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9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CF19CA0-33C8-489C-849D-D77644CE7C3A}" type="datetimeFigureOut">
              <a:rPr lang="en-IN" smtClean="0"/>
              <a:pPr/>
              <a:t>26-Mar-2023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778D840-6506-4C84-8E6A-A400DF56DB8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014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9CA0-33C8-489C-849D-D77644CE7C3A}" type="datetimeFigureOut">
              <a:rPr lang="en-IN" smtClean="0"/>
              <a:pPr/>
              <a:t>26-Mar-2023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840-6506-4C84-8E6A-A400DF56DB8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6768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9CA0-33C8-489C-849D-D77644CE7C3A}" type="datetimeFigureOut">
              <a:rPr lang="en-IN" smtClean="0"/>
              <a:pPr/>
              <a:t>26-Mar-2023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840-6506-4C84-8E6A-A400DF56DB8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09295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9CA0-33C8-489C-849D-D77644CE7C3A}" type="datetimeFigureOut">
              <a:rPr lang="en-IN" smtClean="0"/>
              <a:pPr/>
              <a:t>26-Mar-2023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840-6506-4C84-8E6A-A400DF56DB8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62496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9CA0-33C8-489C-849D-D77644CE7C3A}" type="datetimeFigureOut">
              <a:rPr lang="en-IN" smtClean="0"/>
              <a:pPr/>
              <a:t>26-Mar-2023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840-6506-4C84-8E6A-A400DF56DB8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67581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9CA0-33C8-489C-849D-D77644CE7C3A}" type="datetimeFigureOut">
              <a:rPr lang="en-IN" smtClean="0"/>
              <a:pPr/>
              <a:t>26-Mar-2023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840-6506-4C84-8E6A-A400DF56DB8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55507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9CA0-33C8-489C-849D-D77644CE7C3A}" type="datetimeFigureOut">
              <a:rPr lang="en-IN" smtClean="0"/>
              <a:pPr/>
              <a:t>26-Mar-2023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840-6506-4C84-8E6A-A400DF56DB8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10045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CF19CA0-33C8-489C-849D-D77644CE7C3A}" type="datetimeFigureOut">
              <a:rPr lang="en-IN" smtClean="0"/>
              <a:pPr/>
              <a:t>26-Mar-2023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840-6506-4C84-8E6A-A400DF56DB8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65136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CF19CA0-33C8-489C-849D-D77644CE7C3A}" type="datetimeFigureOut">
              <a:rPr lang="en-IN" smtClean="0"/>
              <a:pPr/>
              <a:t>26-Mar-2023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840-6506-4C84-8E6A-A400DF56DB8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70229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9CA0-33C8-489C-849D-D77644CE7C3A}" type="datetimeFigureOut">
              <a:rPr lang="en-IN" smtClean="0"/>
              <a:pPr/>
              <a:t>26-Mar-2023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840-6506-4C84-8E6A-A400DF56DB8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9558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9CA0-33C8-489C-849D-D77644CE7C3A}" type="datetimeFigureOut">
              <a:rPr lang="en-IN" smtClean="0"/>
              <a:pPr/>
              <a:t>26-Mar-2023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840-6506-4C84-8E6A-A400DF56DB8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8243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9CA0-33C8-489C-849D-D77644CE7C3A}" type="datetimeFigureOut">
              <a:rPr lang="en-IN" smtClean="0"/>
              <a:pPr/>
              <a:t>26-Mar-2023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840-6506-4C84-8E6A-A400DF56DB8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7942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9CA0-33C8-489C-849D-D77644CE7C3A}" type="datetimeFigureOut">
              <a:rPr lang="en-IN" smtClean="0"/>
              <a:pPr/>
              <a:t>26-Mar-2023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840-6506-4C84-8E6A-A400DF56DB8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6980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9CA0-33C8-489C-849D-D77644CE7C3A}" type="datetimeFigureOut">
              <a:rPr lang="en-IN" smtClean="0"/>
              <a:pPr/>
              <a:t>26-Mar-2023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840-6506-4C84-8E6A-A400DF56DB8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7118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9CA0-33C8-489C-849D-D77644CE7C3A}" type="datetimeFigureOut">
              <a:rPr lang="en-IN" smtClean="0"/>
              <a:pPr/>
              <a:t>26-Mar-2023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840-6506-4C84-8E6A-A400DF56DB8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47116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9CA0-33C8-489C-849D-D77644CE7C3A}" type="datetimeFigureOut">
              <a:rPr lang="en-IN" smtClean="0"/>
              <a:pPr/>
              <a:t>26-Mar-2023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840-6506-4C84-8E6A-A400DF56DB8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6622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9CA0-33C8-489C-849D-D77644CE7C3A}" type="datetimeFigureOut">
              <a:rPr lang="en-IN" smtClean="0"/>
              <a:pPr/>
              <a:t>26-Mar-2023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D840-6506-4C84-8E6A-A400DF56DB8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7469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CF19CA0-33C8-489C-849D-D77644CE7C3A}" type="datetimeFigureOut">
              <a:rPr lang="en-IN" smtClean="0"/>
              <a:pPr/>
              <a:t>26-Mar-2023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778D840-6506-4C84-8E6A-A400DF56DB8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9908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76A9CE-890F-E0BD-3605-30ED143C4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Experience sharing by </a:t>
            </a:r>
            <a:r>
              <a:rPr lang="en-IN" b="1" dirty="0"/>
              <a:t>IRCON </a:t>
            </a:r>
            <a:r>
              <a:rPr lang="en-IN" dirty="0"/>
              <a:t>– Adoption of NIC’s CPP Portal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636E0EE-7CE2-A85D-62E7-DC77B5F36DB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39693" y="464712"/>
            <a:ext cx="2520315" cy="68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3814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509280-AD0F-0A2F-E093-3AA2B2F0A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77" y="640080"/>
            <a:ext cx="10224246" cy="1249680"/>
          </a:xfrm>
        </p:spPr>
        <p:txBody>
          <a:bodyPr/>
          <a:lstStyle/>
          <a:p>
            <a:r>
              <a:rPr lang="en-IN" dirty="0"/>
              <a:t>Migration to CPP Portal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859B1B-FA4F-C1DC-EF29-4D856BBB3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053169" cy="3416300"/>
          </a:xfrm>
        </p:spPr>
        <p:txBody>
          <a:bodyPr>
            <a:noAutofit/>
          </a:bodyPr>
          <a:lstStyle/>
          <a:p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Migration from exiting </a:t>
            </a:r>
            <a:r>
              <a:rPr lang="en-IN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tenderwizard</a:t>
            </a:r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2018-2019 to CPP Portal</a:t>
            </a:r>
          </a:p>
          <a:p>
            <a:pPr lvl="1"/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took around 5 months to fully migrate to CPP </a:t>
            </a:r>
          </a:p>
          <a:p>
            <a:pPr lvl="1"/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Hand holding training to IRCON officers</a:t>
            </a:r>
          </a:p>
          <a:p>
            <a:pPr lvl="1"/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Dedicated manpower </a:t>
            </a:r>
          </a:p>
          <a:p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Zone-wise training by eProcurement Project team of NIC</a:t>
            </a:r>
          </a:p>
          <a:p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Adoption of CPP Portal – 5</a:t>
            </a:r>
            <a:r>
              <a:rPr lang="en-IN" sz="2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year in running</a:t>
            </a:r>
          </a:p>
          <a:p>
            <a:pPr marL="0" indent="0">
              <a:buNone/>
            </a:pPr>
            <a:endParaRPr lang="en-IN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IN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IN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IN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14BD748-EA4B-6528-09D9-B12F9FFF095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39693" y="464712"/>
            <a:ext cx="2520315" cy="68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7433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509280-AD0F-0A2F-E093-3AA2B2F0A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77" y="640080"/>
            <a:ext cx="10224246" cy="1249680"/>
          </a:xfrm>
        </p:spPr>
        <p:txBody>
          <a:bodyPr/>
          <a:lstStyle/>
          <a:p>
            <a:r>
              <a:rPr lang="en-IN" dirty="0"/>
              <a:t>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859B1B-FA4F-C1DC-EF29-4D856BBB3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Locations / Projects / Depts. Tenders are floated: 62 (org structure)</a:t>
            </a:r>
          </a:p>
          <a:p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Statistics</a:t>
            </a:r>
          </a:p>
          <a:p>
            <a:pPr lvl="1"/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Total tenders floated : 1200+</a:t>
            </a:r>
          </a:p>
          <a:p>
            <a:pPr lvl="1"/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Tender of value up to: 1200+ crore</a:t>
            </a:r>
          </a:p>
          <a:p>
            <a:pPr lvl="1"/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Tender &gt; 100 crores : 110+</a:t>
            </a:r>
          </a:p>
          <a:p>
            <a:pPr lvl="1"/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Users registered : 300 +</a:t>
            </a:r>
          </a:p>
          <a:p>
            <a:pPr marL="0" indent="0">
              <a:buNone/>
            </a:pPr>
            <a:endParaRPr lang="en-IN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IN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IN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BE9C486-666B-0022-6368-964662FABC0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05007" y="464408"/>
            <a:ext cx="2520315" cy="68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4170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46E0A6-37C3-8317-6DE7-A58673562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BAE85F-767D-6A8F-C6EC-0997FAC8D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eProcurement – e-Tendering, e-Auction, e-Reverse Auction </a:t>
            </a:r>
          </a:p>
          <a:p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Compliance of GOI -GFR rules and CVC guidelines etc.</a:t>
            </a:r>
          </a:p>
          <a:p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STQC certified - Security standard and transparency</a:t>
            </a:r>
          </a:p>
          <a:p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 from trained facility management manpower at IRCON’s site</a:t>
            </a:r>
          </a:p>
          <a:p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 in tender response</a:t>
            </a:r>
          </a:p>
          <a:p>
            <a:pPr lvl="1"/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Large pool of Bidders</a:t>
            </a:r>
          </a:p>
          <a:p>
            <a:pPr lvl="1"/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Free registration for bidders </a:t>
            </a:r>
          </a:p>
          <a:p>
            <a:pPr lvl="1"/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tender processing fees</a:t>
            </a:r>
          </a:p>
          <a:p>
            <a:endParaRPr lang="en-IN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IN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IN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A02A80D-7311-08FE-6A30-48AADB323F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83237" y="464712"/>
            <a:ext cx="2520315" cy="68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27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7758C6-2ECB-FF8B-36B0-F02B09355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Encryption and nomination of openers at the time of tender creation helped transparency and system improvement</a:t>
            </a:r>
          </a:p>
          <a:p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Intuitive and easy to user - BOQ preparation by Users themselves</a:t>
            </a:r>
          </a:p>
          <a:p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 reports Customization –columns added as per IRCON’s req.</a:t>
            </a:r>
          </a:p>
          <a:p>
            <a:r>
              <a:rPr lang="en-IN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 Reports portal </a:t>
            </a:r>
          </a:p>
          <a:p>
            <a:endParaRPr lang="en-IN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IN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IN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IN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IN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98AB59EA-47DB-7B13-92BB-887920562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680" y="838200"/>
            <a:ext cx="10657094" cy="1051560"/>
          </a:xfrm>
        </p:spPr>
        <p:txBody>
          <a:bodyPr/>
          <a:lstStyle/>
          <a:p>
            <a:r>
              <a:rPr lang="en-IN" dirty="0"/>
              <a:t>Advantages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DF60CC0-AB85-505E-91F1-452B119A90E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72351" y="464712"/>
            <a:ext cx="2520315" cy="68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5215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6386</TotalTime>
  <Words>196</Words>
  <Application>Microsoft Office PowerPoint</Application>
  <PresentationFormat>Custom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Ion Boardroom</vt:lpstr>
      <vt:lpstr>Experience sharing by IRCON – Adoption of NIC’s CPP Portal </vt:lpstr>
      <vt:lpstr>Migration to CPP Portal</vt:lpstr>
      <vt:lpstr>Statistics</vt:lpstr>
      <vt:lpstr>Advantages</vt:lpstr>
      <vt:lpstr>Advantages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Experience sharing by IRCON - Adoption of NIC’s CPP Portal for eProcurement</dc:title>
  <dc:creator>PAdam</dc:creator>
  <cp:lastModifiedBy>sachin sharma</cp:lastModifiedBy>
  <cp:revision>16</cp:revision>
  <dcterms:created xsi:type="dcterms:W3CDTF">2023-03-21T04:46:41Z</dcterms:created>
  <dcterms:modified xsi:type="dcterms:W3CDTF">2023-03-26T03:25:09Z</dcterms:modified>
</cp:coreProperties>
</file>