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5.xml" ContentType="application/vnd.openxmlformats-officedocument.presentationml.tags+xml"/>
  <Override PartName="/ppt/notesSlides/notesSlide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xml" ContentType="application/vnd.openxmlformats-officedocument.presentationml.notesSlide+xml"/>
  <Override PartName="/ppt/tags/tag96.xml" ContentType="application/vnd.openxmlformats-officedocument.presentationml.tags+xml"/>
  <Override PartName="/ppt/notesSlides/notesSlide3.xml" ContentType="application/vnd.openxmlformats-officedocument.presentationml.notesSlide+xml"/>
  <Override PartName="/ppt/tags/tag97.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98.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99.xml" ContentType="application/vnd.openxmlformats-officedocument.presentationml.tags+xml"/>
  <Override PartName="/ppt/notesSlides/notesSlide6.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7.xml" ContentType="application/vnd.openxmlformats-officedocument.presentationml.notesSlide+xml"/>
  <Override PartName="/ppt/tags/tag102.xml" ContentType="application/vnd.openxmlformats-officedocument.presentationml.tags+xml"/>
  <Override PartName="/ppt/notesSlides/notesSlide8.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9.xml" ContentType="application/vnd.openxmlformats-officedocument.presentationml.notesSlide+xml"/>
  <Override PartName="/ppt/tags/tag105.xml" ContentType="application/vnd.openxmlformats-officedocument.presentationml.tags+xml"/>
  <Override PartName="/ppt/notesSlides/notesSlide10.xml" ContentType="application/vnd.openxmlformats-officedocument.presentationml.notesSlide+xml"/>
  <Override PartName="/ppt/tags/tag106.xml" ContentType="application/vnd.openxmlformats-officedocument.presentationml.tags+xml"/>
  <Override PartName="/ppt/notesSlides/notesSlide11.xml" ContentType="application/vnd.openxmlformats-officedocument.presentationml.notesSlide+xml"/>
  <Override PartName="/ppt/tags/tag107.xml" ContentType="application/vnd.openxmlformats-officedocument.presentationml.tags+xml"/>
  <Override PartName="/ppt/notesSlides/notesSlide12.xml" ContentType="application/vnd.openxmlformats-officedocument.presentationml.notesSlide+xml"/>
  <Override PartName="/ppt/tags/tag108.xml" ContentType="application/vnd.openxmlformats-officedocument.presentationml.tags+xml"/>
  <Override PartName="/ppt/notesSlides/notesSlide13.xml" ContentType="application/vnd.openxmlformats-officedocument.presentationml.notesSlide+xml"/>
  <Override PartName="/ppt/tags/tag109.xml" ContentType="application/vnd.openxmlformats-officedocument.presentationml.tags+xml"/>
  <Override PartName="/ppt/notesSlides/notesSlide14.xml" ContentType="application/vnd.openxmlformats-officedocument.presentationml.notesSlide+xml"/>
  <Override PartName="/ppt/tags/tag110.xml" ContentType="application/vnd.openxmlformats-officedocument.presentationml.tags+xml"/>
  <Override PartName="/ppt/notesSlides/notesSlide15.xml" ContentType="application/vnd.openxmlformats-officedocument.presentationml.notesSlide+xml"/>
  <Override PartName="/ppt/tags/tag111.xml" ContentType="application/vnd.openxmlformats-officedocument.presentationml.tags+xml"/>
  <Override PartName="/ppt/notesSlides/notesSlide16.xml" ContentType="application/vnd.openxmlformats-officedocument.presentationml.notesSlide+xml"/>
  <Override PartName="/ppt/tags/tag112.xml" ContentType="application/vnd.openxmlformats-officedocument.presentationml.tags+xml"/>
  <Override PartName="/ppt/notesSlides/notesSlide17.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18.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19.xml" ContentType="application/vnd.openxmlformats-officedocument.presentationml.notesSlide+xml"/>
  <Override PartName="/ppt/tags/tag117.xml" ContentType="application/vnd.openxmlformats-officedocument.presentationml.tags+xml"/>
  <Override PartName="/ppt/notesSlides/notesSlide20.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1.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2.xml" ContentType="application/vnd.openxmlformats-officedocument.presentationml.notesSlide+xml"/>
  <Override PartName="/ppt/tags/tag127.xml" ContentType="application/vnd.openxmlformats-officedocument.presentationml.tags+xml"/>
  <Override PartName="/ppt/notesSlides/notesSlide23.xml" ContentType="application/vnd.openxmlformats-officedocument.presentationml.notesSlide+xml"/>
  <Override PartName="/ppt/tags/tag128.xml" ContentType="application/vnd.openxmlformats-officedocument.presentationml.tags+xml"/>
  <Override PartName="/ppt/notesSlides/notesSlide2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5.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34.xml" ContentType="application/vnd.openxmlformats-officedocument.presentationml.tags+xml"/>
  <Override PartName="/ppt/notesSlides/notesSlide30.xml" ContentType="application/vnd.openxmlformats-officedocument.presentationml.notesSlide+xml"/>
  <Override PartName="/ppt/tags/tag13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5.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264" r:id="rId1"/>
  </p:sldMasterIdLst>
  <p:notesMasterIdLst>
    <p:notesMasterId r:id="rId54"/>
  </p:notesMasterIdLst>
  <p:handoutMasterIdLst>
    <p:handoutMasterId r:id="rId55"/>
  </p:handoutMasterIdLst>
  <p:sldIdLst>
    <p:sldId id="263" r:id="rId2"/>
    <p:sldId id="2147473407" r:id="rId3"/>
    <p:sldId id="284" r:id="rId4"/>
    <p:sldId id="2147473721" r:id="rId5"/>
    <p:sldId id="2147473674" r:id="rId6"/>
    <p:sldId id="276" r:id="rId7"/>
    <p:sldId id="2147473545" r:id="rId8"/>
    <p:sldId id="2147377536" r:id="rId9"/>
    <p:sldId id="2147473577" r:id="rId10"/>
    <p:sldId id="2147473524" r:id="rId11"/>
    <p:sldId id="2147473526" r:id="rId12"/>
    <p:sldId id="2147473525" r:id="rId13"/>
    <p:sldId id="2147473527" r:id="rId14"/>
    <p:sldId id="2147473528" r:id="rId15"/>
    <p:sldId id="2147473529" r:id="rId16"/>
    <p:sldId id="2147473555" r:id="rId17"/>
    <p:sldId id="2147473556" r:id="rId18"/>
    <p:sldId id="2147473557" r:id="rId19"/>
    <p:sldId id="2147473560" r:id="rId20"/>
    <p:sldId id="2147377538" r:id="rId21"/>
    <p:sldId id="2147473547" r:id="rId22"/>
    <p:sldId id="2147473519" r:id="rId23"/>
    <p:sldId id="2147473562" r:id="rId24"/>
    <p:sldId id="2147473453" r:id="rId25"/>
    <p:sldId id="2147473733" r:id="rId26"/>
    <p:sldId id="2147473737" r:id="rId27"/>
    <p:sldId id="2147473734" r:id="rId28"/>
    <p:sldId id="2147473735" r:id="rId29"/>
    <p:sldId id="2147473738" r:id="rId30"/>
    <p:sldId id="2147473739" r:id="rId31"/>
    <p:sldId id="2147473736" r:id="rId32"/>
    <p:sldId id="2147473719" r:id="rId33"/>
    <p:sldId id="2147473726" r:id="rId34"/>
    <p:sldId id="2147473720" r:id="rId35"/>
    <p:sldId id="2147473701" r:id="rId36"/>
    <p:sldId id="2147473702" r:id="rId37"/>
    <p:sldId id="294" r:id="rId38"/>
    <p:sldId id="2147473662" r:id="rId39"/>
    <p:sldId id="2147473666" r:id="rId40"/>
    <p:sldId id="2147473729" r:id="rId41"/>
    <p:sldId id="2147473731" r:id="rId42"/>
    <p:sldId id="2147473732" r:id="rId43"/>
    <p:sldId id="2147473558" r:id="rId44"/>
    <p:sldId id="2147473559" r:id="rId45"/>
    <p:sldId id="2147473640" r:id="rId46"/>
    <p:sldId id="2147473639" r:id="rId47"/>
    <p:sldId id="2147473641" r:id="rId48"/>
    <p:sldId id="2147377539" r:id="rId49"/>
    <p:sldId id="2147377540" r:id="rId50"/>
    <p:sldId id="2147473534" r:id="rId51"/>
    <p:sldId id="2147473540" r:id="rId52"/>
    <p:sldId id="2147473689" r:id="rId53"/>
  </p:sldIdLst>
  <p:sldSz cx="12192000" cy="6858000"/>
  <p:notesSz cx="6797675" cy="9926638"/>
  <p:custShowLst>
    <p:custShow name="Format Guide Workshop" id="0">
      <p:sldLst/>
    </p:custShow>
  </p:custShowLst>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816" userDrawn="1">
          <p15:clr>
            <a:srgbClr val="A4A3A4"/>
          </p15:clr>
        </p15:guide>
        <p15:guide id="3" orient="horz" pos="792" userDrawn="1">
          <p15:clr>
            <a:srgbClr val="A4A3A4"/>
          </p15:clr>
        </p15:guide>
        <p15:guide id="4" orient="horz" pos="336" userDrawn="1">
          <p15:clr>
            <a:srgbClr val="A4A3A4"/>
          </p15:clr>
        </p15:guide>
        <p15:guide id="5" orient="horz" userDrawn="1">
          <p15:clr>
            <a:srgbClr val="A4A3A4"/>
          </p15:clr>
        </p15:guide>
        <p15:guide id="6" pos="5352" userDrawn="1">
          <p15:clr>
            <a:srgbClr val="A4A3A4"/>
          </p15:clr>
        </p15:guide>
        <p15:guide id="7" pos="6480" userDrawn="1">
          <p15:clr>
            <a:srgbClr val="A4A3A4"/>
          </p15:clr>
        </p15:guide>
        <p15:guide id="8" pos="288" userDrawn="1">
          <p15:clr>
            <a:srgbClr val="A4A3A4"/>
          </p15:clr>
        </p15:guide>
        <p15:guide id="9" pos="7296" userDrawn="1">
          <p15:clr>
            <a:srgbClr val="A4A3A4"/>
          </p15:clr>
        </p15:guide>
        <p15:guide id="10" pos="5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C41509-9A2B-1532-5A3F-7B19FF1E9D2B}" name="GeM B18" initials="GB" userId="S::GeMB18@gem202.onmicrosoft.com::45e17ada-18db-4e9d-a35b-1de902c9c6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535153"/>
    <a:srgbClr val="7D7C80"/>
    <a:srgbClr val="783CA5"/>
    <a:srgbClr val="6B2E9B"/>
    <a:srgbClr val="633296"/>
    <a:srgbClr val="6C309D"/>
    <a:srgbClr val="FAD3AC"/>
    <a:srgbClr val="D9F0FB"/>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3372" autoAdjust="0"/>
  </p:normalViewPr>
  <p:slideViewPr>
    <p:cSldViewPr snapToGrid="0">
      <p:cViewPr varScale="1">
        <p:scale>
          <a:sx n="108" d="100"/>
          <a:sy n="108" d="100"/>
        </p:scale>
        <p:origin x="660" y="90"/>
      </p:cViewPr>
      <p:guideLst>
        <p:guide orient="horz" pos="2208"/>
        <p:guide pos="816"/>
        <p:guide orient="horz" pos="792"/>
        <p:guide orient="horz" pos="336"/>
        <p:guide orient="horz"/>
        <p:guide pos="5352"/>
        <p:guide pos="6480"/>
        <p:guide pos="288"/>
        <p:guide pos="7296"/>
        <p:guide pos="52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75" d="100"/>
          <a:sy n="75" d="100"/>
        </p:scale>
        <p:origin x="2574" y="444"/>
      </p:cViewPr>
      <p:guideLst/>
    </p:cSldViewPr>
  </p:notesViewPr>
  <p:gridSpacing cx="39601" cy="39601"/>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GeM\Desktop\GeM%20Snapshot%20Repo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eM\Desktop\GeM%20Snapshot%20Repor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rgbClr val="263C85"/>
            </a:solidFill>
            <a:ln>
              <a:noFill/>
            </a:ln>
            <a:effectLst/>
          </c:spPr>
          <c:invertIfNegative val="0"/>
          <c:dLbls>
            <c:dLbl>
              <c:idx val="0"/>
              <c:layout>
                <c:manualLayout>
                  <c:x val="2.4959813717245405E-3"/>
                  <c:y val="-5.1409118133284186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BB8-4787-B36B-D66734CD2473}"/>
                </c:ext>
                <c:ext xmlns:c15="http://schemas.microsoft.com/office/drawing/2012/chart" uri="{CE6537A1-D6FC-4f65-9D91-7224C49458BB}">
                  <c15:layout/>
                </c:ext>
              </c:extLst>
            </c:dLbl>
            <c:dLbl>
              <c:idx val="1"/>
              <c:layout>
                <c:manualLayout>
                  <c:x val="-7.4879441151736214E-3"/>
                  <c:y val="-5.7947491365363965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BB8-4787-B36B-D66734CD2473}"/>
                </c:ext>
                <c:ext xmlns:c15="http://schemas.microsoft.com/office/drawing/2012/chart" uri="{CE6537A1-D6FC-4f65-9D91-7224C49458BB}">
                  <c15:layout/>
                </c:ext>
              </c:extLst>
            </c:dLbl>
            <c:dLbl>
              <c:idx val="2"/>
              <c:layout>
                <c:manualLayout>
                  <c:x val="2.4959813717244945E-3"/>
                  <c:y val="-8.1940512194975265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BB8-4787-B36B-D66734CD2473}"/>
                </c:ext>
                <c:ext xmlns:c15="http://schemas.microsoft.com/office/drawing/2012/chart" uri="{CE6537A1-D6FC-4f65-9D91-7224C49458BB}">
                  <c15:layout/>
                </c:ext>
              </c:extLst>
            </c:dLbl>
            <c:dLbl>
              <c:idx val="3"/>
              <c:layout>
                <c:manualLayout>
                  <c:x val="0"/>
                  <c:y val="-9.4252017689933978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BB8-4787-B36B-D66734CD2473}"/>
                </c:ext>
                <c:ext xmlns:c15="http://schemas.microsoft.com/office/drawing/2012/chart" uri="{CE6537A1-D6FC-4f65-9D91-7224C49458BB}">
                  <c15:layout/>
                </c:ext>
              </c:extLst>
            </c:dLbl>
            <c:dLbl>
              <c:idx val="4"/>
              <c:layout>
                <c:manualLayout>
                  <c:x val="7.2377784780539682E-3"/>
                  <c:y val="-0.10695680484525981"/>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BB8-4787-B36B-D66734CD2473}"/>
                </c:ext>
                <c:ext xmlns:c15="http://schemas.microsoft.com/office/drawing/2012/chart" uri="{CE6537A1-D6FC-4f65-9D91-7224C49458BB}">
                  <c15:layout/>
                </c:ext>
              </c:extLst>
            </c:dLbl>
            <c:dLbl>
              <c:idx val="5"/>
              <c:layout>
                <c:manualLayout>
                  <c:x val="-7.1126995102878381E-3"/>
                  <c:y val="-0.2383511411378198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BB8-4787-B36B-D66734CD2473}"/>
                </c:ext>
                <c:ext xmlns:c15="http://schemas.microsoft.com/office/drawing/2012/chart" uri="{CE6537A1-D6FC-4f65-9D91-7224C49458BB}">
                  <c15:layout/>
                </c:ext>
              </c:extLst>
            </c:dLbl>
            <c:dLbl>
              <c:idx val="6"/>
              <c:layout>
                <c:manualLayout>
                  <c:x val="1.2507896776621659E-4"/>
                  <c:y val="-0.3473788334550982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BB8-4787-B36B-D66734CD247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Sheet1!$A$1:$A$7</c:f>
              <c:strCache>
                <c:ptCount val="7"/>
                <c:pt idx="0">
                  <c:v>FY17</c:v>
                </c:pt>
                <c:pt idx="1">
                  <c:v>FY18</c:v>
                </c:pt>
                <c:pt idx="2">
                  <c:v>FY19</c:v>
                </c:pt>
                <c:pt idx="3">
                  <c:v>FY20</c:v>
                </c:pt>
                <c:pt idx="4">
                  <c:v>FY21</c:v>
                </c:pt>
                <c:pt idx="5">
                  <c:v>FY22</c:v>
                </c:pt>
                <c:pt idx="6">
                  <c:v>FY23 (till 20th Mar'23)</c:v>
                </c:pt>
              </c:strCache>
            </c:strRef>
          </c:cat>
          <c:val>
            <c:numRef>
              <c:f>Sheet1!$B$1:$B$7</c:f>
              <c:numCache>
                <c:formatCode>#,##0;"-"#,##0</c:formatCode>
                <c:ptCount val="7"/>
                <c:pt idx="0">
                  <c:v>422</c:v>
                </c:pt>
                <c:pt idx="1">
                  <c:v>5876</c:v>
                </c:pt>
                <c:pt idx="2">
                  <c:v>17462</c:v>
                </c:pt>
                <c:pt idx="3">
                  <c:v>22989</c:v>
                </c:pt>
                <c:pt idx="4">
                  <c:v>38573</c:v>
                </c:pt>
                <c:pt idx="5">
                  <c:v>106547</c:v>
                </c:pt>
                <c:pt idx="6">
                  <c:v>182107</c:v>
                </c:pt>
              </c:numCache>
            </c:numRef>
          </c:val>
          <c:extLst xmlns:c16r2="http://schemas.microsoft.com/office/drawing/2015/06/chart">
            <c:ext xmlns:c16="http://schemas.microsoft.com/office/drawing/2014/chart" uri="{C3380CC4-5D6E-409C-BE32-E72D297353CC}">
              <c16:uniqueId val="{00000000-DBB8-4787-B36B-D66734CD2473}"/>
            </c:ext>
          </c:extLst>
        </c:ser>
        <c:dLbls>
          <c:dLblPos val="inEnd"/>
          <c:showLegendKey val="0"/>
          <c:showVal val="1"/>
          <c:showCatName val="0"/>
          <c:showSerName val="0"/>
          <c:showPercent val="0"/>
          <c:showBubbleSize val="0"/>
        </c:dLbls>
        <c:gapWidth val="50"/>
        <c:overlap val="45"/>
        <c:axId val="-1896746800"/>
        <c:axId val="-1896758224"/>
      </c:barChart>
      <c:catAx>
        <c:axId val="-1896746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96758224"/>
        <c:crosses val="autoZero"/>
        <c:auto val="1"/>
        <c:lblAlgn val="ctr"/>
        <c:lblOffset val="100"/>
        <c:noMultiLvlLbl val="0"/>
      </c:catAx>
      <c:valAx>
        <c:axId val="-1896758224"/>
        <c:scaling>
          <c:orientation val="minMax"/>
        </c:scaling>
        <c:delete val="1"/>
        <c:axPos val="l"/>
        <c:numFmt formatCode="#,##0;&quot;-&quot;#,##0" sourceLinked="1"/>
        <c:majorTickMark val="out"/>
        <c:minorTickMark val="none"/>
        <c:tickLblPos val="nextTo"/>
        <c:crossAx val="-1896746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263C85"/>
            </a:solidFill>
            <a:ln>
              <a:noFill/>
            </a:ln>
            <a:effectLst/>
          </c:spPr>
          <c:invertIfNegative val="0"/>
          <c:dLbls>
            <c:dLbl>
              <c:idx val="0"/>
              <c:layout>
                <c:manualLayout>
                  <c:x val="-2.2681750924013456E-3"/>
                  <c:y val="-0.22134037186705785"/>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121-49C8-A838-1F167520807F}"/>
                </c:ext>
                <c:ext xmlns:c15="http://schemas.microsoft.com/office/drawing/2012/chart" uri="{CE6537A1-D6FC-4f65-9D91-7224C49458BB}">
                  <c15:layout/>
                </c:ext>
              </c:extLst>
            </c:dLbl>
            <c:dLbl>
              <c:idx val="1"/>
              <c:layout>
                <c:manualLayout>
                  <c:x val="0"/>
                  <c:y val="-0.2510499199655780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121-49C8-A838-1F167520807F}"/>
                </c:ext>
                <c:ext xmlns:c15="http://schemas.microsoft.com/office/drawing/2012/chart" uri="{CE6537A1-D6FC-4f65-9D91-7224C49458BB}">
                  <c15:layout/>
                </c:ext>
              </c:extLst>
            </c:dLbl>
            <c:dLbl>
              <c:idx val="2"/>
              <c:layout>
                <c:manualLayout>
                  <c:x val="-4.5363501848027744E-3"/>
                  <c:y val="-0.2895136443838634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121-49C8-A838-1F167520807F}"/>
                </c:ext>
                <c:ext xmlns:c15="http://schemas.microsoft.com/office/drawing/2012/chart" uri="{CE6537A1-D6FC-4f65-9D91-7224C49458BB}">
                  <c15:layout/>
                </c:ext>
              </c:extLst>
            </c:dLbl>
            <c:dLbl>
              <c:idx val="3"/>
              <c:layout>
                <c:manualLayout>
                  <c:x val="4.5363501848026079E-3"/>
                  <c:y val="-0.32343218427343678"/>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121-49C8-A838-1F167520807F}"/>
                </c:ext>
                <c:ext xmlns:c15="http://schemas.microsoft.com/office/drawing/2012/chart" uri="{CE6537A1-D6FC-4f65-9D91-7224C49458BB}">
                  <c15:layout/>
                </c:ext>
              </c:extLst>
            </c:dLbl>
            <c:dLbl>
              <c:idx val="4"/>
              <c:layout>
                <c:manualLayout>
                  <c:x val="-2.2681750924013456E-3"/>
                  <c:y val="-0.35269026437850098"/>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121-49C8-A838-1F167520807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'Buyer_Seller Summary'!$A$6:$A$10</c:f>
              <c:strCache>
                <c:ptCount val="5"/>
                <c:pt idx="0">
                  <c:v>FY19</c:v>
                </c:pt>
                <c:pt idx="1">
                  <c:v>FY20</c:v>
                </c:pt>
                <c:pt idx="2">
                  <c:v>FY21</c:v>
                </c:pt>
                <c:pt idx="3">
                  <c:v>FY22</c:v>
                </c:pt>
                <c:pt idx="4">
                  <c:v>FY23 (till 20th Mar'23)</c:v>
                </c:pt>
              </c:strCache>
            </c:strRef>
          </c:cat>
          <c:val>
            <c:numRef>
              <c:f>'Buyer_Seller Summary'!$B$6:$B$10</c:f>
              <c:numCache>
                <c:formatCode>_(* #,##0_);_(* \(#,##0\);_(* "-"??_);_(@_)</c:formatCode>
                <c:ptCount val="5"/>
                <c:pt idx="0">
                  <c:v>35291</c:v>
                </c:pt>
                <c:pt idx="1">
                  <c:v>45350</c:v>
                </c:pt>
                <c:pt idx="2">
                  <c:v>52254</c:v>
                </c:pt>
                <c:pt idx="3">
                  <c:v>59883</c:v>
                </c:pt>
                <c:pt idx="4">
                  <c:v>67572</c:v>
                </c:pt>
              </c:numCache>
            </c:numRef>
          </c:val>
          <c:extLst xmlns:c16r2="http://schemas.microsoft.com/office/drawing/2015/06/chart">
            <c:ext xmlns:c16="http://schemas.microsoft.com/office/drawing/2014/chart" uri="{C3380CC4-5D6E-409C-BE32-E72D297353CC}">
              <c16:uniqueId val="{00000000-7121-49C8-A838-1F167520807F}"/>
            </c:ext>
          </c:extLst>
        </c:ser>
        <c:dLbls>
          <c:dLblPos val="ctr"/>
          <c:showLegendKey val="0"/>
          <c:showVal val="1"/>
          <c:showCatName val="0"/>
          <c:showSerName val="0"/>
          <c:showPercent val="0"/>
          <c:showBubbleSize val="0"/>
        </c:dLbls>
        <c:gapWidth val="50"/>
        <c:overlap val="45"/>
        <c:axId val="-1896749520"/>
        <c:axId val="-1896757136"/>
      </c:barChart>
      <c:catAx>
        <c:axId val="-189674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96757136"/>
        <c:crosses val="autoZero"/>
        <c:auto val="1"/>
        <c:lblAlgn val="ctr"/>
        <c:lblOffset val="100"/>
        <c:noMultiLvlLbl val="0"/>
      </c:catAx>
      <c:valAx>
        <c:axId val="-1896757136"/>
        <c:scaling>
          <c:orientation val="minMax"/>
        </c:scaling>
        <c:delete val="1"/>
        <c:axPos val="l"/>
        <c:numFmt formatCode="_(* #,##0_);_(* \(#,##0\);_(* &quot;-&quot;??_);_(@_)" sourceLinked="1"/>
        <c:majorTickMark val="none"/>
        <c:minorTickMark val="none"/>
        <c:tickLblPos val="nextTo"/>
        <c:crossAx val="-18967495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263C85"/>
            </a:solidFill>
            <a:ln>
              <a:noFill/>
            </a:ln>
            <a:effectLst/>
          </c:spPr>
          <c:invertIfNegative val="0"/>
          <c:dLbls>
            <c:dLbl>
              <c:idx val="0"/>
              <c:layout>
                <c:manualLayout>
                  <c:x val="0"/>
                  <c:y val="-5.5547007703279083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D08-47FC-9E16-1197F39C41A6}"/>
                </c:ext>
                <c:ext xmlns:c15="http://schemas.microsoft.com/office/drawing/2012/chart" uri="{CE6537A1-D6FC-4f65-9D91-7224C49458BB}">
                  <c15:layout/>
                </c:ext>
              </c:extLst>
            </c:dLbl>
            <c:dLbl>
              <c:idx val="1"/>
              <c:layout>
                <c:manualLayout>
                  <c:x val="-4.3412796820891643E-17"/>
                  <c:y val="-7.626518614839450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D08-47FC-9E16-1197F39C41A6}"/>
                </c:ext>
                <c:ext xmlns:c15="http://schemas.microsoft.com/office/drawing/2012/chart" uri="{CE6537A1-D6FC-4f65-9D91-7224C49458BB}">
                  <c15:layout/>
                </c:ext>
              </c:extLst>
            </c:dLbl>
            <c:dLbl>
              <c:idx val="2"/>
              <c:layout>
                <c:manualLayout>
                  <c:x val="0"/>
                  <c:y val="-0.1348298504617542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D08-47FC-9E16-1197F39C41A6}"/>
                </c:ext>
                <c:ext xmlns:c15="http://schemas.microsoft.com/office/drawing/2012/chart" uri="{CE6537A1-D6FC-4f65-9D91-7224C49458BB}">
                  <c15:layout/>
                </c:ext>
              </c:extLst>
            </c:dLbl>
            <c:dLbl>
              <c:idx val="3"/>
              <c:layout>
                <c:manualLayout>
                  <c:x val="2.3679980906850038E-3"/>
                  <c:y val="-0.2566522903894530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D08-47FC-9E16-1197F39C41A6}"/>
                </c:ext>
                <c:ext xmlns:c15="http://schemas.microsoft.com/office/drawing/2012/chart" uri="{CE6537A1-D6FC-4f65-9D91-7224C49458BB}">
                  <c15:layout/>
                </c:ext>
              </c:extLst>
            </c:dLbl>
            <c:dLbl>
              <c:idx val="4"/>
              <c:layout>
                <c:manualLayout>
                  <c:x val="1.0656084636353619E-2"/>
                  <c:y val="-0.37145089202133635"/>
                </c:manualLayout>
              </c:layout>
              <c:tx>
                <c:rich>
                  <a:bodyPr/>
                  <a:lstStyle/>
                  <a:p>
                    <a:fld id="{99D165A6-393D-4789-A9AC-0A4ABF353110}" type="VALUE">
                      <a:rPr lang="en-US" smtClean="0"/>
                      <a:pPr/>
                      <a:t>[VALUE]</a:t>
                    </a:fld>
                    <a:endParaRPr lang="en-US"/>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D08-47FC-9E16-1197F39C41A6}"/>
                </c:ext>
                <c:ext xmlns:c15="http://schemas.microsoft.com/office/drawing/2012/chart" uri="{CE6537A1-D6FC-4f65-9D91-7224C49458BB}">
                  <c15:layout>
                    <c:manualLayout>
                      <c:w val="0.17243762096368198"/>
                      <c:h val="8.6850982568054708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'Buyer_Seller Summary'!$D$6:$D$10</c:f>
              <c:strCache>
                <c:ptCount val="5"/>
                <c:pt idx="0">
                  <c:v>FY19</c:v>
                </c:pt>
                <c:pt idx="1">
                  <c:v>FY20</c:v>
                </c:pt>
                <c:pt idx="2">
                  <c:v>FY21</c:v>
                </c:pt>
                <c:pt idx="3">
                  <c:v>FY22</c:v>
                </c:pt>
                <c:pt idx="4">
                  <c:v>FY23 (till 20th Mar'23)</c:v>
                </c:pt>
              </c:strCache>
            </c:strRef>
          </c:cat>
          <c:val>
            <c:numRef>
              <c:f>'Buyer_Seller Summary'!$E$6:$E$10</c:f>
              <c:numCache>
                <c:formatCode>_(* #,##0_);_(* \(#,##0\);_(* "-"??_);_(@_)</c:formatCode>
                <c:ptCount val="5"/>
                <c:pt idx="0">
                  <c:v>206243</c:v>
                </c:pt>
                <c:pt idx="1">
                  <c:v>344496</c:v>
                </c:pt>
                <c:pt idx="2">
                  <c:v>1389387</c:v>
                </c:pt>
                <c:pt idx="3">
                  <c:v>4025681</c:v>
                </c:pt>
                <c:pt idx="4">
                  <c:v>6000477</c:v>
                </c:pt>
              </c:numCache>
            </c:numRef>
          </c:val>
          <c:extLst xmlns:c16r2="http://schemas.microsoft.com/office/drawing/2015/06/chart">
            <c:ext xmlns:c16="http://schemas.microsoft.com/office/drawing/2014/chart" uri="{C3380CC4-5D6E-409C-BE32-E72D297353CC}">
              <c16:uniqueId val="{00000000-DD08-47FC-9E16-1197F39C41A6}"/>
            </c:ext>
          </c:extLst>
        </c:ser>
        <c:dLbls>
          <c:showLegendKey val="0"/>
          <c:showVal val="0"/>
          <c:showCatName val="0"/>
          <c:showSerName val="0"/>
          <c:showPercent val="0"/>
          <c:showBubbleSize val="0"/>
        </c:dLbls>
        <c:gapWidth val="50"/>
        <c:overlap val="45"/>
        <c:axId val="-1896758768"/>
        <c:axId val="-1896760944"/>
      </c:barChart>
      <c:catAx>
        <c:axId val="-189675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96760944"/>
        <c:crosses val="autoZero"/>
        <c:auto val="1"/>
        <c:lblAlgn val="ctr"/>
        <c:lblOffset val="100"/>
        <c:noMultiLvlLbl val="0"/>
      </c:catAx>
      <c:valAx>
        <c:axId val="-1896760944"/>
        <c:scaling>
          <c:orientation val="minMax"/>
        </c:scaling>
        <c:delete val="1"/>
        <c:axPos val="l"/>
        <c:numFmt formatCode="_(* #,##0_);_(* \(#,##0\);_(* &quot;-&quot;??_);_(@_)" sourceLinked="1"/>
        <c:majorTickMark val="none"/>
        <c:minorTickMark val="none"/>
        <c:tickLblPos val="nextTo"/>
        <c:crossAx val="-18967587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25.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945659" cy="498056"/>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850446" y="3"/>
            <a:ext cx="2945659" cy="498056"/>
          </a:xfrm>
          <a:prstGeom prst="rect">
            <a:avLst/>
          </a:prstGeom>
        </p:spPr>
        <p:txBody>
          <a:bodyPr vert="horz" lIns="92492" tIns="46246" rIns="92492" bIns="46246" rtlCol="0"/>
          <a:lstStyle>
            <a:lvl1pPr algn="r">
              <a:defRPr sz="1200"/>
            </a:lvl1pPr>
          </a:lstStyle>
          <a:p>
            <a:fld id="{57691E93-EF64-46CC-85E2-BBB5BEDB9501}" type="datetimeFigureOut">
              <a:rPr lang="en-US" sz="800"/>
              <a:t>3/23/2023</a:t>
            </a:fld>
            <a:endParaRPr lang="en-US" sz="800" dirty="0"/>
          </a:p>
        </p:txBody>
      </p:sp>
      <p:sp>
        <p:nvSpPr>
          <p:cNvPr id="4" name="Footer Placeholder 3"/>
          <p:cNvSpPr>
            <a:spLocks noGrp="1"/>
          </p:cNvSpPr>
          <p:nvPr>
            <p:ph type="ftr" sz="quarter" idx="2"/>
          </p:nvPr>
        </p:nvSpPr>
        <p:spPr>
          <a:xfrm>
            <a:off x="2" y="9428587"/>
            <a:ext cx="2945659" cy="498055"/>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850446" y="9428587"/>
            <a:ext cx="2945659" cy="498055"/>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1" y="4740502"/>
            <a:ext cx="6796102" cy="518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latin typeface="+mn-lt"/>
              <a:ea typeface="+mn-ea"/>
              <a:cs typeface="+mn-cs"/>
            </a:endParaRPr>
          </a:p>
        </p:txBody>
      </p:sp>
      <p:sp>
        <p:nvSpPr>
          <p:cNvPr id="2" name="Header Placeholder 1"/>
          <p:cNvSpPr>
            <a:spLocks noGrp="1"/>
          </p:cNvSpPr>
          <p:nvPr>
            <p:ph type="hdr" sz="quarter"/>
          </p:nvPr>
        </p:nvSpPr>
        <p:spPr>
          <a:xfrm>
            <a:off x="80620" y="3"/>
            <a:ext cx="2865041" cy="498056"/>
          </a:xfrm>
          <a:prstGeom prst="rect">
            <a:avLst/>
          </a:prstGeom>
        </p:spPr>
        <p:txBody>
          <a:bodyPr vert="horz" lIns="92492" tIns="46246" rIns="92492" bIns="46246" rtlCol="0"/>
          <a:lstStyle>
            <a:lvl1pPr algn="l">
              <a:defRPr sz="1400">
                <a:latin typeface="+mn-lt"/>
              </a:defRPr>
            </a:lvl1pPr>
          </a:lstStyle>
          <a:p>
            <a:endParaRPr lang="en-US" dirty="0"/>
          </a:p>
        </p:txBody>
      </p:sp>
      <p:sp>
        <p:nvSpPr>
          <p:cNvPr id="4" name="Slide Image Placeholder 3"/>
          <p:cNvSpPr>
            <a:spLocks noGrp="1" noRot="1" noChangeAspect="1"/>
          </p:cNvSpPr>
          <p:nvPr>
            <p:ph type="sldImg" idx="2"/>
          </p:nvPr>
        </p:nvSpPr>
        <p:spPr>
          <a:xfrm>
            <a:off x="-168275" y="617538"/>
            <a:ext cx="7116763" cy="4003675"/>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0620" y="9397875"/>
            <a:ext cx="2865041" cy="498055"/>
          </a:xfrm>
          <a:prstGeom prst="rect">
            <a:avLst/>
          </a:prstGeom>
        </p:spPr>
        <p:txBody>
          <a:bodyPr vert="horz" lIns="92492" tIns="46246" rIns="92492" bIns="46246" rtlCol="0" anchor="b"/>
          <a:lstStyle>
            <a:lvl1pPr algn="l">
              <a:defRPr sz="1400">
                <a:latin typeface="+mn-lt"/>
              </a:defRPr>
            </a:lvl1pPr>
          </a:lstStyle>
          <a:p>
            <a:endParaRPr lang="en-US" dirty="0"/>
          </a:p>
        </p:txBody>
      </p:sp>
      <p:sp>
        <p:nvSpPr>
          <p:cNvPr id="7" name="Slide Number Placeholder 6"/>
          <p:cNvSpPr>
            <a:spLocks noGrp="1"/>
          </p:cNvSpPr>
          <p:nvPr>
            <p:ph type="sldNum" sz="quarter" idx="5"/>
          </p:nvPr>
        </p:nvSpPr>
        <p:spPr>
          <a:xfrm>
            <a:off x="3850446" y="9397875"/>
            <a:ext cx="2855929" cy="498055"/>
          </a:xfrm>
          <a:prstGeom prst="rect">
            <a:avLst/>
          </a:prstGeom>
        </p:spPr>
        <p:txBody>
          <a:bodyPr vert="horz" lIns="92492" tIns="46246" rIns="92492" bIns="46246" rtlCol="0" anchor="b"/>
          <a:lstStyle>
            <a:lvl1pPr algn="r">
              <a:defRPr sz="1400">
                <a:latin typeface="+mn-lt"/>
              </a:defRPr>
            </a:lvl1pPr>
          </a:lstStyle>
          <a:p>
            <a:r>
              <a:rPr lang="en-US"/>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253828" y="5067159"/>
            <a:ext cx="6272792" cy="4050744"/>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850670" y="0"/>
            <a:ext cx="2945453" cy="498209"/>
          </a:xfrm>
          <a:prstGeom prst="rect">
            <a:avLst/>
          </a:prstGeom>
        </p:spPr>
        <p:txBody>
          <a:bodyPr vert="horz" lIns="91440" tIns="45720" rIns="91440" bIns="45720" rtlCol="0"/>
          <a:lstStyle>
            <a:lvl1pPr algn="r">
              <a:defRPr sz="1200">
                <a:latin typeface="+mn-lt"/>
              </a:defRPr>
            </a:lvl1pPr>
          </a:lstStyle>
          <a:p>
            <a:fld id="{F2C7CF5F-7CF3-4DF3-838A-EE34544862CC}" type="datetimeFigureOut">
              <a:rPr lang="en-US" smtClean="0"/>
              <a:pPr/>
              <a:t>3/23/2023</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8"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620713"/>
            <a:ext cx="7164388" cy="4030662"/>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0</a:t>
            </a:fld>
            <a:endParaRPr lang="en-US" dirty="0"/>
          </a:p>
        </p:txBody>
      </p:sp>
    </p:spTree>
    <p:extLst>
      <p:ext uri="{BB962C8B-B14F-4D97-AF65-F5344CB8AC3E}">
        <p14:creationId xmlns:p14="http://schemas.microsoft.com/office/powerpoint/2010/main" val="1402248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10</a:t>
            </a:fld>
            <a:endParaRPr lang="en-US" dirty="0"/>
          </a:p>
        </p:txBody>
      </p:sp>
    </p:spTree>
    <p:extLst>
      <p:ext uri="{BB962C8B-B14F-4D97-AF65-F5344CB8AC3E}">
        <p14:creationId xmlns:p14="http://schemas.microsoft.com/office/powerpoint/2010/main" val="81743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11</a:t>
            </a:fld>
            <a:endParaRPr lang="en-US" dirty="0"/>
          </a:p>
        </p:txBody>
      </p:sp>
    </p:spTree>
    <p:extLst>
      <p:ext uri="{BB962C8B-B14F-4D97-AF65-F5344CB8AC3E}">
        <p14:creationId xmlns:p14="http://schemas.microsoft.com/office/powerpoint/2010/main" val="7204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12</a:t>
            </a:fld>
            <a:endParaRPr lang="en-US" dirty="0"/>
          </a:p>
        </p:txBody>
      </p:sp>
    </p:spTree>
    <p:extLst>
      <p:ext uri="{BB962C8B-B14F-4D97-AF65-F5344CB8AC3E}">
        <p14:creationId xmlns:p14="http://schemas.microsoft.com/office/powerpoint/2010/main" val="268905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13</a:t>
            </a:fld>
            <a:endParaRPr lang="en-US" dirty="0"/>
          </a:p>
        </p:txBody>
      </p:sp>
    </p:spTree>
    <p:extLst>
      <p:ext uri="{BB962C8B-B14F-4D97-AF65-F5344CB8AC3E}">
        <p14:creationId xmlns:p14="http://schemas.microsoft.com/office/powerpoint/2010/main" val="3942103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14</a:t>
            </a:fld>
            <a:endParaRPr lang="en-US" dirty="0"/>
          </a:p>
        </p:txBody>
      </p:sp>
    </p:spTree>
    <p:extLst>
      <p:ext uri="{BB962C8B-B14F-4D97-AF65-F5344CB8AC3E}">
        <p14:creationId xmlns:p14="http://schemas.microsoft.com/office/powerpoint/2010/main" val="3992594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15</a:t>
            </a:fld>
            <a:endParaRPr lang="en-US" dirty="0"/>
          </a:p>
        </p:txBody>
      </p:sp>
    </p:spTree>
    <p:extLst>
      <p:ext uri="{BB962C8B-B14F-4D97-AF65-F5344CB8AC3E}">
        <p14:creationId xmlns:p14="http://schemas.microsoft.com/office/powerpoint/2010/main" val="4124005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16</a:t>
            </a:fld>
            <a:endParaRPr lang="en-US" dirty="0"/>
          </a:p>
        </p:txBody>
      </p:sp>
    </p:spTree>
    <p:extLst>
      <p:ext uri="{BB962C8B-B14F-4D97-AF65-F5344CB8AC3E}">
        <p14:creationId xmlns:p14="http://schemas.microsoft.com/office/powerpoint/2010/main" val="4193603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17</a:t>
            </a:fld>
            <a:endParaRPr lang="en-US" dirty="0"/>
          </a:p>
        </p:txBody>
      </p:sp>
    </p:spTree>
    <p:extLst>
      <p:ext uri="{BB962C8B-B14F-4D97-AF65-F5344CB8AC3E}">
        <p14:creationId xmlns:p14="http://schemas.microsoft.com/office/powerpoint/2010/main" val="2902430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18</a:t>
            </a:fld>
            <a:endParaRPr lang="en-US" dirty="0"/>
          </a:p>
        </p:txBody>
      </p:sp>
    </p:spTree>
    <p:extLst>
      <p:ext uri="{BB962C8B-B14F-4D97-AF65-F5344CB8AC3E}">
        <p14:creationId xmlns:p14="http://schemas.microsoft.com/office/powerpoint/2010/main" val="1201889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20</a:t>
            </a:fld>
            <a:endParaRPr lang="en-US" dirty="0"/>
          </a:p>
        </p:txBody>
      </p:sp>
    </p:spTree>
    <p:extLst>
      <p:ext uri="{BB962C8B-B14F-4D97-AF65-F5344CB8AC3E}">
        <p14:creationId xmlns:p14="http://schemas.microsoft.com/office/powerpoint/2010/main" val="54841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1</a:t>
            </a:fld>
            <a:endParaRPr lang="en-US" dirty="0"/>
          </a:p>
        </p:txBody>
      </p:sp>
    </p:spTree>
    <p:extLst>
      <p:ext uri="{BB962C8B-B14F-4D97-AF65-F5344CB8AC3E}">
        <p14:creationId xmlns:p14="http://schemas.microsoft.com/office/powerpoint/2010/main" val="1852881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21</a:t>
            </a:fld>
            <a:endParaRPr lang="en-US" dirty="0"/>
          </a:p>
        </p:txBody>
      </p:sp>
    </p:spTree>
    <p:extLst>
      <p:ext uri="{BB962C8B-B14F-4D97-AF65-F5344CB8AC3E}">
        <p14:creationId xmlns:p14="http://schemas.microsoft.com/office/powerpoint/2010/main" val="3205867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581025"/>
            <a:ext cx="6710363" cy="3775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24</a:t>
            </a:fld>
            <a:endParaRPr lang="en-US" dirty="0"/>
          </a:p>
        </p:txBody>
      </p:sp>
    </p:spTree>
    <p:extLst>
      <p:ext uri="{BB962C8B-B14F-4D97-AF65-F5344CB8AC3E}">
        <p14:creationId xmlns:p14="http://schemas.microsoft.com/office/powerpoint/2010/main" val="1603315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25</a:t>
            </a:fld>
            <a:endParaRPr lang="en-US" dirty="0"/>
          </a:p>
        </p:txBody>
      </p:sp>
    </p:spTree>
    <p:extLst>
      <p:ext uri="{BB962C8B-B14F-4D97-AF65-F5344CB8AC3E}">
        <p14:creationId xmlns:p14="http://schemas.microsoft.com/office/powerpoint/2010/main" val="663065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581025"/>
            <a:ext cx="6710363" cy="3775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26</a:t>
            </a:fld>
            <a:endParaRPr lang="en-US" dirty="0"/>
          </a:p>
        </p:txBody>
      </p:sp>
    </p:spTree>
    <p:extLst>
      <p:ext uri="{BB962C8B-B14F-4D97-AF65-F5344CB8AC3E}">
        <p14:creationId xmlns:p14="http://schemas.microsoft.com/office/powerpoint/2010/main" val="1729918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581025"/>
            <a:ext cx="6710363" cy="3775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27</a:t>
            </a:fld>
            <a:endParaRPr lang="en-US" dirty="0"/>
          </a:p>
        </p:txBody>
      </p:sp>
    </p:spTree>
    <p:extLst>
      <p:ext uri="{BB962C8B-B14F-4D97-AF65-F5344CB8AC3E}">
        <p14:creationId xmlns:p14="http://schemas.microsoft.com/office/powerpoint/2010/main" val="687760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581025"/>
            <a:ext cx="6710363" cy="3775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30</a:t>
            </a:fld>
            <a:endParaRPr lang="en-US" dirty="0"/>
          </a:p>
        </p:txBody>
      </p:sp>
    </p:spTree>
    <p:extLst>
      <p:ext uri="{BB962C8B-B14F-4D97-AF65-F5344CB8AC3E}">
        <p14:creationId xmlns:p14="http://schemas.microsoft.com/office/powerpoint/2010/main" val="1252460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32</a:t>
            </a:fld>
            <a:endParaRPr lang="en-US" dirty="0"/>
          </a:p>
        </p:txBody>
      </p:sp>
    </p:spTree>
    <p:extLst>
      <p:ext uri="{BB962C8B-B14F-4D97-AF65-F5344CB8AC3E}">
        <p14:creationId xmlns:p14="http://schemas.microsoft.com/office/powerpoint/2010/main" val="87311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620713"/>
            <a:ext cx="7164388" cy="4030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11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a:ln>
                  <a:noFill/>
                </a:ln>
                <a:solidFill>
                  <a:srgbClr val="6E6F73"/>
                </a:solidFill>
                <a:effectLst/>
                <a:uLnTx/>
                <a:uFillTx/>
                <a:latin typeface="Trebuchet MS"/>
                <a:ea typeface="+mn-ea"/>
                <a:cs typeface="+mn-cs"/>
              </a:rPr>
              <a:pPr marL="0" marR="0" lvl="0" indent="0" algn="r" defTabSz="921167"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178545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620713"/>
            <a:ext cx="7164388" cy="4030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11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a:ln>
                  <a:noFill/>
                </a:ln>
                <a:solidFill>
                  <a:srgbClr val="6E6F73"/>
                </a:solidFill>
                <a:effectLst/>
                <a:uLnTx/>
                <a:uFillTx/>
                <a:latin typeface="Trebuchet MS"/>
                <a:ea typeface="+mn-ea"/>
                <a:cs typeface="+mn-cs"/>
              </a:rPr>
              <a:pPr marL="0" marR="0" lvl="0" indent="0" algn="r" defTabSz="921167"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4158227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620713"/>
            <a:ext cx="7164388" cy="4030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11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a:ln>
                  <a:noFill/>
                </a:ln>
                <a:solidFill>
                  <a:srgbClr val="6E6F73"/>
                </a:solidFill>
                <a:effectLst/>
                <a:uLnTx/>
                <a:uFillTx/>
                <a:latin typeface="Trebuchet MS"/>
                <a:ea typeface="+mn-ea"/>
                <a:cs typeface="+mn-cs"/>
              </a:rPr>
              <a:pPr marL="0" marR="0" lvl="0" indent="0" algn="r" defTabSz="921167"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3297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a:t>
            </a:fld>
            <a:endParaRPr lang="en-US" dirty="0"/>
          </a:p>
        </p:txBody>
      </p:sp>
    </p:spTree>
    <p:extLst>
      <p:ext uri="{BB962C8B-B14F-4D97-AF65-F5344CB8AC3E}">
        <p14:creationId xmlns:p14="http://schemas.microsoft.com/office/powerpoint/2010/main" val="3995060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37</a:t>
            </a:fld>
            <a:endParaRPr lang="en-US" dirty="0"/>
          </a:p>
        </p:txBody>
      </p:sp>
    </p:spTree>
    <p:extLst>
      <p:ext uri="{BB962C8B-B14F-4D97-AF65-F5344CB8AC3E}">
        <p14:creationId xmlns:p14="http://schemas.microsoft.com/office/powerpoint/2010/main" val="1607471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38</a:t>
            </a:fld>
            <a:endParaRPr lang="en-US" dirty="0"/>
          </a:p>
        </p:txBody>
      </p:sp>
    </p:spTree>
    <p:extLst>
      <p:ext uri="{BB962C8B-B14F-4D97-AF65-F5344CB8AC3E}">
        <p14:creationId xmlns:p14="http://schemas.microsoft.com/office/powerpoint/2010/main" val="1073353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587375"/>
            <a:ext cx="6781800" cy="38147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7984">
              <a:defRPr/>
            </a:pPr>
            <a:r>
              <a:rPr lang="en-US">
                <a:solidFill>
                  <a:srgbClr val="6E6F73"/>
                </a:solidFill>
                <a:latin typeface="Trebuchet MS"/>
              </a:rPr>
              <a:t>Notes view: </a:t>
            </a:r>
            <a:fld id="{128CEAFE-FA94-43E5-B0FF-D47E1CCDD1B4}" type="slidenum">
              <a:rPr lang="en-US">
                <a:solidFill>
                  <a:srgbClr val="6E6F73"/>
                </a:solidFill>
                <a:latin typeface="Trebuchet MS"/>
              </a:rPr>
              <a:pPr defTabSz="927984">
                <a:defRPr/>
              </a:pPr>
              <a:t>39</a:t>
            </a:fld>
            <a:endParaRPr lang="en-US" dirty="0">
              <a:solidFill>
                <a:srgbClr val="6E6F73"/>
              </a:solidFill>
              <a:latin typeface="Trebuchet MS"/>
            </a:endParaRPr>
          </a:p>
        </p:txBody>
      </p:sp>
    </p:spTree>
    <p:extLst>
      <p:ext uri="{BB962C8B-B14F-4D97-AF65-F5344CB8AC3E}">
        <p14:creationId xmlns:p14="http://schemas.microsoft.com/office/powerpoint/2010/main" val="3508900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587375"/>
            <a:ext cx="6781800" cy="38147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7984">
              <a:defRPr/>
            </a:pPr>
            <a:r>
              <a:rPr lang="en-US">
                <a:solidFill>
                  <a:srgbClr val="6E6F73"/>
                </a:solidFill>
                <a:latin typeface="Trebuchet MS"/>
              </a:rPr>
              <a:t>Notes view: </a:t>
            </a:r>
            <a:fld id="{128CEAFE-FA94-43E5-B0FF-D47E1CCDD1B4}" type="slidenum">
              <a:rPr lang="en-US">
                <a:solidFill>
                  <a:srgbClr val="6E6F73"/>
                </a:solidFill>
                <a:latin typeface="Trebuchet MS"/>
              </a:rPr>
              <a:pPr defTabSz="927984">
                <a:defRPr/>
              </a:pPr>
              <a:t>40</a:t>
            </a:fld>
            <a:endParaRPr lang="en-US" dirty="0">
              <a:solidFill>
                <a:srgbClr val="6E6F73"/>
              </a:solidFill>
              <a:latin typeface="Trebuchet MS"/>
            </a:endParaRPr>
          </a:p>
        </p:txBody>
      </p:sp>
    </p:spTree>
    <p:extLst>
      <p:ext uri="{BB962C8B-B14F-4D97-AF65-F5344CB8AC3E}">
        <p14:creationId xmlns:p14="http://schemas.microsoft.com/office/powerpoint/2010/main" val="841718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587375"/>
            <a:ext cx="6781800" cy="38147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7984">
              <a:defRPr/>
            </a:pPr>
            <a:r>
              <a:rPr lang="en-US">
                <a:solidFill>
                  <a:srgbClr val="6E6F73"/>
                </a:solidFill>
                <a:latin typeface="Trebuchet MS"/>
              </a:rPr>
              <a:t>Notes view: </a:t>
            </a:r>
            <a:fld id="{128CEAFE-FA94-43E5-B0FF-D47E1CCDD1B4}" type="slidenum">
              <a:rPr lang="en-US">
                <a:solidFill>
                  <a:srgbClr val="6E6F73"/>
                </a:solidFill>
                <a:latin typeface="Trebuchet MS"/>
              </a:rPr>
              <a:pPr defTabSz="927984">
                <a:defRPr/>
              </a:pPr>
              <a:t>41</a:t>
            </a:fld>
            <a:endParaRPr lang="en-US" dirty="0">
              <a:solidFill>
                <a:srgbClr val="6E6F73"/>
              </a:solidFill>
              <a:latin typeface="Trebuchet MS"/>
            </a:endParaRPr>
          </a:p>
        </p:txBody>
      </p:sp>
    </p:spTree>
    <p:extLst>
      <p:ext uri="{BB962C8B-B14F-4D97-AF65-F5344CB8AC3E}">
        <p14:creationId xmlns:p14="http://schemas.microsoft.com/office/powerpoint/2010/main" val="733789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xmlns="" id="{BB805296-9AF7-4435-B087-0F3D636FB4F3}"/>
              </a:ext>
            </a:extLst>
          </p:cNvPr>
          <p:cNvSpPr>
            <a:spLocks noGrp="1" noRot="1" noChangeAspect="1" noChangeArrowheads="1" noTextEdit="1"/>
          </p:cNvSpPr>
          <p:nvPr>
            <p:ph type="sldImg"/>
          </p:nvPr>
        </p:nvSpPr>
        <p:spPr bwMode="auto">
          <a:xfrm>
            <a:off x="-166688" y="617538"/>
            <a:ext cx="7113588" cy="4002087"/>
          </a:xfrm>
          <a:noFill/>
          <a:ln>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xmlns="" id="{4F7F4ABA-D143-48A7-B391-553E98D991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4996" name="Slide Number Placeholder 3">
            <a:extLst>
              <a:ext uri="{FF2B5EF4-FFF2-40B4-BE49-F238E27FC236}">
                <a16:creationId xmlns:a16="http://schemas.microsoft.com/office/drawing/2014/main" xmlns="" id="{A182FCE5-E120-47E5-950B-84A169140D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Trebuchet MS" panose="020B0603020202020204" pitchFamily="34" charset="0"/>
              </a:rPr>
              <a:t>Notes view: </a:t>
            </a:r>
            <a:fld id="{60C098E4-B710-404B-AA6E-1D1A86D6CF88}" type="slidenum">
              <a:rPr lang="en-US" altLang="en-US" smtClean="0">
                <a:latin typeface="Trebuchet MS" panose="020B0603020202020204" pitchFamily="34" charset="0"/>
              </a:rPr>
              <a:pPr fontAlgn="base">
                <a:spcBef>
                  <a:spcPct val="0"/>
                </a:spcBef>
                <a:spcAft>
                  <a:spcPct val="0"/>
                </a:spcAft>
              </a:pPr>
              <a:t>49</a:t>
            </a:fld>
            <a:endParaRPr lang="en-US" altLang="en-US">
              <a:latin typeface="Trebuchet MS" panose="020B0603020202020204" pitchFamily="34" charset="0"/>
            </a:endParaRPr>
          </a:p>
        </p:txBody>
      </p:sp>
    </p:spTree>
    <p:extLst>
      <p:ext uri="{BB962C8B-B14F-4D97-AF65-F5344CB8AC3E}">
        <p14:creationId xmlns:p14="http://schemas.microsoft.com/office/powerpoint/2010/main" val="2973160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xmlns="" id="{53219F5F-4368-468C-B1CC-3A140B2A88CA}"/>
              </a:ext>
            </a:extLst>
          </p:cNvPr>
          <p:cNvSpPr>
            <a:spLocks noGrp="1" noRot="1" noChangeAspect="1" noChangeArrowheads="1" noTextEdit="1"/>
          </p:cNvSpPr>
          <p:nvPr>
            <p:ph type="sldImg"/>
          </p:nvPr>
        </p:nvSpPr>
        <p:spPr bwMode="auto">
          <a:xfrm>
            <a:off x="-166688" y="617538"/>
            <a:ext cx="7113588" cy="4002087"/>
          </a:xfrm>
          <a:noFill/>
          <a:ln>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xmlns="" id="{4449980B-8D85-42F6-B71C-0B77311E7A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7284" name="Slide Number Placeholder 3">
            <a:extLst>
              <a:ext uri="{FF2B5EF4-FFF2-40B4-BE49-F238E27FC236}">
                <a16:creationId xmlns:a16="http://schemas.microsoft.com/office/drawing/2014/main" xmlns="" id="{D9F781E5-BA6D-4091-93D1-3937E61BD6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Trebuchet MS" panose="020B0603020202020204" pitchFamily="34" charset="0"/>
              </a:rPr>
              <a:t>Notes view: </a:t>
            </a:r>
            <a:fld id="{F7FA178D-DD81-4038-9AFB-EA3CBFA9D782}" type="slidenum">
              <a:rPr lang="en-US" altLang="en-US" smtClean="0">
                <a:latin typeface="Trebuchet MS" panose="020B0603020202020204" pitchFamily="34" charset="0"/>
              </a:rPr>
              <a:pPr fontAlgn="base">
                <a:spcBef>
                  <a:spcPct val="0"/>
                </a:spcBef>
                <a:spcAft>
                  <a:spcPct val="0"/>
                </a:spcAft>
              </a:pPr>
              <a:t>50</a:t>
            </a:fld>
            <a:endParaRPr lang="en-US" altLang="en-US">
              <a:latin typeface="Trebuchet MS" panose="020B0603020202020204" pitchFamily="34" charset="0"/>
            </a:endParaRPr>
          </a:p>
        </p:txBody>
      </p:sp>
    </p:spTree>
    <p:extLst>
      <p:ext uri="{BB962C8B-B14F-4D97-AF65-F5344CB8AC3E}">
        <p14:creationId xmlns:p14="http://schemas.microsoft.com/office/powerpoint/2010/main" val="404791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581025"/>
            <a:ext cx="6710363" cy="3775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a:t>
            </a:fld>
            <a:endParaRPr lang="en-US" dirty="0"/>
          </a:p>
        </p:txBody>
      </p:sp>
    </p:spTree>
    <p:extLst>
      <p:ext uri="{BB962C8B-B14F-4D97-AF65-F5344CB8AC3E}">
        <p14:creationId xmlns:p14="http://schemas.microsoft.com/office/powerpoint/2010/main" val="270834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4</a:t>
            </a:fld>
            <a:endParaRPr lang="en-US" dirty="0"/>
          </a:p>
        </p:txBody>
      </p:sp>
    </p:spTree>
    <p:extLst>
      <p:ext uri="{BB962C8B-B14F-4D97-AF65-F5344CB8AC3E}">
        <p14:creationId xmlns:p14="http://schemas.microsoft.com/office/powerpoint/2010/main" val="307842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5</a:t>
            </a:fld>
            <a:endParaRPr lang="en-US" dirty="0"/>
          </a:p>
        </p:txBody>
      </p:sp>
    </p:spTree>
    <p:extLst>
      <p:ext uri="{BB962C8B-B14F-4D97-AF65-F5344CB8AC3E}">
        <p14:creationId xmlns:p14="http://schemas.microsoft.com/office/powerpoint/2010/main" val="185288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7</a:t>
            </a:fld>
            <a:endParaRPr lang="en-US" dirty="0"/>
          </a:p>
        </p:txBody>
      </p:sp>
    </p:spTree>
    <p:extLst>
      <p:ext uri="{BB962C8B-B14F-4D97-AF65-F5344CB8AC3E}">
        <p14:creationId xmlns:p14="http://schemas.microsoft.com/office/powerpoint/2010/main" val="185288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8</a:t>
            </a:fld>
            <a:endParaRPr lang="en-US" dirty="0"/>
          </a:p>
        </p:txBody>
      </p:sp>
    </p:spTree>
    <p:extLst>
      <p:ext uri="{BB962C8B-B14F-4D97-AF65-F5344CB8AC3E}">
        <p14:creationId xmlns:p14="http://schemas.microsoft.com/office/powerpoint/2010/main" val="1532055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9</a:t>
            </a:fld>
            <a:endParaRPr lang="en-US" dirty="0"/>
          </a:p>
        </p:txBody>
      </p:sp>
    </p:spTree>
    <p:extLst>
      <p:ext uri="{BB962C8B-B14F-4D97-AF65-F5344CB8AC3E}">
        <p14:creationId xmlns:p14="http://schemas.microsoft.com/office/powerpoint/2010/main" val="27848718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jp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1.vml"/><Relationship Id="rId5" Type="http://schemas.openxmlformats.org/officeDocument/2006/relationships/image" Target="../media/image10.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2.vml"/><Relationship Id="rId5" Type="http://schemas.openxmlformats.org/officeDocument/2006/relationships/image" Target="../media/image10.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3.vml"/><Relationship Id="rId6" Type="http://schemas.openxmlformats.org/officeDocument/2006/relationships/image" Target="../media/image9.png"/><Relationship Id="rId5" Type="http://schemas.openxmlformats.org/officeDocument/2006/relationships/image" Target="../media/image12.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image" Target="../media/image9.png"/><Relationship Id="rId5" Type="http://schemas.openxmlformats.org/officeDocument/2006/relationships/image" Target="../media/image1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5.vml"/><Relationship Id="rId5" Type="http://schemas.openxmlformats.org/officeDocument/2006/relationships/image" Target="../media/image12.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6.vml"/><Relationship Id="rId5" Type="http://schemas.openxmlformats.org/officeDocument/2006/relationships/image" Target="../media/image12.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7.vml"/><Relationship Id="rId5" Type="http://schemas.openxmlformats.org/officeDocument/2006/relationships/image" Target="../media/image12.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8.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19.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0.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bin"/><Relationship Id="rId9"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1.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2.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3.v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4.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5.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6.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7.v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28.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29.v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0.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31.vml"/><Relationship Id="rId5" Type="http://schemas.openxmlformats.org/officeDocument/2006/relationships/image" Target="../media/image1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32.vml"/><Relationship Id="rId5" Type="http://schemas.openxmlformats.org/officeDocument/2006/relationships/image" Target="../media/image12.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3.vml"/><Relationship Id="rId6" Type="http://schemas.openxmlformats.org/officeDocument/2006/relationships/image" Target="../media/image18.png"/><Relationship Id="rId5" Type="http://schemas.openxmlformats.org/officeDocument/2006/relationships/image" Target="../media/image16.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4.vml"/><Relationship Id="rId5" Type="http://schemas.openxmlformats.org/officeDocument/2006/relationships/image" Target="../media/image12.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5.vml"/><Relationship Id="rId5" Type="http://schemas.openxmlformats.org/officeDocument/2006/relationships/image" Target="../media/image12.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6.vml"/><Relationship Id="rId5" Type="http://schemas.openxmlformats.org/officeDocument/2006/relationships/image" Target="../media/image12.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7.vml"/><Relationship Id="rId5" Type="http://schemas.openxmlformats.org/officeDocument/2006/relationships/image" Target="../media/image12.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40.xml"/><Relationship Id="rId1" Type="http://schemas.openxmlformats.org/officeDocument/2006/relationships/vmlDrawing" Target="../drawings/vmlDrawing38.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39.vml"/><Relationship Id="rId5" Type="http://schemas.openxmlformats.org/officeDocument/2006/relationships/image" Target="../media/image12.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3.xml"/><Relationship Id="rId7" Type="http://schemas.openxmlformats.org/officeDocument/2006/relationships/image" Target="../media/image3.jpg"/><Relationship Id="rId2" Type="http://schemas.openxmlformats.org/officeDocument/2006/relationships/tags" Target="../tags/tag42.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4.xml"/><Relationship Id="rId1" Type="http://schemas.openxmlformats.org/officeDocument/2006/relationships/vmlDrawing" Target="../drawings/vmlDrawing4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41.bin"/><Relationship Id="rId9"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vmlDrawing" Target="../drawings/vmlDrawing42.vml"/><Relationship Id="rId6" Type="http://schemas.openxmlformats.org/officeDocument/2006/relationships/image" Target="../media/image9.png"/><Relationship Id="rId5" Type="http://schemas.openxmlformats.org/officeDocument/2006/relationships/image" Target="../media/image12.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vmlDrawing" Target="../drawings/vmlDrawing43.vml"/><Relationship Id="rId6" Type="http://schemas.openxmlformats.org/officeDocument/2006/relationships/image" Target="../media/image9.png"/><Relationship Id="rId5" Type="http://schemas.openxmlformats.org/officeDocument/2006/relationships/image" Target="../media/image12.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vmlDrawing" Target="../drawings/vmlDrawing44.vml"/><Relationship Id="rId5" Type="http://schemas.openxmlformats.org/officeDocument/2006/relationships/image" Target="../media/image12.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vmlDrawing" Target="../drawings/vmlDrawing45.vml"/><Relationship Id="rId5" Type="http://schemas.openxmlformats.org/officeDocument/2006/relationships/image" Target="../media/image12.emf"/><Relationship Id="rId4" Type="http://schemas.openxmlformats.org/officeDocument/2006/relationships/oleObject" Target="../embeddings/oleObject4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vmlDrawing" Target="../drawings/vmlDrawing46.vml"/><Relationship Id="rId5" Type="http://schemas.openxmlformats.org/officeDocument/2006/relationships/image" Target="../media/image12.emf"/><Relationship Id="rId4" Type="http://schemas.openxmlformats.org/officeDocument/2006/relationships/oleObject" Target="../embeddings/oleObject46.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47.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47.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vmlDrawing" Target="../drawings/vmlDrawing48.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48.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49.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49.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50.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50.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51.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51.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52.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52.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53.vml"/><Relationship Id="rId6" Type="http://schemas.openxmlformats.org/officeDocument/2006/relationships/image" Target="../media/image14.png"/><Relationship Id="rId5" Type="http://schemas.openxmlformats.org/officeDocument/2006/relationships/image" Target="../media/image16.emf"/><Relationship Id="rId4" Type="http://schemas.openxmlformats.org/officeDocument/2006/relationships/oleObject" Target="../embeddings/oleObject53.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54.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5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vmlDrawing" Target="../drawings/vmlDrawing55.vml"/><Relationship Id="rId6" Type="http://schemas.openxmlformats.org/officeDocument/2006/relationships/image" Target="../media/image17.png"/><Relationship Id="rId5" Type="http://schemas.openxmlformats.org/officeDocument/2006/relationships/image" Target="../media/image12.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vmlDrawing" Target="../drawings/vmlDrawing56.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5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vmlDrawing" Target="../drawings/vmlDrawing57.v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oleObject" Target="../embeddings/oleObject57.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vmlDrawing" Target="../drawings/vmlDrawing58.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58.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vmlDrawing" Target="../drawings/vmlDrawing59.v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oleObject" Target="../embeddings/oleObject59.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60.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60.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vmlDrawing" Target="../drawings/vmlDrawing61.vml"/><Relationship Id="rId5" Type="http://schemas.openxmlformats.org/officeDocument/2006/relationships/image" Target="../media/image12.emf"/><Relationship Id="rId4" Type="http://schemas.openxmlformats.org/officeDocument/2006/relationships/oleObject" Target="../embeddings/oleObject6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vmlDrawing" Target="../drawings/vmlDrawing62.vml"/><Relationship Id="rId5" Type="http://schemas.openxmlformats.org/officeDocument/2006/relationships/image" Target="../media/image12.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vmlDrawing" Target="../drawings/vmlDrawing63.v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vmlDrawing" Target="../drawings/vmlDrawing64.vml"/><Relationship Id="rId5" Type="http://schemas.openxmlformats.org/officeDocument/2006/relationships/image" Target="../media/image12.emf"/><Relationship Id="rId4" Type="http://schemas.openxmlformats.org/officeDocument/2006/relationships/oleObject" Target="../embeddings/oleObject64.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vmlDrawing" Target="../drawings/vmlDrawing65.v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oleObject" Target="../embeddings/oleObject65.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vmlDrawing" Target="../drawings/vmlDrawing66.vml"/><Relationship Id="rId5" Type="http://schemas.openxmlformats.org/officeDocument/2006/relationships/image" Target="../media/image12.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vmlDrawing" Target="../drawings/vmlDrawing67.vml"/><Relationship Id="rId5" Type="http://schemas.openxmlformats.org/officeDocument/2006/relationships/image" Target="../media/image12.emf"/><Relationship Id="rId4" Type="http://schemas.openxmlformats.org/officeDocument/2006/relationships/oleObject" Target="../embeddings/oleObject67.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vmlDrawing" Target="../drawings/vmlDrawing68.vml"/><Relationship Id="rId5" Type="http://schemas.openxmlformats.org/officeDocument/2006/relationships/image" Target="../media/image12.emf"/><Relationship Id="rId4" Type="http://schemas.openxmlformats.org/officeDocument/2006/relationships/oleObject" Target="../embeddings/oleObject68.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72.xml"/><Relationship Id="rId1" Type="http://schemas.openxmlformats.org/officeDocument/2006/relationships/vmlDrawing" Target="../drawings/vmlDrawing69.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69.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vmlDrawing" Target="../drawings/vmlDrawing70.vml"/><Relationship Id="rId5" Type="http://schemas.openxmlformats.org/officeDocument/2006/relationships/image" Target="../media/image12.emf"/><Relationship Id="rId4" Type="http://schemas.openxmlformats.org/officeDocument/2006/relationships/oleObject" Target="../embeddings/oleObject70.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6.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vmlDrawing" Target="../drawings/vmlDrawing73.vml"/><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8.xml"/><Relationship Id="rId1" Type="http://schemas.openxmlformats.org/officeDocument/2006/relationships/vmlDrawing" Target="../drawings/vmlDrawing74.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vmlDrawing" Target="../drawings/vmlDrawing75.vml"/><Relationship Id="rId6" Type="http://schemas.openxmlformats.org/officeDocument/2006/relationships/image" Target="../media/image1.emf"/><Relationship Id="rId5" Type="http://schemas.openxmlformats.org/officeDocument/2006/relationships/oleObject" Target="../embeddings/oleObject75.bin"/><Relationship Id="rId4"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2.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3.xml"/><Relationship Id="rId1" Type="http://schemas.openxmlformats.org/officeDocument/2006/relationships/vmlDrawing" Target="../drawings/vmlDrawing78.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4.xml"/><Relationship Id="rId1" Type="http://schemas.openxmlformats.org/officeDocument/2006/relationships/vmlDrawing" Target="../drawings/vmlDrawing79.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23811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xmlns="" id="{3132E4B9-E95B-4276-82AB-328C80953BE0}"/>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1352"/>
          <a:stretch/>
        </p:blipFill>
        <p:spPr>
          <a:xfrm>
            <a:off x="0" y="-269847"/>
            <a:ext cx="12195544" cy="6804837"/>
          </a:xfrm>
          <a:prstGeom prst="rect">
            <a:avLst/>
          </a:prstGeom>
        </p:spPr>
      </p:pic>
      <p:pic>
        <p:nvPicPr>
          <p:cNvPr id="13" name="Picture 12" descr="Image result for Government of Marketplace png logo">
            <a:extLst>
              <a:ext uri="{FF2B5EF4-FFF2-40B4-BE49-F238E27FC236}">
                <a16:creationId xmlns:a16="http://schemas.microsoft.com/office/drawing/2014/main" xmlns="" id="{27E9FEF9-D5E1-4407-A973-551949054492}"/>
              </a:ext>
            </a:extLst>
          </p:cNvPr>
          <p:cNvPicPr>
            <a:picLocks noChangeAspect="1" noChangeArrowheads="1"/>
          </p:cNvPicPr>
          <p:nvPr userDrawn="1"/>
        </p:nvPicPr>
        <p:blipFill>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667260" y="5314078"/>
            <a:ext cx="1890148" cy="894745"/>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xmlns="" id="{E85B5E5D-F773-4000-AB91-2F3390B7C8FC}"/>
              </a:ext>
            </a:extLst>
          </p:cNvPr>
          <p:cNvSpPr/>
          <p:nvPr userDrawn="1"/>
        </p:nvSpPr>
        <p:spPr>
          <a:xfrm>
            <a:off x="4173194" y="-269847"/>
            <a:ext cx="6017011" cy="7153639"/>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9">
                <a:moveTo>
                  <a:pt x="0" y="0"/>
                </a:moveTo>
                <a:lnTo>
                  <a:pt x="1444506" y="0"/>
                </a:lnTo>
                <a:lnTo>
                  <a:pt x="1486755" y="24075"/>
                </a:lnTo>
                <a:cubicBezTo>
                  <a:pt x="3338081" y="1107020"/>
                  <a:pt x="6050507" y="3347384"/>
                  <a:pt x="6016698" y="4312166"/>
                </a:cubicBezTo>
                <a:cubicBezTo>
                  <a:pt x="6016698" y="4960557"/>
                  <a:pt x="5249070" y="5875261"/>
                  <a:pt x="4253454" y="6739302"/>
                </a:cubicBezTo>
                <a:lnTo>
                  <a:pt x="3753615" y="7153639"/>
                </a:lnTo>
                <a:lnTo>
                  <a:pt x="960975" y="7153639"/>
                </a:lnTo>
                <a:lnTo>
                  <a:pt x="1209188" y="6836260"/>
                </a:lnTo>
                <a:cubicBezTo>
                  <a:pt x="1882087" y="5965350"/>
                  <a:pt x="2536518" y="5020578"/>
                  <a:pt x="2536518" y="4312166"/>
                </a:cubicBezTo>
                <a:cubicBezTo>
                  <a:pt x="2536518" y="3047146"/>
                  <a:pt x="655130" y="1078694"/>
                  <a:pt x="32172" y="55476"/>
                </a:cubicBezTo>
                <a:close/>
              </a:path>
            </a:pathLst>
          </a:custGeom>
          <a:gradFill>
            <a:gsLst>
              <a:gs pos="0">
                <a:srgbClr val="40B5EA">
                  <a:alpha val="50000"/>
                </a:srgbClr>
              </a:gs>
              <a:gs pos="97000">
                <a:srgbClr val="263C85"/>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17" name="Freeform: Shape 16">
            <a:extLst>
              <a:ext uri="{FF2B5EF4-FFF2-40B4-BE49-F238E27FC236}">
                <a16:creationId xmlns:a16="http://schemas.microsoft.com/office/drawing/2014/main" xmlns="" id="{752E899C-2F1D-408D-B021-010D94B28291}"/>
              </a:ext>
            </a:extLst>
          </p:cNvPr>
          <p:cNvSpPr/>
          <p:nvPr userDrawn="1"/>
        </p:nvSpPr>
        <p:spPr>
          <a:xfrm>
            <a:off x="1628113" y="-269847"/>
            <a:ext cx="6017011" cy="7153638"/>
          </a:xfrm>
          <a:custGeom>
            <a:avLst/>
            <a:gdLst>
              <a:gd name="connsiteX0" fmla="*/ 0 w 6017011"/>
              <a:gd name="connsiteY0" fmla="*/ 0 h 7153638"/>
              <a:gd name="connsiteX1" fmla="*/ 1443942 w 6017011"/>
              <a:gd name="connsiteY1" fmla="*/ 0 h 7153638"/>
              <a:gd name="connsiteX2" fmla="*/ 1611412 w 6017011"/>
              <a:gd name="connsiteY2" fmla="*/ 97958 h 7153638"/>
              <a:gd name="connsiteX3" fmla="*/ 6016698 w 6017011"/>
              <a:gd name="connsiteY3" fmla="*/ 4312165 h 7153638"/>
              <a:gd name="connsiteX4" fmla="*/ 4253454 w 6017011"/>
              <a:gd name="connsiteY4" fmla="*/ 6739301 h 7153638"/>
              <a:gd name="connsiteX5" fmla="*/ 3753615 w 6017011"/>
              <a:gd name="connsiteY5" fmla="*/ 7153638 h 7153638"/>
              <a:gd name="connsiteX6" fmla="*/ 960975 w 6017011"/>
              <a:gd name="connsiteY6" fmla="*/ 7153638 h 7153638"/>
              <a:gd name="connsiteX7" fmla="*/ 1209189 w 6017011"/>
              <a:gd name="connsiteY7" fmla="*/ 6836259 h 7153638"/>
              <a:gd name="connsiteX8" fmla="*/ 2536518 w 6017011"/>
              <a:gd name="connsiteY8" fmla="*/ 4312165 h 7153638"/>
              <a:gd name="connsiteX9" fmla="*/ 32171 w 6017011"/>
              <a:gd name="connsiteY9" fmla="*/ 55475 h 71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8">
                <a:moveTo>
                  <a:pt x="0" y="0"/>
                </a:moveTo>
                <a:lnTo>
                  <a:pt x="1443942" y="0"/>
                </a:lnTo>
                <a:lnTo>
                  <a:pt x="1611412" y="97958"/>
                </a:lnTo>
                <a:cubicBezTo>
                  <a:pt x="3457277" y="1205960"/>
                  <a:pt x="6049755" y="3368822"/>
                  <a:pt x="6016698" y="4312165"/>
                </a:cubicBezTo>
                <a:cubicBezTo>
                  <a:pt x="6016698" y="4960556"/>
                  <a:pt x="5249071" y="5875260"/>
                  <a:pt x="4253454" y="6739301"/>
                </a:cubicBezTo>
                <a:lnTo>
                  <a:pt x="3753615" y="7153638"/>
                </a:lnTo>
                <a:lnTo>
                  <a:pt x="960975" y="7153638"/>
                </a:lnTo>
                <a:lnTo>
                  <a:pt x="1209189" y="6836259"/>
                </a:lnTo>
                <a:cubicBezTo>
                  <a:pt x="1882087" y="5965349"/>
                  <a:pt x="2536518" y="5020577"/>
                  <a:pt x="2536518" y="4312165"/>
                </a:cubicBezTo>
                <a:cubicBezTo>
                  <a:pt x="2536518" y="3047145"/>
                  <a:pt x="655129" y="1078693"/>
                  <a:pt x="32171" y="55475"/>
                </a:cubicBezTo>
                <a:close/>
              </a:path>
            </a:pathLst>
          </a:custGeom>
          <a:gradFill>
            <a:gsLst>
              <a:gs pos="0">
                <a:srgbClr val="F3E854">
                  <a:alpha val="50000"/>
                </a:srgbClr>
              </a:gs>
              <a:gs pos="95000">
                <a:srgbClr val="5DA144"/>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19" name="Freeform: Shape 18">
            <a:extLst>
              <a:ext uri="{FF2B5EF4-FFF2-40B4-BE49-F238E27FC236}">
                <a16:creationId xmlns:a16="http://schemas.microsoft.com/office/drawing/2014/main" xmlns="" id="{8FED4B69-83FB-4BAA-B01D-3F7A626DBD68}"/>
              </a:ext>
            </a:extLst>
          </p:cNvPr>
          <p:cNvSpPr/>
          <p:nvPr userDrawn="1"/>
        </p:nvSpPr>
        <p:spPr>
          <a:xfrm>
            <a:off x="-916967" y="-269847"/>
            <a:ext cx="6017011" cy="7153638"/>
          </a:xfrm>
          <a:custGeom>
            <a:avLst/>
            <a:gdLst>
              <a:gd name="connsiteX0" fmla="*/ 0 w 6017011"/>
              <a:gd name="connsiteY0" fmla="*/ 0 h 7153638"/>
              <a:gd name="connsiteX1" fmla="*/ 1443942 w 6017011"/>
              <a:gd name="connsiteY1" fmla="*/ 0 h 7153638"/>
              <a:gd name="connsiteX2" fmla="*/ 1611412 w 6017011"/>
              <a:gd name="connsiteY2" fmla="*/ 97958 h 7153638"/>
              <a:gd name="connsiteX3" fmla="*/ 6016698 w 6017011"/>
              <a:gd name="connsiteY3" fmla="*/ 4312165 h 7153638"/>
              <a:gd name="connsiteX4" fmla="*/ 4253454 w 6017011"/>
              <a:gd name="connsiteY4" fmla="*/ 6739301 h 7153638"/>
              <a:gd name="connsiteX5" fmla="*/ 3753615 w 6017011"/>
              <a:gd name="connsiteY5" fmla="*/ 7153638 h 7153638"/>
              <a:gd name="connsiteX6" fmla="*/ 960975 w 6017011"/>
              <a:gd name="connsiteY6" fmla="*/ 7153638 h 7153638"/>
              <a:gd name="connsiteX7" fmla="*/ 1209189 w 6017011"/>
              <a:gd name="connsiteY7" fmla="*/ 6836259 h 7153638"/>
              <a:gd name="connsiteX8" fmla="*/ 2536518 w 6017011"/>
              <a:gd name="connsiteY8" fmla="*/ 4312165 h 7153638"/>
              <a:gd name="connsiteX9" fmla="*/ 32171 w 6017011"/>
              <a:gd name="connsiteY9" fmla="*/ 55475 h 71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8">
                <a:moveTo>
                  <a:pt x="0" y="0"/>
                </a:moveTo>
                <a:lnTo>
                  <a:pt x="1443942" y="0"/>
                </a:lnTo>
                <a:lnTo>
                  <a:pt x="1611412" y="97958"/>
                </a:lnTo>
                <a:cubicBezTo>
                  <a:pt x="3457277" y="1205960"/>
                  <a:pt x="6049756" y="3368822"/>
                  <a:pt x="6016698" y="4312165"/>
                </a:cubicBezTo>
                <a:cubicBezTo>
                  <a:pt x="6016698" y="4960556"/>
                  <a:pt x="5249071" y="5875260"/>
                  <a:pt x="4253454" y="6739301"/>
                </a:cubicBezTo>
                <a:lnTo>
                  <a:pt x="3753615" y="7153638"/>
                </a:lnTo>
                <a:lnTo>
                  <a:pt x="960975" y="7153638"/>
                </a:lnTo>
                <a:lnTo>
                  <a:pt x="1209189" y="6836259"/>
                </a:lnTo>
                <a:cubicBezTo>
                  <a:pt x="1882087" y="5965349"/>
                  <a:pt x="2536518" y="5020577"/>
                  <a:pt x="2536518" y="4312165"/>
                </a:cubicBezTo>
                <a:cubicBezTo>
                  <a:pt x="2536518" y="3047145"/>
                  <a:pt x="655129" y="1078693"/>
                  <a:pt x="32171" y="55475"/>
                </a:cubicBezTo>
                <a:close/>
              </a:path>
            </a:pathLst>
          </a:custGeom>
          <a:gradFill>
            <a:gsLst>
              <a:gs pos="0">
                <a:srgbClr val="F2963C">
                  <a:alpha val="50000"/>
                </a:srgbClr>
              </a:gs>
              <a:gs pos="93000">
                <a:srgbClr val="DF1F26"/>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22" name="Text Placeholder 6"/>
          <p:cNvSpPr>
            <a:spLocks noGrp="1"/>
          </p:cNvSpPr>
          <p:nvPr>
            <p:ph type="body" sz="quarter" idx="12" hasCustomPrompt="1"/>
          </p:nvPr>
        </p:nvSpPr>
        <p:spPr bwMode="black">
          <a:xfrm>
            <a:off x="2077535" y="5155280"/>
            <a:ext cx="6868800" cy="257250"/>
          </a:xfrm>
          <a:prstGeom prst="rect">
            <a:avLst/>
          </a:prstGeom>
          <a:noFill/>
        </p:spPr>
        <p:txBody>
          <a:bodyPr vert="horz" lIns="0" tIns="0" rIns="0" bIns="0" rtlCol="0" anchor="ctr">
            <a:spAutoFit/>
          </a:bodyPr>
          <a:lstStyle>
            <a:lvl1pPr algn="l">
              <a:lnSpc>
                <a:spcPct val="110000"/>
              </a:lnSpc>
              <a:buNone/>
              <a:defRPr lang="en-US" sz="1600" b="1" cap="all" baseline="0" dirty="0">
                <a:solidFill>
                  <a:schemeClr val="bg1"/>
                </a:solidFill>
                <a:latin typeface="+mn-lt"/>
                <a:ea typeface="+mn-ea"/>
                <a:cs typeface="+mn-cs"/>
              </a:defRPr>
            </a:lvl1pPr>
            <a:lvl2pPr algn="ctr">
              <a:buNone/>
              <a:defRPr/>
            </a:lvl2pPr>
            <a:lvl3pPr marL="0" indent="0" algn="ctr">
              <a:buNone/>
              <a:defRPr/>
            </a:lvl3pPr>
            <a:lvl4pPr marL="228600" indent="0" algn="ctr">
              <a:buNone/>
              <a:defRPr/>
            </a:lvl4pPr>
            <a:lvl5pPr marL="457200" indent="0" algn="ctr">
              <a:buNone/>
              <a:defRPr/>
            </a:lvl5pPr>
          </a:lstStyle>
          <a:p>
            <a:pPr lvl="0">
              <a:buNone/>
            </a:pPr>
            <a:r>
              <a:rPr lang="en-US" dirty="0"/>
              <a:t>Click to edit date/place</a:t>
            </a:r>
          </a:p>
        </p:txBody>
      </p:sp>
      <p:sp>
        <p:nvSpPr>
          <p:cNvPr id="26" name="Subtitle 2"/>
          <p:cNvSpPr>
            <a:spLocks noGrp="1"/>
          </p:cNvSpPr>
          <p:nvPr>
            <p:ph type="subTitle" idx="1" hasCustomPrompt="1"/>
          </p:nvPr>
        </p:nvSpPr>
        <p:spPr bwMode="white">
          <a:xfrm>
            <a:off x="2077535" y="4597560"/>
            <a:ext cx="6868800" cy="321627"/>
          </a:xfrm>
          <a:prstGeom prst="rect">
            <a:avLst/>
          </a:prstGeom>
        </p:spPr>
        <p:txBody>
          <a:bodyPr vert="horz" lIns="0" tIns="0" rIns="0" bIns="0" rtlCol="0" anchor="ctr">
            <a:spAutoFit/>
          </a:bodyPr>
          <a:lstStyle>
            <a:lvl1pPr marL="0" indent="0" algn="l">
              <a:lnSpc>
                <a:spcPct val="110000"/>
              </a:lnSpc>
              <a:buNone/>
              <a:defRPr lang="en-US" sz="20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dirty="0"/>
              <a:t>Subtitle in sentence case</a:t>
            </a:r>
          </a:p>
        </p:txBody>
      </p:sp>
      <p:sp>
        <p:nvSpPr>
          <p:cNvPr id="27" name="Title 1"/>
          <p:cNvSpPr>
            <a:spLocks noGrp="1"/>
          </p:cNvSpPr>
          <p:nvPr>
            <p:ph type="ctrTitle" hasCustomPrompt="1"/>
          </p:nvPr>
        </p:nvSpPr>
        <p:spPr bwMode="ltGray">
          <a:xfrm>
            <a:off x="2077535" y="3631674"/>
            <a:ext cx="6868800" cy="772840"/>
          </a:xfrm>
          <a:prstGeom prst="rect">
            <a:avLst/>
          </a:prstGeom>
        </p:spPr>
        <p:txBody>
          <a:bodyPr vert="horz" wrap="square" lIns="0" tIns="0" rIns="0" bIns="0" rtlCol="0" anchor="b">
            <a:spAutoFit/>
          </a:bodyPr>
          <a:lstStyle>
            <a:lvl1pPr algn="l">
              <a:lnSpc>
                <a:spcPct val="93000"/>
              </a:lnSpc>
              <a:defRPr lang="en-US" sz="5400" baseline="0" dirty="0">
                <a:solidFill>
                  <a:schemeClr val="bg1"/>
                </a:solidFill>
                <a:effectLst>
                  <a:outerShdw blurRad="50800" dist="38100" dir="5400000" algn="t" rotWithShape="0">
                    <a:prstClr val="black">
                      <a:alpha val="40000"/>
                    </a:prstClr>
                  </a:outerShdw>
                </a:effectLst>
                <a:latin typeface="+mj-lt"/>
                <a:ea typeface="+mj-ea"/>
                <a:cs typeface="+mj-cs"/>
              </a:defRPr>
            </a:lvl1pPr>
          </a:lstStyle>
          <a:p>
            <a:pPr marL="0" lvl="0">
              <a:lnSpc>
                <a:spcPct val="93000"/>
              </a:lnSpc>
            </a:pPr>
            <a:r>
              <a:rPr lang="en-US" dirty="0"/>
              <a:t>Title in Title Case</a:t>
            </a:r>
          </a:p>
        </p:txBody>
      </p:sp>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54589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eft Layout_Orange">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5D9C8926-B85D-4B46-A231-56C36FC47060}"/>
              </a:ext>
            </a:extLst>
          </p:cNvPr>
          <p:cNvGraphicFramePr>
            <a:graphicFrameLocks noChangeAspect="1"/>
          </p:cNvGraphicFramePr>
          <p:nvPr userDrawn="1">
            <p:custDataLst>
              <p:tags r:id="rId2"/>
            </p:custDataLst>
            <p:extLst>
              <p:ext uri="{D42A27DB-BD31-4B8C-83A1-F6EECF244321}">
                <p14:modId xmlns:p14="http://schemas.microsoft.com/office/powerpoint/2010/main" val="161954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473" imgH="476" progId="TCLayout.ActiveDocument.1">
                  <p:embed/>
                </p:oleObj>
              </mc:Choice>
              <mc:Fallback>
                <p:oleObj name="think-cell Slide" r:id="rId4" imgW="473" imgH="476" progId="TCLayout.ActiveDocument.1">
                  <p:embed/>
                  <p:pic>
                    <p:nvPicPr>
                      <p:cNvPr id="4" name="Object 3" hidden="1">
                        <a:extLst>
                          <a:ext uri="{FF2B5EF4-FFF2-40B4-BE49-F238E27FC236}">
                            <a16:creationId xmlns:a16="http://schemas.microsoft.com/office/drawing/2014/main" xmlns="" id="{5D9C8926-B85D-4B46-A231-56C36FC470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71648"/>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 name="connsiteX5" fmla="*/ 0 w 4088312"/>
              <a:gd name="connsiteY5" fmla="*/ 0 h 6858000"/>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 name="connsiteX5" fmla="*/ 0 w 4088312"/>
              <a:gd name="connsiteY5" fmla="*/ 0 h 6858000"/>
              <a:gd name="connsiteX0" fmla="*/ 0 w 4088312"/>
              <a:gd name="connsiteY0" fmla="*/ 0 h 6858000"/>
              <a:gd name="connsiteX1" fmla="*/ 2964682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 name="connsiteX5" fmla="*/ 0 w 4088312"/>
              <a:gd name="connsiteY5" fmla="*/ 0 h 6858000"/>
              <a:gd name="connsiteX0" fmla="*/ 0 w 4088312"/>
              <a:gd name="connsiteY0" fmla="*/ 0 h 6858000"/>
              <a:gd name="connsiteX1" fmla="*/ 1586258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 name="connsiteX5" fmla="*/ 0 w 4088312"/>
              <a:gd name="connsiteY5" fmla="*/ 0 h 6858000"/>
              <a:gd name="connsiteX0" fmla="*/ 0 w 4088312"/>
              <a:gd name="connsiteY0" fmla="*/ 0 h 6871648"/>
              <a:gd name="connsiteX1" fmla="*/ 1586258 w 4088312"/>
              <a:gd name="connsiteY1" fmla="*/ 0 h 6871648"/>
              <a:gd name="connsiteX2" fmla="*/ 4088312 w 4088312"/>
              <a:gd name="connsiteY2" fmla="*/ 3429000 h 6871648"/>
              <a:gd name="connsiteX3" fmla="*/ 1572611 w 4088312"/>
              <a:gd name="connsiteY3" fmla="*/ 6871648 h 6871648"/>
              <a:gd name="connsiteX4" fmla="*/ 0 w 4088312"/>
              <a:gd name="connsiteY4" fmla="*/ 6858000 h 6871648"/>
              <a:gd name="connsiteX5" fmla="*/ 0 w 4088312"/>
              <a:gd name="connsiteY5" fmla="*/ 0 h 687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8312" h="6871648">
                <a:moveTo>
                  <a:pt x="0" y="0"/>
                </a:moveTo>
                <a:lnTo>
                  <a:pt x="1586258" y="0"/>
                </a:lnTo>
                <a:cubicBezTo>
                  <a:pt x="2267643" y="571500"/>
                  <a:pt x="4088312" y="2286000"/>
                  <a:pt x="4088312" y="3429000"/>
                </a:cubicBezTo>
                <a:cubicBezTo>
                  <a:pt x="4088312" y="4572000"/>
                  <a:pt x="2253996" y="6300148"/>
                  <a:pt x="1572611" y="6871648"/>
                </a:cubicBezTo>
                <a:lnTo>
                  <a:pt x="0" y="6858000"/>
                </a:lnTo>
                <a:lnTo>
                  <a:pt x="0" y="0"/>
                </a:lnTo>
                <a:close/>
              </a:path>
            </a:pathLst>
          </a:custGeom>
          <a:gradFill>
            <a:gsLst>
              <a:gs pos="0">
                <a:schemeClr val="accent3">
                  <a:lumMod val="50000"/>
                </a:schemeClr>
              </a:gs>
              <a:gs pos="100000">
                <a:schemeClr val="accent3"/>
              </a:gs>
            </a:gsLst>
            <a:lin ang="8100000" scaled="1"/>
          </a:gradFill>
          <a:ln>
            <a:noFill/>
          </a:ln>
          <a:effectLst>
            <a:innerShdw blurRad="406400" dir="215400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Calibri" panose="020F050202020403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200" b="1" baseline="0">
                <a:solidFill>
                  <a:srgbClr val="FFFFFF"/>
                </a:solidFill>
                <a:latin typeface="+mj-lt"/>
                <a:ea typeface="+mj-ea"/>
                <a:cs typeface="+mj-cs"/>
                <a:sym typeface="Calibri" panose="020F050202020403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cs typeface="Calibri" panose="020F0502020204030204" pitchFamily="34" charset="0"/>
                <a:sym typeface="Calibri" panose="020F0502020204030204" pitchFamily="34" charset="0"/>
              </a:defRPr>
            </a:lvl1pPr>
          </a:lstStyle>
          <a:p>
            <a:endParaRPr lang="en-US" dirty="0">
              <a:latin typeface="+mn-lt"/>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Calibri" panose="020F050202020403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Calibri" panose="020F0502020204030204" pitchFamily="34" charset="0"/>
            </a:endParaRPr>
          </a:p>
        </p:txBody>
      </p:sp>
      <p:sp>
        <p:nvSpPr>
          <p:cNvPr id="8" name="Freeform: Shape 7">
            <a:extLst>
              <a:ext uri="{FF2B5EF4-FFF2-40B4-BE49-F238E27FC236}">
                <a16:creationId xmlns:a16="http://schemas.microsoft.com/office/drawing/2014/main" xmlns="" id="{27378498-2A16-4965-A5FD-83AD3DD745C1}"/>
              </a:ext>
            </a:extLst>
          </p:cNvPr>
          <p:cNvSpPr>
            <a:spLocks noChangeAspect="1"/>
          </p:cNvSpPr>
          <p:nvPr userDrawn="1"/>
        </p:nvSpPr>
        <p:spPr>
          <a:xfrm>
            <a:off x="549384" y="0"/>
            <a:ext cx="3531395" cy="6871648"/>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3753615 w 5161348"/>
              <a:gd name="connsiteY5" fmla="*/ 7153639 h 7153639"/>
              <a:gd name="connsiteX6" fmla="*/ 960975 w 5161348"/>
              <a:gd name="connsiteY6" fmla="*/ 7153639 h 7153639"/>
              <a:gd name="connsiteX7" fmla="*/ 1209188 w 5161348"/>
              <a:gd name="connsiteY7" fmla="*/ 6836260 h 7153639"/>
              <a:gd name="connsiteX8" fmla="*/ 2536518 w 5161348"/>
              <a:gd name="connsiteY8" fmla="*/ 4312166 h 7153639"/>
              <a:gd name="connsiteX9" fmla="*/ 32172 w 5161348"/>
              <a:gd name="connsiteY9" fmla="*/ 55476 h 7153639"/>
              <a:gd name="connsiteX10" fmla="*/ 0 w 5161348"/>
              <a:gd name="connsiteY10" fmla="*/ 0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960975 w 5161348"/>
              <a:gd name="connsiteY5" fmla="*/ 7153639 h 7153639"/>
              <a:gd name="connsiteX6" fmla="*/ 1209188 w 5161348"/>
              <a:gd name="connsiteY6" fmla="*/ 6836260 h 7153639"/>
              <a:gd name="connsiteX7" fmla="*/ 2536518 w 5161348"/>
              <a:gd name="connsiteY7" fmla="*/ 4312166 h 7153639"/>
              <a:gd name="connsiteX8" fmla="*/ 32172 w 5161348"/>
              <a:gd name="connsiteY8" fmla="*/ 55476 h 7153639"/>
              <a:gd name="connsiteX9" fmla="*/ 0 w 5161348"/>
              <a:gd name="connsiteY9" fmla="*/ 0 h 7153639"/>
              <a:gd name="connsiteX0" fmla="*/ 0 w 5159706"/>
              <a:gd name="connsiteY0" fmla="*/ 0 h 7153639"/>
              <a:gd name="connsiteX1" fmla="*/ 1444506 w 5159706"/>
              <a:gd name="connsiteY1" fmla="*/ 0 h 7153639"/>
              <a:gd name="connsiteX2" fmla="*/ 1486755 w 5159706"/>
              <a:gd name="connsiteY2" fmla="*/ 24075 h 7153639"/>
              <a:gd name="connsiteX3" fmla="*/ 5159250 w 5159706"/>
              <a:gd name="connsiteY3" fmla="*/ 3559151 h 7153639"/>
              <a:gd name="connsiteX4" fmla="*/ 960975 w 5159706"/>
              <a:gd name="connsiteY4" fmla="*/ 7153639 h 7153639"/>
              <a:gd name="connsiteX5" fmla="*/ 1209188 w 5159706"/>
              <a:gd name="connsiteY5" fmla="*/ 6836260 h 7153639"/>
              <a:gd name="connsiteX6" fmla="*/ 2536518 w 5159706"/>
              <a:gd name="connsiteY6" fmla="*/ 4312166 h 7153639"/>
              <a:gd name="connsiteX7" fmla="*/ 32172 w 5159706"/>
              <a:gd name="connsiteY7" fmla="*/ 55476 h 7153639"/>
              <a:gd name="connsiteX8" fmla="*/ 0 w 5159706"/>
              <a:gd name="connsiteY8" fmla="*/ 0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9706" h="7153639">
                <a:moveTo>
                  <a:pt x="0" y="0"/>
                </a:moveTo>
                <a:lnTo>
                  <a:pt x="1444506" y="0"/>
                </a:lnTo>
                <a:lnTo>
                  <a:pt x="1486755" y="24075"/>
                </a:lnTo>
                <a:cubicBezTo>
                  <a:pt x="3338081" y="1107020"/>
                  <a:pt x="5193059" y="2594369"/>
                  <a:pt x="5159250" y="3559151"/>
                </a:cubicBezTo>
                <a:cubicBezTo>
                  <a:pt x="5071620" y="4747412"/>
                  <a:pt x="1619319" y="6607454"/>
                  <a:pt x="960975" y="7153639"/>
                </a:cubicBezTo>
                <a:lnTo>
                  <a:pt x="1209188" y="6836260"/>
                </a:lnTo>
                <a:cubicBezTo>
                  <a:pt x="1882087" y="5965350"/>
                  <a:pt x="2536518" y="5020578"/>
                  <a:pt x="2536518" y="4312166"/>
                </a:cubicBezTo>
                <a:cubicBezTo>
                  <a:pt x="2536518" y="3047146"/>
                  <a:pt x="655130" y="1078694"/>
                  <a:pt x="32172" y="55476"/>
                </a:cubicBezTo>
                <a:lnTo>
                  <a:pt x="0" y="0"/>
                </a:lnTo>
                <a:close/>
              </a:path>
            </a:pathLst>
          </a:custGeom>
          <a:gradFill>
            <a:gsLst>
              <a:gs pos="0">
                <a:schemeClr val="bg1">
                  <a:alpha val="0"/>
                </a:schemeClr>
              </a:gs>
              <a:gs pos="100000">
                <a:schemeClr val="bg1">
                  <a:alpha val="0"/>
                </a:schemeClr>
              </a:gs>
              <a:gs pos="70000">
                <a:schemeClr val="bg1">
                  <a:alpha val="35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Tree>
    <p:extLst>
      <p:ext uri="{BB962C8B-B14F-4D97-AF65-F5344CB8AC3E}">
        <p14:creationId xmlns:p14="http://schemas.microsoft.com/office/powerpoint/2010/main" val="1763987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eft Layout_Green">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FF6DE98C-9FC6-4E82-963F-CEEE84E8A365}"/>
              </a:ext>
            </a:extLst>
          </p:cNvPr>
          <p:cNvGraphicFramePr>
            <a:graphicFrameLocks noChangeAspect="1"/>
          </p:cNvGraphicFramePr>
          <p:nvPr userDrawn="1">
            <p:custDataLst>
              <p:tags r:id="rId2"/>
            </p:custDataLst>
            <p:extLst>
              <p:ext uri="{D42A27DB-BD31-4B8C-83A1-F6EECF244321}">
                <p14:modId xmlns:p14="http://schemas.microsoft.com/office/powerpoint/2010/main" val="3801784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4" imgW="473" imgH="476" progId="TCLayout.ActiveDocument.1">
                  <p:embed/>
                </p:oleObj>
              </mc:Choice>
              <mc:Fallback>
                <p:oleObj name="think-cell Slide" r:id="rId4" imgW="473" imgH="476" progId="TCLayout.ActiveDocument.1">
                  <p:embed/>
                  <p:pic>
                    <p:nvPicPr>
                      <p:cNvPr id="4" name="Object 3" hidden="1">
                        <a:extLst>
                          <a:ext uri="{FF2B5EF4-FFF2-40B4-BE49-F238E27FC236}">
                            <a16:creationId xmlns:a16="http://schemas.microsoft.com/office/drawing/2014/main" xmlns="" id="{FF6DE98C-9FC6-4E82-963F-CEEE84E8A3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71648"/>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 name="connsiteX5" fmla="*/ 0 w 4088312"/>
              <a:gd name="connsiteY5" fmla="*/ 0 h 6858000"/>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 name="connsiteX5" fmla="*/ 0 w 4088312"/>
              <a:gd name="connsiteY5" fmla="*/ 0 h 6858000"/>
              <a:gd name="connsiteX0" fmla="*/ 0 w 4088312"/>
              <a:gd name="connsiteY0" fmla="*/ 0 h 6858000"/>
              <a:gd name="connsiteX1" fmla="*/ 2964682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 name="connsiteX5" fmla="*/ 0 w 4088312"/>
              <a:gd name="connsiteY5" fmla="*/ 0 h 6858000"/>
              <a:gd name="connsiteX0" fmla="*/ 0 w 4088312"/>
              <a:gd name="connsiteY0" fmla="*/ 0 h 6858000"/>
              <a:gd name="connsiteX1" fmla="*/ 1586258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 name="connsiteX5" fmla="*/ 0 w 4088312"/>
              <a:gd name="connsiteY5" fmla="*/ 0 h 6858000"/>
              <a:gd name="connsiteX0" fmla="*/ 0 w 4088312"/>
              <a:gd name="connsiteY0" fmla="*/ 0 h 6871648"/>
              <a:gd name="connsiteX1" fmla="*/ 1586258 w 4088312"/>
              <a:gd name="connsiteY1" fmla="*/ 0 h 6871648"/>
              <a:gd name="connsiteX2" fmla="*/ 4088312 w 4088312"/>
              <a:gd name="connsiteY2" fmla="*/ 3429000 h 6871648"/>
              <a:gd name="connsiteX3" fmla="*/ 1572611 w 4088312"/>
              <a:gd name="connsiteY3" fmla="*/ 6871648 h 6871648"/>
              <a:gd name="connsiteX4" fmla="*/ 0 w 4088312"/>
              <a:gd name="connsiteY4" fmla="*/ 6858000 h 6871648"/>
              <a:gd name="connsiteX5" fmla="*/ 0 w 4088312"/>
              <a:gd name="connsiteY5" fmla="*/ 0 h 687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8312" h="6871648">
                <a:moveTo>
                  <a:pt x="0" y="0"/>
                </a:moveTo>
                <a:lnTo>
                  <a:pt x="1586258" y="0"/>
                </a:lnTo>
                <a:cubicBezTo>
                  <a:pt x="2267643" y="571500"/>
                  <a:pt x="4088312" y="2286000"/>
                  <a:pt x="4088312" y="3429000"/>
                </a:cubicBezTo>
                <a:cubicBezTo>
                  <a:pt x="4088312" y="4572000"/>
                  <a:pt x="2253996" y="6300148"/>
                  <a:pt x="1572611" y="6871648"/>
                </a:cubicBezTo>
                <a:lnTo>
                  <a:pt x="0" y="6858000"/>
                </a:lnTo>
                <a:lnTo>
                  <a:pt x="0" y="0"/>
                </a:lnTo>
                <a:close/>
              </a:path>
            </a:pathLst>
          </a:custGeom>
          <a:gradFill>
            <a:gsLst>
              <a:gs pos="0">
                <a:schemeClr val="accent4">
                  <a:lumMod val="75000"/>
                </a:schemeClr>
              </a:gs>
              <a:gs pos="100000">
                <a:schemeClr val="accent5"/>
              </a:gs>
            </a:gsLst>
            <a:lin ang="8100000" scaled="1"/>
          </a:gradFill>
          <a:ln>
            <a:noFill/>
          </a:ln>
          <a:effectLst>
            <a:innerShdw blurRad="406400" dir="215400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Calibri" panose="020F050202020403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200" b="1" baseline="0">
                <a:solidFill>
                  <a:srgbClr val="FFFFFF"/>
                </a:solidFill>
                <a:latin typeface="+mj-lt"/>
                <a:ea typeface="+mj-ea"/>
                <a:cs typeface="+mj-cs"/>
                <a:sym typeface="Calibri" panose="020F050202020403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cs typeface="Calibri" panose="020F0502020204030204" pitchFamily="34" charset="0"/>
                <a:sym typeface="Calibri" panose="020F0502020204030204" pitchFamily="34" charset="0"/>
              </a:defRPr>
            </a:lvl1pPr>
          </a:lstStyle>
          <a:p>
            <a:endParaRPr lang="en-US" dirty="0">
              <a:latin typeface="+mn-lt"/>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Calibri" panose="020F050202020403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Calibri" panose="020F0502020204030204" pitchFamily="34" charset="0"/>
            </a:endParaRPr>
          </a:p>
        </p:txBody>
      </p:sp>
      <p:sp>
        <p:nvSpPr>
          <p:cNvPr id="8" name="Freeform: Shape 7">
            <a:extLst>
              <a:ext uri="{FF2B5EF4-FFF2-40B4-BE49-F238E27FC236}">
                <a16:creationId xmlns:a16="http://schemas.microsoft.com/office/drawing/2014/main" xmlns="" id="{27378498-2A16-4965-A5FD-83AD3DD745C1}"/>
              </a:ext>
            </a:extLst>
          </p:cNvPr>
          <p:cNvSpPr>
            <a:spLocks noChangeAspect="1"/>
          </p:cNvSpPr>
          <p:nvPr userDrawn="1"/>
        </p:nvSpPr>
        <p:spPr>
          <a:xfrm>
            <a:off x="549384" y="0"/>
            <a:ext cx="3531395" cy="6871648"/>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3753615 w 5161348"/>
              <a:gd name="connsiteY5" fmla="*/ 7153639 h 7153639"/>
              <a:gd name="connsiteX6" fmla="*/ 960975 w 5161348"/>
              <a:gd name="connsiteY6" fmla="*/ 7153639 h 7153639"/>
              <a:gd name="connsiteX7" fmla="*/ 1209188 w 5161348"/>
              <a:gd name="connsiteY7" fmla="*/ 6836260 h 7153639"/>
              <a:gd name="connsiteX8" fmla="*/ 2536518 w 5161348"/>
              <a:gd name="connsiteY8" fmla="*/ 4312166 h 7153639"/>
              <a:gd name="connsiteX9" fmla="*/ 32172 w 5161348"/>
              <a:gd name="connsiteY9" fmla="*/ 55476 h 7153639"/>
              <a:gd name="connsiteX10" fmla="*/ 0 w 5161348"/>
              <a:gd name="connsiteY10" fmla="*/ 0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960975 w 5161348"/>
              <a:gd name="connsiteY5" fmla="*/ 7153639 h 7153639"/>
              <a:gd name="connsiteX6" fmla="*/ 1209188 w 5161348"/>
              <a:gd name="connsiteY6" fmla="*/ 6836260 h 7153639"/>
              <a:gd name="connsiteX7" fmla="*/ 2536518 w 5161348"/>
              <a:gd name="connsiteY7" fmla="*/ 4312166 h 7153639"/>
              <a:gd name="connsiteX8" fmla="*/ 32172 w 5161348"/>
              <a:gd name="connsiteY8" fmla="*/ 55476 h 7153639"/>
              <a:gd name="connsiteX9" fmla="*/ 0 w 5161348"/>
              <a:gd name="connsiteY9" fmla="*/ 0 h 7153639"/>
              <a:gd name="connsiteX0" fmla="*/ 0 w 5159706"/>
              <a:gd name="connsiteY0" fmla="*/ 0 h 7153639"/>
              <a:gd name="connsiteX1" fmla="*/ 1444506 w 5159706"/>
              <a:gd name="connsiteY1" fmla="*/ 0 h 7153639"/>
              <a:gd name="connsiteX2" fmla="*/ 1486755 w 5159706"/>
              <a:gd name="connsiteY2" fmla="*/ 24075 h 7153639"/>
              <a:gd name="connsiteX3" fmla="*/ 5159250 w 5159706"/>
              <a:gd name="connsiteY3" fmla="*/ 3559151 h 7153639"/>
              <a:gd name="connsiteX4" fmla="*/ 960975 w 5159706"/>
              <a:gd name="connsiteY4" fmla="*/ 7153639 h 7153639"/>
              <a:gd name="connsiteX5" fmla="*/ 1209188 w 5159706"/>
              <a:gd name="connsiteY5" fmla="*/ 6836260 h 7153639"/>
              <a:gd name="connsiteX6" fmla="*/ 2536518 w 5159706"/>
              <a:gd name="connsiteY6" fmla="*/ 4312166 h 7153639"/>
              <a:gd name="connsiteX7" fmla="*/ 32172 w 5159706"/>
              <a:gd name="connsiteY7" fmla="*/ 55476 h 7153639"/>
              <a:gd name="connsiteX8" fmla="*/ 0 w 5159706"/>
              <a:gd name="connsiteY8" fmla="*/ 0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9706" h="7153639">
                <a:moveTo>
                  <a:pt x="0" y="0"/>
                </a:moveTo>
                <a:lnTo>
                  <a:pt x="1444506" y="0"/>
                </a:lnTo>
                <a:lnTo>
                  <a:pt x="1486755" y="24075"/>
                </a:lnTo>
                <a:cubicBezTo>
                  <a:pt x="3338081" y="1107020"/>
                  <a:pt x="5193059" y="2594369"/>
                  <a:pt x="5159250" y="3559151"/>
                </a:cubicBezTo>
                <a:cubicBezTo>
                  <a:pt x="5071620" y="4747412"/>
                  <a:pt x="1619319" y="6607454"/>
                  <a:pt x="960975" y="7153639"/>
                </a:cubicBezTo>
                <a:lnTo>
                  <a:pt x="1209188" y="6836260"/>
                </a:lnTo>
                <a:cubicBezTo>
                  <a:pt x="1882087" y="5965350"/>
                  <a:pt x="2536518" y="5020578"/>
                  <a:pt x="2536518" y="4312166"/>
                </a:cubicBezTo>
                <a:cubicBezTo>
                  <a:pt x="2536518" y="3047146"/>
                  <a:pt x="655130" y="1078694"/>
                  <a:pt x="32172" y="55476"/>
                </a:cubicBezTo>
                <a:lnTo>
                  <a:pt x="0" y="0"/>
                </a:lnTo>
                <a:close/>
              </a:path>
            </a:pathLst>
          </a:custGeom>
          <a:gradFill>
            <a:gsLst>
              <a:gs pos="0">
                <a:schemeClr val="bg1">
                  <a:alpha val="0"/>
                </a:schemeClr>
              </a:gs>
              <a:gs pos="100000">
                <a:schemeClr val="bg1">
                  <a:alpha val="0"/>
                </a:schemeClr>
              </a:gs>
              <a:gs pos="70000">
                <a:schemeClr val="bg1">
                  <a:alpha val="35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Tree>
    <p:extLst>
      <p:ext uri="{BB962C8B-B14F-4D97-AF65-F5344CB8AC3E}">
        <p14:creationId xmlns:p14="http://schemas.microsoft.com/office/powerpoint/2010/main" val="1916086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823BE89C-A311-43E0-A1A6-D6718EA6AECF}"/>
              </a:ext>
            </a:extLst>
          </p:cNvPr>
          <p:cNvGraphicFramePr>
            <a:graphicFrameLocks noChangeAspect="1"/>
          </p:cNvGraphicFramePr>
          <p:nvPr userDrawn="1">
            <p:custDataLst>
              <p:tags r:id="rId2"/>
            </p:custDataLst>
            <p:extLst>
              <p:ext uri="{D42A27DB-BD31-4B8C-83A1-F6EECF244321}">
                <p14:modId xmlns:p14="http://schemas.microsoft.com/office/powerpoint/2010/main" val="1108974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xmlns="" id="{823BE89C-A311-43E0-A1A6-D6718EA6AE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dirty="0"/>
              <a:t>Click to add title</a:t>
            </a:r>
          </a:p>
        </p:txBody>
      </p:sp>
      <p:pic>
        <p:nvPicPr>
          <p:cNvPr id="6" name="Picture 4" descr="Image result for GeM government e marketplace">
            <a:extLst>
              <a:ext uri="{FF2B5EF4-FFF2-40B4-BE49-F238E27FC236}">
                <a16:creationId xmlns:a16="http://schemas.microsoft.com/office/drawing/2014/main" xmlns="" id="{A8AB194F-E416-4F79-99CD-48D08A322A9E}"/>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46346"/>
          <a:stretch/>
        </p:blipFill>
        <p:spPr bwMode="auto">
          <a:xfrm>
            <a:off x="630000" y="6186688"/>
            <a:ext cx="674767" cy="37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319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C43529FE-1643-4AB6-ACF9-BEF8941A4BAB}"/>
              </a:ext>
            </a:extLst>
          </p:cNvPr>
          <p:cNvGraphicFramePr>
            <a:graphicFrameLocks noChangeAspect="1"/>
          </p:cNvGraphicFramePr>
          <p:nvPr userDrawn="1">
            <p:custDataLst>
              <p:tags r:id="rId2"/>
            </p:custDataLst>
            <p:extLst>
              <p:ext uri="{D42A27DB-BD31-4B8C-83A1-F6EECF244321}">
                <p14:modId xmlns:p14="http://schemas.microsoft.com/office/powerpoint/2010/main" val="3195528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xmlns="" id="{C43529FE-1643-4AB6-ACF9-BEF8941A4B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9FCE4FFF-81B3-4CDA-B0A1-3363FFB22A6A}"/>
              </a:ext>
            </a:extLst>
          </p:cNvPr>
          <p:cNvSpPr>
            <a:spLocks noGrp="1"/>
          </p:cNvSpPr>
          <p:nvPr>
            <p:ph type="title" hasCustomPrompt="1"/>
          </p:nvPr>
        </p:nvSpPr>
        <p:spPr>
          <a:xfrm>
            <a:off x="630000" y="622800"/>
            <a:ext cx="10933350" cy="470898"/>
          </a:xfrm>
        </p:spPr>
        <p:txBody>
          <a:bodyPr vert="horz"/>
          <a:lstStyle>
            <a:lvl1pPr>
              <a:defRPr sz="3400">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xmlns="" id="{1F54B2F8-C51F-4566-BAC0-8A0C8E575488}"/>
              </a:ext>
            </a:extLst>
          </p:cNvPr>
          <p:cNvSpPr>
            <a:spLocks noGrp="1"/>
          </p:cNvSpPr>
          <p:nvPr>
            <p:ph type="body" sz="quarter" idx="10" hasCustomPrompt="1"/>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4" descr="Image result for GeM government e marketplace">
            <a:extLst>
              <a:ext uri="{FF2B5EF4-FFF2-40B4-BE49-F238E27FC236}">
                <a16:creationId xmlns:a16="http://schemas.microsoft.com/office/drawing/2014/main" xmlns="" id="{A776EDDD-2248-4B6B-8EE4-98F328DDB7FC}"/>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46346"/>
          <a:stretch/>
        </p:blipFill>
        <p:spPr bwMode="auto">
          <a:xfrm>
            <a:off x="630000" y="6186688"/>
            <a:ext cx="674767" cy="37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106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CEB1DFA3-4F38-4554-AD23-B31342F46EDD}"/>
              </a:ext>
            </a:extLst>
          </p:cNvPr>
          <p:cNvGraphicFramePr>
            <a:graphicFrameLocks noChangeAspect="1"/>
          </p:cNvGraphicFramePr>
          <p:nvPr userDrawn="1">
            <p:custDataLst>
              <p:tags r:id="rId2"/>
            </p:custDataLst>
            <p:extLst>
              <p:ext uri="{D42A27DB-BD31-4B8C-83A1-F6EECF244321}">
                <p14:modId xmlns:p14="http://schemas.microsoft.com/office/powerpoint/2010/main" val="737580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xmlns="" id="{CEB1DFA3-4F38-4554-AD23-B31342F46E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200">
                <a:solidFill>
                  <a:schemeClr val="tx2"/>
                </a:solidFill>
                <a:latin typeface="+mj-lt"/>
                <a:ea typeface="+mj-ea"/>
                <a:cs typeface="+mj-cs"/>
              </a:defRPr>
            </a:lvl1pPr>
          </a:lstStyle>
          <a:p>
            <a:r>
              <a:rPr lang="en-US" dirty="0"/>
              <a:t>Click to add title</a:t>
            </a:r>
          </a:p>
        </p:txBody>
      </p:sp>
    </p:spTree>
    <p:extLst>
      <p:ext uri="{BB962C8B-B14F-4D97-AF65-F5344CB8AC3E}">
        <p14:creationId xmlns:p14="http://schemas.microsoft.com/office/powerpoint/2010/main" val="1316618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E0CEA1BB-6407-4F96-BACA-FC4592F840C8}"/>
              </a:ext>
            </a:extLst>
          </p:cNvPr>
          <p:cNvGraphicFramePr>
            <a:graphicFrameLocks noChangeAspect="1"/>
          </p:cNvGraphicFramePr>
          <p:nvPr userDrawn="1">
            <p:custDataLst>
              <p:tags r:id="rId2"/>
            </p:custDataLst>
            <p:extLst>
              <p:ext uri="{D42A27DB-BD31-4B8C-83A1-F6EECF244321}">
                <p14:modId xmlns:p14="http://schemas.microsoft.com/office/powerpoint/2010/main" val="1714587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xmlns="" id="{E0CEA1BB-6407-4F96-BACA-FC4592F840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57852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7B1C796A-3897-4C44-AD12-619FCA3B84A7}"/>
              </a:ext>
            </a:extLst>
          </p:cNvPr>
          <p:cNvGraphicFramePr>
            <a:graphicFrameLocks noChangeAspect="1"/>
          </p:cNvGraphicFramePr>
          <p:nvPr userDrawn="1">
            <p:custDataLst>
              <p:tags r:id="rId2"/>
            </p:custDataLst>
            <p:extLst>
              <p:ext uri="{D42A27DB-BD31-4B8C-83A1-F6EECF244321}">
                <p14:modId xmlns:p14="http://schemas.microsoft.com/office/powerpoint/2010/main" val="3456093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7B1C796A-3897-4C44-AD12-619FCA3B84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153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DB4762B6-1E61-45CD-B339-93E4C99B13F4}"/>
              </a:ext>
            </a:extLst>
          </p:cNvPr>
          <p:cNvGraphicFramePr>
            <a:graphicFrameLocks noChangeAspect="1"/>
          </p:cNvGraphicFramePr>
          <p:nvPr userDrawn="1">
            <p:custDataLst>
              <p:tags r:id="rId2"/>
            </p:custDataLst>
            <p:extLst>
              <p:ext uri="{D42A27DB-BD31-4B8C-83A1-F6EECF244321}">
                <p14:modId xmlns:p14="http://schemas.microsoft.com/office/powerpoint/2010/main" val="81756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DB4762B6-1E61-45CD-B339-93E4C99B13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200">
                <a:solidFill>
                  <a:schemeClr val="tx2"/>
                </a:solidFill>
                <a:latin typeface="+mj-lt"/>
                <a:ea typeface="+mj-ea"/>
                <a:cs typeface="+mj-cs"/>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647532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4E95938C-525F-4175-B0D4-A44D316B0170}"/>
              </a:ext>
            </a:extLst>
          </p:cNvPr>
          <p:cNvGraphicFramePr>
            <a:graphicFrameLocks noChangeAspect="1"/>
          </p:cNvGraphicFramePr>
          <p:nvPr userDrawn="1">
            <p:custDataLst>
              <p:tags r:id="rId2"/>
            </p:custDataLst>
            <p:extLst>
              <p:ext uri="{D42A27DB-BD31-4B8C-83A1-F6EECF244321}">
                <p14:modId xmlns:p14="http://schemas.microsoft.com/office/powerpoint/2010/main" val="2565651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4E95938C-525F-4175-B0D4-A44D316B01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441484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43CEA796-BE01-4424-874A-7A83A7EC2AFA}"/>
              </a:ext>
            </a:extLst>
          </p:cNvPr>
          <p:cNvGraphicFramePr>
            <a:graphicFrameLocks noChangeAspect="1"/>
          </p:cNvGraphicFramePr>
          <p:nvPr userDrawn="1">
            <p:custDataLst>
              <p:tags r:id="rId2"/>
            </p:custDataLst>
            <p:extLst>
              <p:ext uri="{D42A27DB-BD31-4B8C-83A1-F6EECF244321}">
                <p14:modId xmlns:p14="http://schemas.microsoft.com/office/powerpoint/2010/main" val="145032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43CEA796-BE01-4424-874A-7A83A7EC2A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89247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_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D1945459-065D-48F6-BD71-6AB860448974}"/>
              </a:ext>
            </a:extLst>
          </p:cNvPr>
          <p:cNvGraphicFramePr>
            <a:graphicFrameLocks noChangeAspect="1"/>
          </p:cNvGraphicFramePr>
          <p:nvPr userDrawn="1">
            <p:custDataLst>
              <p:tags r:id="rId2"/>
            </p:custDataLst>
            <p:extLst>
              <p:ext uri="{D42A27DB-BD31-4B8C-83A1-F6EECF244321}">
                <p14:modId xmlns:p14="http://schemas.microsoft.com/office/powerpoint/2010/main" val="346350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xmlns="" id="{D1945459-065D-48F6-BD71-6AB8604489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Content Placeholder 7" descr="Icon&#10;&#10;Description automatically generated">
            <a:extLst>
              <a:ext uri="{FF2B5EF4-FFF2-40B4-BE49-F238E27FC236}">
                <a16:creationId xmlns:a16="http://schemas.microsoft.com/office/drawing/2014/main" xmlns="" id="{CD9A0BDE-C2E0-4BCD-8B1E-8E2FDE3C37F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795999" cy="955199"/>
          </a:xfrm>
          <a:prstGeom prst="rect">
            <a:avLst/>
          </a:prstGeom>
        </p:spPr>
      </p:pic>
      <p:pic>
        <p:nvPicPr>
          <p:cNvPr id="17" name="Picture 16" descr="Logo, icon, company name&#10;&#10;Description automatically generated">
            <a:extLst>
              <a:ext uri="{FF2B5EF4-FFF2-40B4-BE49-F238E27FC236}">
                <a16:creationId xmlns:a16="http://schemas.microsoft.com/office/drawing/2014/main" xmlns="" id="{9A6A78E8-D969-47FE-9F0F-038C9D91C89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517" b="4234"/>
          <a:stretch/>
        </p:blipFill>
        <p:spPr>
          <a:xfrm>
            <a:off x="0" y="5634616"/>
            <a:ext cx="873103" cy="1223384"/>
          </a:xfrm>
          <a:prstGeom prst="rect">
            <a:avLst/>
          </a:prstGeom>
        </p:spPr>
      </p:pic>
      <p:pic>
        <p:nvPicPr>
          <p:cNvPr id="18" name="Picture 17">
            <a:extLst>
              <a:ext uri="{FF2B5EF4-FFF2-40B4-BE49-F238E27FC236}">
                <a16:creationId xmlns:a16="http://schemas.microsoft.com/office/drawing/2014/main" xmlns="" id="{908F3839-62F7-42D3-BF7E-707B87506BD2}"/>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41176" r="2758" b="25164"/>
          <a:stretch/>
        </p:blipFill>
        <p:spPr>
          <a:xfrm rot="16200000" flipH="1" flipV="1">
            <a:off x="9522291" y="4188292"/>
            <a:ext cx="5223798" cy="115620"/>
          </a:xfrm>
          <a:prstGeom prst="rect">
            <a:avLst/>
          </a:prstGeom>
        </p:spPr>
      </p:pic>
      <p:sp>
        <p:nvSpPr>
          <p:cNvPr id="4" name="Title 3">
            <a:extLst>
              <a:ext uri="{FF2B5EF4-FFF2-40B4-BE49-F238E27FC236}">
                <a16:creationId xmlns:a16="http://schemas.microsoft.com/office/drawing/2014/main" xmlns="" id="{1EF55860-CF8A-4930-B57B-45FEA84273EB}"/>
              </a:ext>
            </a:extLst>
          </p:cNvPr>
          <p:cNvSpPr>
            <a:spLocks noGrp="1"/>
          </p:cNvSpPr>
          <p:nvPr>
            <p:ph type="title" hasCustomPrompt="1"/>
          </p:nvPr>
        </p:nvSpPr>
        <p:spPr>
          <a:xfrm>
            <a:off x="873102" y="445379"/>
            <a:ext cx="10683977" cy="470898"/>
          </a:xfrm>
        </p:spPr>
        <p:txBody>
          <a:bodyPr vert="horz"/>
          <a:lstStyle>
            <a:lvl1pPr marL="0" algn="l" defTabSz="914400" rtl="0" eaLnBrk="1" latinLnBrk="0" hangingPunct="1">
              <a:lnSpc>
                <a:spcPct val="90000"/>
              </a:lnSpc>
              <a:spcBef>
                <a:spcPct val="0"/>
              </a:spcBef>
              <a:buNone/>
              <a:defRPr lang="en-US" sz="3400" b="1" i="0" u="none" kern="1200" spc="0" dirty="0">
                <a:solidFill>
                  <a:schemeClr val="tx2">
                    <a:lumMod val="100000"/>
                  </a:schemeClr>
                </a:solidFill>
                <a:latin typeface="+mj-lt"/>
                <a:ea typeface="+mj-ea"/>
                <a:cs typeface="+mj-cs"/>
                <a:sym typeface="Calibri" panose="020F0502020204030204" pitchFamily="34" charset="0"/>
              </a:defRPr>
            </a:lvl1pPr>
          </a:lstStyle>
          <a:p>
            <a:pPr marL="0" lvl="0" indent="0" algn="l" defTabSz="914400" rtl="0" eaLnBrk="1" latinLnBrk="0" hangingPunct="1">
              <a:lnSpc>
                <a:spcPct val="90000"/>
              </a:lnSpc>
              <a:spcBef>
                <a:spcPct val="0"/>
              </a:spcBef>
              <a:spcAft>
                <a:spcPts val="0"/>
              </a:spcAft>
              <a:buNone/>
            </a:pPr>
            <a:r>
              <a:rPr lang="en-US" dirty="0"/>
              <a:t>Click to add title</a:t>
            </a:r>
          </a:p>
        </p:txBody>
      </p:sp>
      <p:pic>
        <p:nvPicPr>
          <p:cNvPr id="6" name="Picture 4" descr="Image result for GeM government e marketplace">
            <a:extLst>
              <a:ext uri="{FF2B5EF4-FFF2-40B4-BE49-F238E27FC236}">
                <a16:creationId xmlns:a16="http://schemas.microsoft.com/office/drawing/2014/main" xmlns="" id="{1D833048-9159-4BBC-B164-A17D0FB47858}"/>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46346"/>
          <a:stretch/>
        </p:blipFill>
        <p:spPr bwMode="auto">
          <a:xfrm>
            <a:off x="889308" y="6349946"/>
            <a:ext cx="674767" cy="373252"/>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56">
            <a:extLst>
              <a:ext uri="{FF2B5EF4-FFF2-40B4-BE49-F238E27FC236}">
                <a16:creationId xmlns:a16="http://schemas.microsoft.com/office/drawing/2014/main" xmlns="" id="{AD73B3A8-920A-4888-9A6D-7749D8A81E9B}"/>
              </a:ext>
            </a:extLst>
          </p:cNvPr>
          <p:cNvSpPr>
            <a:spLocks noGrp="1"/>
          </p:cNvSpPr>
          <p:nvPr>
            <p:ph type="dt" sz="half" idx="14"/>
          </p:nvPr>
        </p:nvSpPr>
        <p:spPr>
          <a:xfrm>
            <a:off x="9677400" y="6405036"/>
            <a:ext cx="1482051" cy="153888"/>
          </a:xfr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2038263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84F90402-01F7-487E-AD58-107459DC9975}"/>
              </a:ext>
            </a:extLst>
          </p:cNvPr>
          <p:cNvGraphicFramePr>
            <a:graphicFrameLocks noChangeAspect="1"/>
          </p:cNvGraphicFramePr>
          <p:nvPr userDrawn="1">
            <p:custDataLst>
              <p:tags r:id="rId2"/>
            </p:custDataLst>
            <p:extLst>
              <p:ext uri="{D42A27DB-BD31-4B8C-83A1-F6EECF244321}">
                <p14:modId xmlns:p14="http://schemas.microsoft.com/office/powerpoint/2010/main" val="1079937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84F90402-01F7-487E-AD58-107459DC99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760593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E3879CB2-6584-4E3D-AB92-8B5CB2FF68BA}"/>
              </a:ext>
            </a:extLst>
          </p:cNvPr>
          <p:cNvGraphicFramePr>
            <a:graphicFrameLocks noChangeAspect="1"/>
          </p:cNvGraphicFramePr>
          <p:nvPr userDrawn="1">
            <p:custDataLst>
              <p:tags r:id="rId2"/>
            </p:custDataLst>
            <p:extLst>
              <p:ext uri="{D42A27DB-BD31-4B8C-83A1-F6EECF244321}">
                <p14:modId xmlns:p14="http://schemas.microsoft.com/office/powerpoint/2010/main" val="2900097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E3879CB2-6584-4E3D-AB92-8B5CB2FF68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46921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D0B0806B-3F51-40B9-8218-E897DD77FAF1}"/>
              </a:ext>
            </a:extLst>
          </p:cNvPr>
          <p:cNvGraphicFramePr>
            <a:graphicFrameLocks noChangeAspect="1"/>
          </p:cNvGraphicFramePr>
          <p:nvPr userDrawn="1">
            <p:custDataLst>
              <p:tags r:id="rId2"/>
            </p:custDataLst>
            <p:extLst>
              <p:ext uri="{D42A27DB-BD31-4B8C-83A1-F6EECF244321}">
                <p14:modId xmlns:p14="http://schemas.microsoft.com/office/powerpoint/2010/main" val="3138331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D0B0806B-3F51-40B9-8218-E897DD77FA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200" baseline="0">
                <a:solidFill>
                  <a:schemeClr val="tx2"/>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07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9B6DDAF7-68F0-45F3-961B-78917A87BAED}"/>
              </a:ext>
            </a:extLst>
          </p:cNvPr>
          <p:cNvGraphicFramePr>
            <a:graphicFrameLocks noChangeAspect="1"/>
          </p:cNvGraphicFramePr>
          <p:nvPr userDrawn="1">
            <p:custDataLst>
              <p:tags r:id="rId2"/>
            </p:custDataLst>
            <p:extLst>
              <p:ext uri="{D42A27DB-BD31-4B8C-83A1-F6EECF244321}">
                <p14:modId xmlns:p14="http://schemas.microsoft.com/office/powerpoint/2010/main" val="1274945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xmlns="" id="{9B6DDAF7-68F0-45F3-961B-78917A87BAE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200" baseline="0">
                <a:solidFill>
                  <a:srgbClr val="FFFFFF"/>
                </a:solidFill>
                <a:latin typeface="+mj-lt"/>
                <a:ea typeface="+mj-ea"/>
                <a:cs typeface="+mj-cs"/>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568880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136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2"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chemeClr val="tx2"/>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070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3EEDA159-A3ED-4740-9C83-7E3053CF53DE}"/>
              </a:ext>
            </a:extLst>
          </p:cNvPr>
          <p:cNvGraphicFramePr>
            <a:graphicFrameLocks noChangeAspect="1"/>
          </p:cNvGraphicFramePr>
          <p:nvPr userDrawn="1">
            <p:custDataLst>
              <p:tags r:id="rId2"/>
            </p:custDataLst>
            <p:extLst>
              <p:ext uri="{D42A27DB-BD31-4B8C-83A1-F6EECF244321}">
                <p14:modId xmlns:p14="http://schemas.microsoft.com/office/powerpoint/2010/main" val="3723570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3EEDA159-A3ED-4740-9C83-7E3053CF53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563491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E0AA06BC-50FE-4664-B3D8-CA6F2AC70121}"/>
              </a:ext>
            </a:extLst>
          </p:cNvPr>
          <p:cNvGraphicFramePr>
            <a:graphicFrameLocks noChangeAspect="1"/>
          </p:cNvGraphicFramePr>
          <p:nvPr userDrawn="1">
            <p:custDataLst>
              <p:tags r:id="rId2"/>
            </p:custDataLst>
            <p:extLst>
              <p:ext uri="{D42A27DB-BD31-4B8C-83A1-F6EECF244321}">
                <p14:modId xmlns:p14="http://schemas.microsoft.com/office/powerpoint/2010/main" val="717653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E0AA06BC-50FE-4664-B3D8-CA6F2AC701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190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63468E10-6699-4B45-9DA9-182AC55C5EBC}"/>
              </a:ext>
            </a:extLst>
          </p:cNvPr>
          <p:cNvGraphicFramePr>
            <a:graphicFrameLocks noChangeAspect="1"/>
          </p:cNvGraphicFramePr>
          <p:nvPr userDrawn="1">
            <p:custDataLst>
              <p:tags r:id="rId2"/>
            </p:custDataLst>
            <p:extLst>
              <p:ext uri="{D42A27DB-BD31-4B8C-83A1-F6EECF244321}">
                <p14:modId xmlns:p14="http://schemas.microsoft.com/office/powerpoint/2010/main" val="773837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63468E10-6699-4B45-9DA9-182AC55C5E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4183479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91819804-1277-4B55-8094-1452C882F321}"/>
              </a:ext>
            </a:extLst>
          </p:cNvPr>
          <p:cNvGraphicFramePr>
            <a:graphicFrameLocks noChangeAspect="1"/>
          </p:cNvGraphicFramePr>
          <p:nvPr userDrawn="1">
            <p:custDataLst>
              <p:tags r:id="rId2"/>
            </p:custDataLst>
            <p:extLst>
              <p:ext uri="{D42A27DB-BD31-4B8C-83A1-F6EECF244321}">
                <p14:modId xmlns:p14="http://schemas.microsoft.com/office/powerpoint/2010/main" val="1131408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91819804-1277-4B55-8094-1452C882F3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023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F2671AD7-5780-428D-817A-C1DE9D02DE18}"/>
              </a:ext>
            </a:extLst>
          </p:cNvPr>
          <p:cNvGraphicFramePr>
            <a:graphicFrameLocks noChangeAspect="1"/>
          </p:cNvGraphicFramePr>
          <p:nvPr userDrawn="1">
            <p:custDataLst>
              <p:tags r:id="rId2"/>
            </p:custDataLst>
            <p:extLst>
              <p:ext uri="{D42A27DB-BD31-4B8C-83A1-F6EECF244321}">
                <p14:modId xmlns:p14="http://schemas.microsoft.com/office/powerpoint/2010/main" val="562472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F2671AD7-5780-428D-817A-C1DE9D02DE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234456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_Blu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E203BC91-77D3-4AEB-BA9B-337BC025D37A}"/>
              </a:ext>
            </a:extLst>
          </p:cNvPr>
          <p:cNvGraphicFramePr>
            <a:graphicFrameLocks noChangeAspect="1"/>
          </p:cNvGraphicFramePr>
          <p:nvPr userDrawn="1">
            <p:custDataLst>
              <p:tags r:id="rId2"/>
            </p:custDataLst>
            <p:extLst>
              <p:ext uri="{D42A27DB-BD31-4B8C-83A1-F6EECF244321}">
                <p14:modId xmlns:p14="http://schemas.microsoft.com/office/powerpoint/2010/main" val="2345034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4" imgW="473" imgH="476" progId="TCLayout.ActiveDocument.1">
                  <p:embed/>
                </p:oleObj>
              </mc:Choice>
              <mc:Fallback>
                <p:oleObj name="think-cell Slide" r:id="rId4" imgW="473" imgH="476" progId="TCLayout.ActiveDocument.1">
                  <p:embed/>
                  <p:pic>
                    <p:nvPicPr>
                      <p:cNvPr id="3" name="Object 2" hidden="1">
                        <a:extLst>
                          <a:ext uri="{FF2B5EF4-FFF2-40B4-BE49-F238E27FC236}">
                            <a16:creationId xmlns:a16="http://schemas.microsoft.com/office/drawing/2014/main" xmlns="" id="{E203BC91-77D3-4AEB-BA9B-337BC025D3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Calibri" panose="020F050202020403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Calibri" panose="020F050202020403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cs typeface="Calibri" panose="020F0502020204030204" pitchFamily="34" charset="0"/>
                <a:sym typeface="Calibri" panose="020F0502020204030204" pitchFamily="34" charset="0"/>
              </a:defRPr>
            </a:lvl1pPr>
          </a:lstStyle>
          <a:p>
            <a:endParaRPr lang="en-US" dirty="0">
              <a:latin typeface="+mn-lt"/>
            </a:endParaRPr>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b="1">
                <a:solidFill>
                  <a:schemeClr val="bg1"/>
                </a:solidFill>
                <a:latin typeface="+mj-lt"/>
                <a:ea typeface="+mj-ea"/>
                <a:cs typeface="+mj-cs"/>
                <a:sym typeface="Calibri" panose="020F050202020403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xmlns="" id="{713ABE71-5C14-40C0-B0C4-D9A290AF14F7}"/>
              </a:ext>
            </a:extLst>
          </p:cNvPr>
          <p:cNvSpPr>
            <a:spLocks noChangeAspect="1"/>
          </p:cNvSpPr>
          <p:nvPr userDrawn="1"/>
        </p:nvSpPr>
        <p:spPr>
          <a:xfrm>
            <a:off x="6397779" y="0"/>
            <a:ext cx="5768345" cy="6858000"/>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9">
                <a:moveTo>
                  <a:pt x="0" y="0"/>
                </a:moveTo>
                <a:lnTo>
                  <a:pt x="1444506" y="0"/>
                </a:lnTo>
                <a:lnTo>
                  <a:pt x="1486755" y="24075"/>
                </a:lnTo>
                <a:cubicBezTo>
                  <a:pt x="3338081" y="1107020"/>
                  <a:pt x="6050507" y="3347384"/>
                  <a:pt x="6016698" y="4312166"/>
                </a:cubicBezTo>
                <a:cubicBezTo>
                  <a:pt x="6016698" y="4960557"/>
                  <a:pt x="5249070" y="5875261"/>
                  <a:pt x="4253454" y="6739302"/>
                </a:cubicBezTo>
                <a:lnTo>
                  <a:pt x="3753615" y="7153639"/>
                </a:lnTo>
                <a:lnTo>
                  <a:pt x="960975" y="7153639"/>
                </a:lnTo>
                <a:lnTo>
                  <a:pt x="1209188" y="6836260"/>
                </a:lnTo>
                <a:cubicBezTo>
                  <a:pt x="1882087" y="5965350"/>
                  <a:pt x="2536518" y="5020578"/>
                  <a:pt x="2536518" y="4312166"/>
                </a:cubicBezTo>
                <a:cubicBezTo>
                  <a:pt x="2536518" y="3047146"/>
                  <a:pt x="655130" y="1078694"/>
                  <a:pt x="32172" y="55476"/>
                </a:cubicBezTo>
                <a:close/>
              </a:path>
            </a:pathLst>
          </a:custGeom>
          <a:gradFill>
            <a:gsLst>
              <a:gs pos="0">
                <a:schemeClr val="bg1">
                  <a:alpha val="0"/>
                </a:schemeClr>
              </a:gs>
              <a:gs pos="100000">
                <a:schemeClr val="bg1">
                  <a:alpha val="0"/>
                </a:schemeClr>
              </a:gs>
              <a:gs pos="70000">
                <a:schemeClr val="bg1">
                  <a:alpha val="35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9" name="Freeform: Shape 8">
            <a:extLst>
              <a:ext uri="{FF2B5EF4-FFF2-40B4-BE49-F238E27FC236}">
                <a16:creationId xmlns:a16="http://schemas.microsoft.com/office/drawing/2014/main" xmlns="" id="{008F2F22-193D-4267-AA41-5DCCF8526CE8}"/>
              </a:ext>
            </a:extLst>
          </p:cNvPr>
          <p:cNvSpPr>
            <a:spLocks noChangeAspect="1"/>
          </p:cNvSpPr>
          <p:nvPr userDrawn="1"/>
        </p:nvSpPr>
        <p:spPr>
          <a:xfrm>
            <a:off x="7444248" y="0"/>
            <a:ext cx="4767227" cy="5667768"/>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9">
                <a:moveTo>
                  <a:pt x="0" y="0"/>
                </a:moveTo>
                <a:lnTo>
                  <a:pt x="1444506" y="0"/>
                </a:lnTo>
                <a:lnTo>
                  <a:pt x="1486755" y="24075"/>
                </a:lnTo>
                <a:cubicBezTo>
                  <a:pt x="3338081" y="1107020"/>
                  <a:pt x="6050507" y="3347384"/>
                  <a:pt x="6016698" y="4312166"/>
                </a:cubicBezTo>
                <a:cubicBezTo>
                  <a:pt x="6016698" y="4960557"/>
                  <a:pt x="5249070" y="5875261"/>
                  <a:pt x="4253454" y="6739302"/>
                </a:cubicBezTo>
                <a:lnTo>
                  <a:pt x="3753615" y="7153639"/>
                </a:lnTo>
                <a:lnTo>
                  <a:pt x="960975" y="7153639"/>
                </a:lnTo>
                <a:lnTo>
                  <a:pt x="1209188" y="6836260"/>
                </a:lnTo>
                <a:cubicBezTo>
                  <a:pt x="1882087" y="5965350"/>
                  <a:pt x="2536518" y="5020578"/>
                  <a:pt x="2536518" y="4312166"/>
                </a:cubicBezTo>
                <a:cubicBezTo>
                  <a:pt x="2536518" y="3047146"/>
                  <a:pt x="655130" y="1078694"/>
                  <a:pt x="32172" y="55476"/>
                </a:cubicBezTo>
                <a:close/>
              </a:path>
            </a:pathLst>
          </a:custGeom>
          <a:gradFill>
            <a:gsLst>
              <a:gs pos="0">
                <a:schemeClr val="bg1">
                  <a:alpha val="0"/>
                </a:schemeClr>
              </a:gs>
              <a:gs pos="100000">
                <a:schemeClr val="bg1">
                  <a:alpha val="0"/>
                </a:schemeClr>
              </a:gs>
              <a:gs pos="70000">
                <a:schemeClr val="bg1">
                  <a:alpha val="35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Tree>
    <p:extLst>
      <p:ext uri="{BB962C8B-B14F-4D97-AF65-F5344CB8AC3E}">
        <p14:creationId xmlns:p14="http://schemas.microsoft.com/office/powerpoint/2010/main" val="3118236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6B202E2D-8C99-4B41-9EED-2E991437FD04}"/>
              </a:ext>
            </a:extLst>
          </p:cNvPr>
          <p:cNvGraphicFramePr>
            <a:graphicFrameLocks noChangeAspect="1"/>
          </p:cNvGraphicFramePr>
          <p:nvPr userDrawn="1">
            <p:custDataLst>
              <p:tags r:id="rId2"/>
            </p:custDataLst>
            <p:extLst>
              <p:ext uri="{D42A27DB-BD31-4B8C-83A1-F6EECF244321}">
                <p14:modId xmlns:p14="http://schemas.microsoft.com/office/powerpoint/2010/main" val="1665071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xmlns="" id="{6B202E2D-8C99-4B41-9EED-2E991437FD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1607036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DD70DD4E-B12F-438D-8A67-97BBDB19C462}"/>
              </a:ext>
            </a:extLst>
          </p:cNvPr>
          <p:cNvGraphicFramePr>
            <a:graphicFrameLocks noChangeAspect="1"/>
          </p:cNvGraphicFramePr>
          <p:nvPr userDrawn="1">
            <p:custDataLst>
              <p:tags r:id="rId2"/>
            </p:custDataLst>
            <p:extLst>
              <p:ext uri="{D42A27DB-BD31-4B8C-83A1-F6EECF244321}">
                <p14:modId xmlns:p14="http://schemas.microsoft.com/office/powerpoint/2010/main" val="3752774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xmlns="" id="{DD70DD4E-B12F-438D-8A67-97BBDB19C4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6" name="Rectangle 5"/>
          <p:cNvSpPr/>
          <p:nvPr userDrawn="1"/>
        </p:nvSpPr>
        <p:spPr bwMode="white">
          <a:xfrm>
            <a:off x="630000" y="625475"/>
            <a:ext cx="932688" cy="932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accent2"/>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2"/>
                </a:solidFill>
                <a:latin typeface="+mj-lt"/>
                <a:ea typeface="+mj-ea"/>
                <a:cs typeface="+mj-cs"/>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917809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29459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4"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17085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575757"/>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2A6A1EB2-DA68-4587-ACF9-7C3EE66D6964}"/>
              </a:ext>
            </a:extLst>
          </p:cNvPr>
          <p:cNvGraphicFramePr>
            <a:graphicFrameLocks noChangeAspect="1"/>
          </p:cNvGraphicFramePr>
          <p:nvPr userDrawn="1">
            <p:custDataLst>
              <p:tags r:id="rId2"/>
            </p:custDataLst>
            <p:extLst>
              <p:ext uri="{D42A27DB-BD31-4B8C-83A1-F6EECF244321}">
                <p14:modId xmlns:p14="http://schemas.microsoft.com/office/powerpoint/2010/main" val="75384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xmlns="" id="{2A6A1EB2-DA68-4587-ACF9-7C3EE66D69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095202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90467F80-853D-4937-8C54-5C96095D0433}"/>
              </a:ext>
            </a:extLst>
          </p:cNvPr>
          <p:cNvGraphicFramePr>
            <a:graphicFrameLocks noChangeAspect="1"/>
          </p:cNvGraphicFramePr>
          <p:nvPr userDrawn="1">
            <p:custDataLst>
              <p:tags r:id="rId2"/>
            </p:custDataLst>
            <p:extLst>
              <p:ext uri="{D42A27DB-BD31-4B8C-83A1-F6EECF244321}">
                <p14:modId xmlns:p14="http://schemas.microsoft.com/office/powerpoint/2010/main" val="1832621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Slide" r:id="rId4" imgW="344" imgH="344" progId="TCLayout.ActiveDocument.1">
                  <p:embed/>
                </p:oleObj>
              </mc:Choice>
              <mc:Fallback>
                <p:oleObj name="think-cell Slide" r:id="rId4" imgW="344" imgH="344" progId="TCLayout.ActiveDocument.1">
                  <p:embed/>
                  <p:pic>
                    <p:nvPicPr>
                      <p:cNvPr id="2" name="Object 1" hidden="1">
                        <a:extLst>
                          <a:ext uri="{FF2B5EF4-FFF2-40B4-BE49-F238E27FC236}">
                            <a16:creationId xmlns:a16="http://schemas.microsoft.com/office/drawing/2014/main" xmlns="" id="{90467F80-853D-4937-8C54-5C96095D04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2023272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671CE0EE-BB67-4332-B8D1-7563F01F06E4}"/>
              </a:ext>
            </a:extLst>
          </p:cNvPr>
          <p:cNvGraphicFramePr>
            <a:graphicFrameLocks noChangeAspect="1"/>
          </p:cNvGraphicFramePr>
          <p:nvPr userDrawn="1">
            <p:custDataLst>
              <p:tags r:id="rId2"/>
            </p:custDataLst>
            <p:extLst>
              <p:ext uri="{D42A27DB-BD31-4B8C-83A1-F6EECF244321}">
                <p14:modId xmlns:p14="http://schemas.microsoft.com/office/powerpoint/2010/main" val="400108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671CE0EE-BB67-4332-B8D1-7563F01F06E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326359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12234624-CC68-408D-800F-29B006C71473}"/>
              </a:ext>
            </a:extLst>
          </p:cNvPr>
          <p:cNvGraphicFramePr>
            <a:graphicFrameLocks noChangeAspect="1"/>
          </p:cNvGraphicFramePr>
          <p:nvPr userDrawn="1">
            <p:custDataLst>
              <p:tags r:id="rId2"/>
            </p:custDataLst>
            <p:extLst>
              <p:ext uri="{D42A27DB-BD31-4B8C-83A1-F6EECF244321}">
                <p14:modId xmlns:p14="http://schemas.microsoft.com/office/powerpoint/2010/main" val="428060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xmlns="" id="{12234624-CC68-408D-800F-29B006C714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3" name="Rectangle 2">
            <a:extLst>
              <a:ext uri="{FF2B5EF4-FFF2-40B4-BE49-F238E27FC236}">
                <a16:creationId xmlns:a16="http://schemas.microsoft.com/office/drawing/2014/main" xmlns="" id="{830D23A7-6B27-4B8F-B172-91A1BFFF1840}"/>
              </a:ext>
            </a:extLst>
          </p:cNvPr>
          <p:cNvSpPr/>
          <p:nvPr userDrawn="1"/>
        </p:nvSpPr>
        <p:spPr>
          <a:xfrm>
            <a:off x="5021826" y="1733506"/>
            <a:ext cx="6209072" cy="3185487"/>
          </a:xfrm>
          <a:prstGeom prst="rect">
            <a:avLst/>
          </a:prstGeom>
        </p:spPr>
        <p:txBody>
          <a:bodyPr wrap="square" lIns="0" tIns="0" rIns="0" bIns="0" anchor="ctr">
            <a:spAutoFit/>
          </a:bodyPr>
          <a:lstStyle/>
          <a:p>
            <a:pPr indent="0">
              <a:lnSpc>
                <a:spcPct val="100000"/>
              </a:lnSpc>
            </a:pPr>
            <a:r>
              <a:rPr lang="en-US" sz="900" b="0" dirty="0">
                <a:latin typeface="+mn-lt"/>
                <a:ea typeface="+mn-ea"/>
                <a:cs typeface="+mn-cs"/>
                <a:sym typeface="Calibri" panose="020F0502020204030204" pitchFamily="34" charset="0"/>
              </a:rPr>
              <a:t>The services and materials provided by Boston Consulting Group (BCG) are subject to BCG's Standard Terms </a:t>
            </a:r>
            <a:br>
              <a:rPr lang="en-US" sz="900" b="0" dirty="0">
                <a:latin typeface="+mn-lt"/>
                <a:ea typeface="+mn-ea"/>
                <a:cs typeface="+mn-cs"/>
                <a:sym typeface="Calibri" panose="020F0502020204030204" pitchFamily="34" charset="0"/>
              </a:rPr>
            </a:br>
            <a:r>
              <a:rPr lang="en-US" sz="900" b="0" dirty="0">
                <a:latin typeface="+mn-lt"/>
                <a:ea typeface="+mn-ea"/>
                <a:cs typeface="+mn-cs"/>
                <a:sym typeface="Calibri" panose="020F050202020403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ea typeface="+mn-ea"/>
                <a:cs typeface="+mn-cs"/>
                <a:sym typeface="Calibri" panose="020F0502020204030204" pitchFamily="34" charset="0"/>
              </a:rPr>
            </a:br>
            <a:r>
              <a:rPr lang="en-US" sz="900" b="0" dirty="0">
                <a:latin typeface="+mn-lt"/>
                <a:ea typeface="+mn-ea"/>
                <a:cs typeface="+mn-cs"/>
                <a:sym typeface="Calibri" panose="020F0502020204030204" pitchFamily="34" charset="0"/>
              </a:rPr>
              <a:t>to update these materials after the date hereof, notwithstanding that such information may become outdated </a:t>
            </a:r>
            <a:br>
              <a:rPr lang="en-US" sz="900" b="0" dirty="0">
                <a:latin typeface="+mn-lt"/>
                <a:ea typeface="+mn-ea"/>
                <a:cs typeface="+mn-cs"/>
                <a:sym typeface="Calibri" panose="020F0502020204030204" pitchFamily="34" charset="0"/>
              </a:rPr>
            </a:br>
            <a:r>
              <a:rPr lang="en-US" sz="900" b="0" dirty="0">
                <a:latin typeface="+mn-lt"/>
                <a:ea typeface="+mn-ea"/>
                <a:cs typeface="+mn-cs"/>
                <a:sym typeface="Calibri" panose="020F0502020204030204" pitchFamily="34" charset="0"/>
              </a:rPr>
              <a:t>or inaccurate.</a:t>
            </a:r>
          </a:p>
          <a:p>
            <a:pPr indent="0">
              <a:lnSpc>
                <a:spcPct val="100000"/>
              </a:lnSpc>
            </a:pPr>
            <a:r>
              <a:rPr lang="en-US" sz="900" b="0" dirty="0">
                <a:latin typeface="+mn-lt"/>
                <a:ea typeface="+mn-ea"/>
                <a:cs typeface="+mn-cs"/>
                <a:sym typeface="Calibri" panose="020F0502020204030204" pitchFamily="34" charset="0"/>
              </a:rPr>
              <a:t> </a:t>
            </a:r>
          </a:p>
          <a:p>
            <a:pPr indent="0">
              <a:lnSpc>
                <a:spcPct val="100000"/>
              </a:lnSpc>
            </a:pPr>
            <a:r>
              <a:rPr lang="en-US" sz="900" b="0" dirty="0">
                <a:latin typeface="+mn-lt"/>
                <a:ea typeface="+mn-ea"/>
                <a:cs typeface="+mn-cs"/>
                <a:sym typeface="Calibri" panose="020F050202020403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ea typeface="+mn-ea"/>
                <a:cs typeface="+mn-cs"/>
                <a:sym typeface="Calibri" panose="020F0502020204030204" pitchFamily="34" charset="0"/>
              </a:rPr>
            </a:br>
            <a:r>
              <a:rPr lang="en-US" sz="900" b="0" dirty="0">
                <a:latin typeface="+mn-lt"/>
                <a:ea typeface="+mn-ea"/>
                <a:cs typeface="+mn-cs"/>
                <a:sym typeface="Calibri" panose="020F0502020204030204" pitchFamily="34" charset="0"/>
              </a:rPr>
              <a:t>of this document shall be deemed agreement with and consideration for the foregoing.</a:t>
            </a:r>
          </a:p>
          <a:p>
            <a:pPr indent="0">
              <a:lnSpc>
                <a:spcPct val="100000"/>
              </a:lnSpc>
            </a:pPr>
            <a:endParaRPr lang="en-US" sz="900" b="0" dirty="0">
              <a:latin typeface="+mn-lt"/>
              <a:ea typeface="+mn-ea"/>
              <a:cs typeface="+mn-cs"/>
              <a:sym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ea typeface="+mn-ea"/>
                <a:cs typeface="+mn-cs"/>
                <a:sym typeface="Calibri" panose="020F0502020204030204" pitchFamily="34" charset="0"/>
              </a:rPr>
              <a:t>BCG does not provide fairness opinions or valuations of market transactions, and these materials should not be relied </a:t>
            </a:r>
            <a:br>
              <a:rPr lang="en-US" sz="900" b="0" dirty="0">
                <a:latin typeface="+mn-lt"/>
                <a:ea typeface="+mn-ea"/>
                <a:cs typeface="+mn-cs"/>
                <a:sym typeface="Calibri" panose="020F0502020204030204" pitchFamily="34" charset="0"/>
              </a:rPr>
            </a:br>
            <a:r>
              <a:rPr lang="en-US" sz="900" b="0" dirty="0">
                <a:latin typeface="+mn-lt"/>
                <a:ea typeface="+mn-ea"/>
                <a:cs typeface="+mn-cs"/>
                <a:sym typeface="Calibri" panose="020F050202020403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ea typeface="+mn-ea"/>
                <a:cs typeface="+mn-cs"/>
                <a:sym typeface="Calibri" panose="020F0502020204030204" pitchFamily="34" charset="0"/>
              </a:rPr>
            </a:br>
            <a:r>
              <a:rPr lang="en-US" sz="900" b="0" dirty="0">
                <a:latin typeface="+mn-lt"/>
                <a:ea typeface="+mn-ea"/>
                <a:cs typeface="+mn-cs"/>
                <a:sym typeface="Calibri" panose="020F0502020204030204" pitchFamily="34" charset="0"/>
              </a:rPr>
              <a:t>or operating assumptions will clearly impact the analyses and conclusions.</a:t>
            </a:r>
          </a:p>
        </p:txBody>
      </p:sp>
      <p:sp>
        <p:nvSpPr>
          <p:cNvPr id="4" name="Title 6">
            <a:extLst>
              <a:ext uri="{FF2B5EF4-FFF2-40B4-BE49-F238E27FC236}">
                <a16:creationId xmlns:a16="http://schemas.microsoft.com/office/drawing/2014/main" xmlns="" id="{D402A064-78C7-4825-B29E-22D117C50CFA}"/>
              </a:ext>
            </a:extLst>
          </p:cNvPr>
          <p:cNvSpPr txBox="1">
            <a:spLocks/>
          </p:cNvSpPr>
          <p:nvPr userDrawn="1"/>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ea typeface="+mn-ea"/>
                <a:cs typeface="+mn-cs"/>
                <a:sym typeface="Calibri" panose="020F0502020204030204" pitchFamily="34" charset="0"/>
              </a:rPr>
              <a:t>Disclaimer</a:t>
            </a:r>
          </a:p>
        </p:txBody>
      </p:sp>
      <p:cxnSp>
        <p:nvCxnSpPr>
          <p:cNvPr id="5" name="Straight Connector 4">
            <a:extLst>
              <a:ext uri="{FF2B5EF4-FFF2-40B4-BE49-F238E27FC236}">
                <a16:creationId xmlns:a16="http://schemas.microsoft.com/office/drawing/2014/main" xmlns="" id="{4ABC9D8D-86D9-4535-A831-E92AFEEE1106}"/>
              </a:ext>
            </a:extLst>
          </p:cNvPr>
          <p:cNvCxnSpPr/>
          <p:nvPr userDrawn="1"/>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896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053954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4"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xmlns="" id="{99FEED98-E17F-49F6-8477-19C82BBA556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352"/>
          <a:stretch/>
        </p:blipFill>
        <p:spPr>
          <a:xfrm>
            <a:off x="0" y="0"/>
            <a:ext cx="12195544" cy="6804837"/>
          </a:xfrm>
          <a:prstGeom prst="rect">
            <a:avLst/>
          </a:prstGeom>
        </p:spPr>
      </p:pic>
      <p:sp>
        <p:nvSpPr>
          <p:cNvPr id="6" name="Freeform: Shape 5">
            <a:extLst>
              <a:ext uri="{FF2B5EF4-FFF2-40B4-BE49-F238E27FC236}">
                <a16:creationId xmlns:a16="http://schemas.microsoft.com/office/drawing/2014/main" xmlns="" id="{CAD1B4BF-5C4B-4837-8DB4-E583A6DE770E}"/>
              </a:ext>
            </a:extLst>
          </p:cNvPr>
          <p:cNvSpPr/>
          <p:nvPr userDrawn="1"/>
        </p:nvSpPr>
        <p:spPr>
          <a:xfrm>
            <a:off x="4400166" y="0"/>
            <a:ext cx="5790039" cy="6883792"/>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9">
                <a:moveTo>
                  <a:pt x="0" y="0"/>
                </a:moveTo>
                <a:lnTo>
                  <a:pt x="1444506" y="0"/>
                </a:lnTo>
                <a:lnTo>
                  <a:pt x="1486755" y="24075"/>
                </a:lnTo>
                <a:cubicBezTo>
                  <a:pt x="3338081" y="1107020"/>
                  <a:pt x="6050507" y="3347384"/>
                  <a:pt x="6016698" y="4312166"/>
                </a:cubicBezTo>
                <a:cubicBezTo>
                  <a:pt x="6016698" y="4960557"/>
                  <a:pt x="5249070" y="5875261"/>
                  <a:pt x="4253454" y="6739302"/>
                </a:cubicBezTo>
                <a:lnTo>
                  <a:pt x="3753615" y="7153639"/>
                </a:lnTo>
                <a:lnTo>
                  <a:pt x="960975" y="7153639"/>
                </a:lnTo>
                <a:lnTo>
                  <a:pt x="1209188" y="6836260"/>
                </a:lnTo>
                <a:cubicBezTo>
                  <a:pt x="1882087" y="5965350"/>
                  <a:pt x="2536518" y="5020578"/>
                  <a:pt x="2536518" y="4312166"/>
                </a:cubicBezTo>
                <a:cubicBezTo>
                  <a:pt x="2536518" y="3047146"/>
                  <a:pt x="655130" y="1078694"/>
                  <a:pt x="32172" y="55476"/>
                </a:cubicBezTo>
                <a:close/>
              </a:path>
            </a:pathLst>
          </a:custGeom>
          <a:gradFill>
            <a:gsLst>
              <a:gs pos="0">
                <a:srgbClr val="40B5EA">
                  <a:alpha val="50000"/>
                </a:srgbClr>
              </a:gs>
              <a:gs pos="97000">
                <a:srgbClr val="263C85"/>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7" name="Freeform: Shape 6">
            <a:extLst>
              <a:ext uri="{FF2B5EF4-FFF2-40B4-BE49-F238E27FC236}">
                <a16:creationId xmlns:a16="http://schemas.microsoft.com/office/drawing/2014/main" xmlns="" id="{C587A464-29FF-472E-839F-47C23E10DDA1}"/>
              </a:ext>
            </a:extLst>
          </p:cNvPr>
          <p:cNvSpPr/>
          <p:nvPr userDrawn="1"/>
        </p:nvSpPr>
        <p:spPr>
          <a:xfrm>
            <a:off x="1855085" y="-1"/>
            <a:ext cx="5790039" cy="6883791"/>
          </a:xfrm>
          <a:custGeom>
            <a:avLst/>
            <a:gdLst>
              <a:gd name="connsiteX0" fmla="*/ 0 w 6017011"/>
              <a:gd name="connsiteY0" fmla="*/ 0 h 7153638"/>
              <a:gd name="connsiteX1" fmla="*/ 1443942 w 6017011"/>
              <a:gd name="connsiteY1" fmla="*/ 0 h 7153638"/>
              <a:gd name="connsiteX2" fmla="*/ 1611412 w 6017011"/>
              <a:gd name="connsiteY2" fmla="*/ 97958 h 7153638"/>
              <a:gd name="connsiteX3" fmla="*/ 6016698 w 6017011"/>
              <a:gd name="connsiteY3" fmla="*/ 4312165 h 7153638"/>
              <a:gd name="connsiteX4" fmla="*/ 4253454 w 6017011"/>
              <a:gd name="connsiteY4" fmla="*/ 6739301 h 7153638"/>
              <a:gd name="connsiteX5" fmla="*/ 3753615 w 6017011"/>
              <a:gd name="connsiteY5" fmla="*/ 7153638 h 7153638"/>
              <a:gd name="connsiteX6" fmla="*/ 960975 w 6017011"/>
              <a:gd name="connsiteY6" fmla="*/ 7153638 h 7153638"/>
              <a:gd name="connsiteX7" fmla="*/ 1209189 w 6017011"/>
              <a:gd name="connsiteY7" fmla="*/ 6836259 h 7153638"/>
              <a:gd name="connsiteX8" fmla="*/ 2536518 w 6017011"/>
              <a:gd name="connsiteY8" fmla="*/ 4312165 h 7153638"/>
              <a:gd name="connsiteX9" fmla="*/ 32171 w 6017011"/>
              <a:gd name="connsiteY9" fmla="*/ 55475 h 71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8">
                <a:moveTo>
                  <a:pt x="0" y="0"/>
                </a:moveTo>
                <a:lnTo>
                  <a:pt x="1443942" y="0"/>
                </a:lnTo>
                <a:lnTo>
                  <a:pt x="1611412" y="97958"/>
                </a:lnTo>
                <a:cubicBezTo>
                  <a:pt x="3457277" y="1205960"/>
                  <a:pt x="6049755" y="3368822"/>
                  <a:pt x="6016698" y="4312165"/>
                </a:cubicBezTo>
                <a:cubicBezTo>
                  <a:pt x="6016698" y="4960556"/>
                  <a:pt x="5249071" y="5875260"/>
                  <a:pt x="4253454" y="6739301"/>
                </a:cubicBezTo>
                <a:lnTo>
                  <a:pt x="3753615" y="7153638"/>
                </a:lnTo>
                <a:lnTo>
                  <a:pt x="960975" y="7153638"/>
                </a:lnTo>
                <a:lnTo>
                  <a:pt x="1209189" y="6836259"/>
                </a:lnTo>
                <a:cubicBezTo>
                  <a:pt x="1882087" y="5965349"/>
                  <a:pt x="2536518" y="5020577"/>
                  <a:pt x="2536518" y="4312165"/>
                </a:cubicBezTo>
                <a:cubicBezTo>
                  <a:pt x="2536518" y="3047145"/>
                  <a:pt x="655129" y="1078693"/>
                  <a:pt x="32171" y="55475"/>
                </a:cubicBezTo>
                <a:close/>
              </a:path>
            </a:pathLst>
          </a:custGeom>
          <a:gradFill>
            <a:gsLst>
              <a:gs pos="0">
                <a:srgbClr val="F3E854">
                  <a:alpha val="50000"/>
                </a:srgbClr>
              </a:gs>
              <a:gs pos="95000">
                <a:srgbClr val="5DA144"/>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10" name="Freeform: Shape 9">
            <a:extLst>
              <a:ext uri="{FF2B5EF4-FFF2-40B4-BE49-F238E27FC236}">
                <a16:creationId xmlns:a16="http://schemas.microsoft.com/office/drawing/2014/main" xmlns="" id="{A66DF5B2-3899-4DDB-B708-B5E338FAD0F7}"/>
              </a:ext>
            </a:extLst>
          </p:cNvPr>
          <p:cNvSpPr/>
          <p:nvPr userDrawn="1"/>
        </p:nvSpPr>
        <p:spPr>
          <a:xfrm>
            <a:off x="-689995" y="-1"/>
            <a:ext cx="5790039" cy="6883791"/>
          </a:xfrm>
          <a:custGeom>
            <a:avLst/>
            <a:gdLst>
              <a:gd name="connsiteX0" fmla="*/ 0 w 6017011"/>
              <a:gd name="connsiteY0" fmla="*/ 0 h 7153638"/>
              <a:gd name="connsiteX1" fmla="*/ 1443942 w 6017011"/>
              <a:gd name="connsiteY1" fmla="*/ 0 h 7153638"/>
              <a:gd name="connsiteX2" fmla="*/ 1611412 w 6017011"/>
              <a:gd name="connsiteY2" fmla="*/ 97958 h 7153638"/>
              <a:gd name="connsiteX3" fmla="*/ 6016698 w 6017011"/>
              <a:gd name="connsiteY3" fmla="*/ 4312165 h 7153638"/>
              <a:gd name="connsiteX4" fmla="*/ 4253454 w 6017011"/>
              <a:gd name="connsiteY4" fmla="*/ 6739301 h 7153638"/>
              <a:gd name="connsiteX5" fmla="*/ 3753615 w 6017011"/>
              <a:gd name="connsiteY5" fmla="*/ 7153638 h 7153638"/>
              <a:gd name="connsiteX6" fmla="*/ 960975 w 6017011"/>
              <a:gd name="connsiteY6" fmla="*/ 7153638 h 7153638"/>
              <a:gd name="connsiteX7" fmla="*/ 1209189 w 6017011"/>
              <a:gd name="connsiteY7" fmla="*/ 6836259 h 7153638"/>
              <a:gd name="connsiteX8" fmla="*/ 2536518 w 6017011"/>
              <a:gd name="connsiteY8" fmla="*/ 4312165 h 7153638"/>
              <a:gd name="connsiteX9" fmla="*/ 32171 w 6017011"/>
              <a:gd name="connsiteY9" fmla="*/ 55475 h 71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8">
                <a:moveTo>
                  <a:pt x="0" y="0"/>
                </a:moveTo>
                <a:lnTo>
                  <a:pt x="1443942" y="0"/>
                </a:lnTo>
                <a:lnTo>
                  <a:pt x="1611412" y="97958"/>
                </a:lnTo>
                <a:cubicBezTo>
                  <a:pt x="3457277" y="1205960"/>
                  <a:pt x="6049756" y="3368822"/>
                  <a:pt x="6016698" y="4312165"/>
                </a:cubicBezTo>
                <a:cubicBezTo>
                  <a:pt x="6016698" y="4960556"/>
                  <a:pt x="5249071" y="5875260"/>
                  <a:pt x="4253454" y="6739301"/>
                </a:cubicBezTo>
                <a:lnTo>
                  <a:pt x="3753615" y="7153638"/>
                </a:lnTo>
                <a:lnTo>
                  <a:pt x="960975" y="7153638"/>
                </a:lnTo>
                <a:lnTo>
                  <a:pt x="1209189" y="6836259"/>
                </a:lnTo>
                <a:cubicBezTo>
                  <a:pt x="1882087" y="5965349"/>
                  <a:pt x="2536518" y="5020577"/>
                  <a:pt x="2536518" y="4312165"/>
                </a:cubicBezTo>
                <a:cubicBezTo>
                  <a:pt x="2536518" y="3047145"/>
                  <a:pt x="655129" y="1078693"/>
                  <a:pt x="32171" y="55475"/>
                </a:cubicBezTo>
                <a:close/>
              </a:path>
            </a:pathLst>
          </a:custGeom>
          <a:gradFill>
            <a:gsLst>
              <a:gs pos="0">
                <a:srgbClr val="F2963C">
                  <a:alpha val="50000"/>
                </a:srgbClr>
              </a:gs>
              <a:gs pos="93000">
                <a:srgbClr val="DF1F26"/>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pic>
        <p:nvPicPr>
          <p:cNvPr id="11" name="Picture 12" descr="Image result for Government of Marketplace png logo">
            <a:extLst>
              <a:ext uri="{FF2B5EF4-FFF2-40B4-BE49-F238E27FC236}">
                <a16:creationId xmlns:a16="http://schemas.microsoft.com/office/drawing/2014/main" xmlns="" id="{39354756-ED71-4E30-BD58-10860044D6C3}"/>
              </a:ext>
            </a:extLst>
          </p:cNvPr>
          <p:cNvPicPr>
            <a:picLocks noChangeAspect="1" noChangeArrowheads="1"/>
          </p:cNvPicPr>
          <p:nvPr userDrawn="1"/>
        </p:nvPicPr>
        <p:blipFill>
          <a:blip r:embed="rId7">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712980" y="5359798"/>
            <a:ext cx="1890148" cy="89474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xmlns="" id="{4C27F79F-E337-4BF1-B22C-6B7FEF0B12F6}"/>
              </a:ext>
            </a:extLst>
          </p:cNvPr>
          <p:cNvSpPr txBox="1">
            <a:spLocks/>
          </p:cNvSpPr>
          <p:nvPr userDrawn="1"/>
        </p:nvSpPr>
        <p:spPr bwMode="ltGray">
          <a:xfrm>
            <a:off x="957600" y="1886242"/>
            <a:ext cx="6868800" cy="3138423"/>
          </a:xfrm>
          <a:prstGeom prst="rect">
            <a:avLst/>
          </a:prstGeom>
        </p:spPr>
        <p:txBody>
          <a:bodyPr vert="horz" wrap="square" lIns="0" tIns="0" rIns="0" bIns="0" rtlCol="0" anchor="ctr" anchorCtr="1">
            <a:normAutofit/>
          </a:bodyPr>
          <a:lstStyle>
            <a:lvl1pPr algn="ctr" defTabSz="914400" rtl="0" eaLnBrk="1" latinLnBrk="0" hangingPunct="1">
              <a:lnSpc>
                <a:spcPct val="93000"/>
              </a:lnSpc>
              <a:spcBef>
                <a:spcPct val="0"/>
              </a:spcBef>
              <a:buNone/>
              <a:defRPr sz="5400" kern="1200" baseline="0">
                <a:solidFill>
                  <a:schemeClr val="bg1"/>
                </a:solidFill>
                <a:latin typeface="Trebuchet MS" panose="020B0603020202020204" pitchFamily="34" charset="0"/>
                <a:ea typeface="+mj-ea"/>
                <a:cs typeface="+mj-cs"/>
                <a:sym typeface="Trebuchet MS" panose="020B0603020202020204" pitchFamily="34" charset="0"/>
              </a:defRPr>
            </a:lvl1pPr>
          </a:lstStyle>
          <a:p>
            <a:r>
              <a:rPr lang="en-US" b="1" dirty="0">
                <a:effectLst>
                  <a:outerShdw blurRad="50800" dist="38100" dir="5400000" algn="t" rotWithShape="0">
                    <a:prstClr val="black">
                      <a:alpha val="40000"/>
                    </a:prstClr>
                  </a:outerShdw>
                </a:effectLst>
                <a:latin typeface="+mn-lt"/>
                <a:ea typeface="+mn-ea"/>
                <a:cs typeface="+mn-cs"/>
                <a:sym typeface="Calibri" panose="020F0502020204030204" pitchFamily="34" charset="0"/>
              </a:rPr>
              <a:t>Thank You</a:t>
            </a:r>
          </a:p>
        </p:txBody>
      </p:sp>
    </p:spTree>
    <p:extLst>
      <p:ext uri="{BB962C8B-B14F-4D97-AF65-F5344CB8AC3E}">
        <p14:creationId xmlns:p14="http://schemas.microsoft.com/office/powerpoint/2010/main" val="432025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E0E06E73-D644-494C-9645-7A85EC59CC02}"/>
              </a:ext>
            </a:extLst>
          </p:cNvPr>
          <p:cNvGraphicFramePr>
            <a:graphicFrameLocks noChangeAspect="1"/>
          </p:cNvGraphicFramePr>
          <p:nvPr userDrawn="1">
            <p:custDataLst>
              <p:tags r:id="rId2"/>
            </p:custDataLst>
            <p:extLst>
              <p:ext uri="{D42A27DB-BD31-4B8C-83A1-F6EECF244321}">
                <p14:modId xmlns:p14="http://schemas.microsoft.com/office/powerpoint/2010/main" val="4081232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E0E06E73-D644-494C-9645-7A85EC59CC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1883340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64694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12" name="Picture 11">
            <a:extLst>
              <a:ext uri="{FF2B5EF4-FFF2-40B4-BE49-F238E27FC236}">
                <a16:creationId xmlns:a16="http://schemas.microsoft.com/office/drawing/2014/main" xmlns="" id="{123075CF-1BE3-4D4B-ABAF-AE40D463853A}"/>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1352"/>
          <a:stretch/>
        </p:blipFill>
        <p:spPr>
          <a:xfrm>
            <a:off x="0" y="-269847"/>
            <a:ext cx="12195544" cy="6804837"/>
          </a:xfrm>
          <a:prstGeom prst="rect">
            <a:avLst/>
          </a:prstGeom>
        </p:spPr>
      </p:pic>
      <p:pic>
        <p:nvPicPr>
          <p:cNvPr id="13" name="Picture 12" descr="Image result for Government of Marketplace png logo">
            <a:extLst>
              <a:ext uri="{FF2B5EF4-FFF2-40B4-BE49-F238E27FC236}">
                <a16:creationId xmlns:a16="http://schemas.microsoft.com/office/drawing/2014/main" xmlns="" id="{EFA30328-0E00-436A-8C6C-523385509767}"/>
              </a:ext>
            </a:extLst>
          </p:cNvPr>
          <p:cNvPicPr>
            <a:picLocks noChangeAspect="1" noChangeArrowheads="1"/>
          </p:cNvPicPr>
          <p:nvPr userDrawn="1"/>
        </p:nvPicPr>
        <p:blipFill>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667260" y="5314078"/>
            <a:ext cx="1890148" cy="894745"/>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xmlns="" id="{18E54539-184C-44D5-AA86-141B818AD942}"/>
              </a:ext>
            </a:extLst>
          </p:cNvPr>
          <p:cNvSpPr/>
          <p:nvPr userDrawn="1"/>
        </p:nvSpPr>
        <p:spPr>
          <a:xfrm>
            <a:off x="4173194" y="-269847"/>
            <a:ext cx="6017011" cy="7153639"/>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9">
                <a:moveTo>
                  <a:pt x="0" y="0"/>
                </a:moveTo>
                <a:lnTo>
                  <a:pt x="1444506" y="0"/>
                </a:lnTo>
                <a:lnTo>
                  <a:pt x="1486755" y="24075"/>
                </a:lnTo>
                <a:cubicBezTo>
                  <a:pt x="3338081" y="1107020"/>
                  <a:pt x="6050507" y="3347384"/>
                  <a:pt x="6016698" y="4312166"/>
                </a:cubicBezTo>
                <a:cubicBezTo>
                  <a:pt x="6016698" y="4960557"/>
                  <a:pt x="5249070" y="5875261"/>
                  <a:pt x="4253454" y="6739302"/>
                </a:cubicBezTo>
                <a:lnTo>
                  <a:pt x="3753615" y="7153639"/>
                </a:lnTo>
                <a:lnTo>
                  <a:pt x="960975" y="7153639"/>
                </a:lnTo>
                <a:lnTo>
                  <a:pt x="1209188" y="6836260"/>
                </a:lnTo>
                <a:cubicBezTo>
                  <a:pt x="1882087" y="5965350"/>
                  <a:pt x="2536518" y="5020578"/>
                  <a:pt x="2536518" y="4312166"/>
                </a:cubicBezTo>
                <a:cubicBezTo>
                  <a:pt x="2536518" y="3047146"/>
                  <a:pt x="655130" y="1078694"/>
                  <a:pt x="32172" y="55476"/>
                </a:cubicBezTo>
                <a:close/>
              </a:path>
            </a:pathLst>
          </a:custGeom>
          <a:gradFill>
            <a:gsLst>
              <a:gs pos="0">
                <a:srgbClr val="40B5EA">
                  <a:alpha val="50000"/>
                </a:srgbClr>
              </a:gs>
              <a:gs pos="97000">
                <a:srgbClr val="263C85"/>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17" name="Freeform: Shape 16">
            <a:extLst>
              <a:ext uri="{FF2B5EF4-FFF2-40B4-BE49-F238E27FC236}">
                <a16:creationId xmlns:a16="http://schemas.microsoft.com/office/drawing/2014/main" xmlns="" id="{D2FD60F4-E3C8-43BC-A853-C150AA115DAF}"/>
              </a:ext>
            </a:extLst>
          </p:cNvPr>
          <p:cNvSpPr/>
          <p:nvPr userDrawn="1"/>
        </p:nvSpPr>
        <p:spPr>
          <a:xfrm>
            <a:off x="1628113" y="-269847"/>
            <a:ext cx="6017011" cy="7153638"/>
          </a:xfrm>
          <a:custGeom>
            <a:avLst/>
            <a:gdLst>
              <a:gd name="connsiteX0" fmla="*/ 0 w 6017011"/>
              <a:gd name="connsiteY0" fmla="*/ 0 h 7153638"/>
              <a:gd name="connsiteX1" fmla="*/ 1443942 w 6017011"/>
              <a:gd name="connsiteY1" fmla="*/ 0 h 7153638"/>
              <a:gd name="connsiteX2" fmla="*/ 1611412 w 6017011"/>
              <a:gd name="connsiteY2" fmla="*/ 97958 h 7153638"/>
              <a:gd name="connsiteX3" fmla="*/ 6016698 w 6017011"/>
              <a:gd name="connsiteY3" fmla="*/ 4312165 h 7153638"/>
              <a:gd name="connsiteX4" fmla="*/ 4253454 w 6017011"/>
              <a:gd name="connsiteY4" fmla="*/ 6739301 h 7153638"/>
              <a:gd name="connsiteX5" fmla="*/ 3753615 w 6017011"/>
              <a:gd name="connsiteY5" fmla="*/ 7153638 h 7153638"/>
              <a:gd name="connsiteX6" fmla="*/ 960975 w 6017011"/>
              <a:gd name="connsiteY6" fmla="*/ 7153638 h 7153638"/>
              <a:gd name="connsiteX7" fmla="*/ 1209189 w 6017011"/>
              <a:gd name="connsiteY7" fmla="*/ 6836259 h 7153638"/>
              <a:gd name="connsiteX8" fmla="*/ 2536518 w 6017011"/>
              <a:gd name="connsiteY8" fmla="*/ 4312165 h 7153638"/>
              <a:gd name="connsiteX9" fmla="*/ 32171 w 6017011"/>
              <a:gd name="connsiteY9" fmla="*/ 55475 h 71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8">
                <a:moveTo>
                  <a:pt x="0" y="0"/>
                </a:moveTo>
                <a:lnTo>
                  <a:pt x="1443942" y="0"/>
                </a:lnTo>
                <a:lnTo>
                  <a:pt x="1611412" y="97958"/>
                </a:lnTo>
                <a:cubicBezTo>
                  <a:pt x="3457277" y="1205960"/>
                  <a:pt x="6049755" y="3368822"/>
                  <a:pt x="6016698" y="4312165"/>
                </a:cubicBezTo>
                <a:cubicBezTo>
                  <a:pt x="6016698" y="4960556"/>
                  <a:pt x="5249071" y="5875260"/>
                  <a:pt x="4253454" y="6739301"/>
                </a:cubicBezTo>
                <a:lnTo>
                  <a:pt x="3753615" y="7153638"/>
                </a:lnTo>
                <a:lnTo>
                  <a:pt x="960975" y="7153638"/>
                </a:lnTo>
                <a:lnTo>
                  <a:pt x="1209189" y="6836259"/>
                </a:lnTo>
                <a:cubicBezTo>
                  <a:pt x="1882087" y="5965349"/>
                  <a:pt x="2536518" y="5020577"/>
                  <a:pt x="2536518" y="4312165"/>
                </a:cubicBezTo>
                <a:cubicBezTo>
                  <a:pt x="2536518" y="3047145"/>
                  <a:pt x="655129" y="1078693"/>
                  <a:pt x="32171" y="55475"/>
                </a:cubicBezTo>
                <a:close/>
              </a:path>
            </a:pathLst>
          </a:custGeom>
          <a:gradFill>
            <a:gsLst>
              <a:gs pos="0">
                <a:srgbClr val="F3E854">
                  <a:alpha val="50000"/>
                </a:srgbClr>
              </a:gs>
              <a:gs pos="95000">
                <a:srgbClr val="5DA144"/>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19" name="Freeform: Shape 18">
            <a:extLst>
              <a:ext uri="{FF2B5EF4-FFF2-40B4-BE49-F238E27FC236}">
                <a16:creationId xmlns:a16="http://schemas.microsoft.com/office/drawing/2014/main" xmlns="" id="{DB723414-07D6-413C-9DE6-5970C9A4177A}"/>
              </a:ext>
            </a:extLst>
          </p:cNvPr>
          <p:cNvSpPr/>
          <p:nvPr userDrawn="1"/>
        </p:nvSpPr>
        <p:spPr>
          <a:xfrm>
            <a:off x="-916967" y="-269847"/>
            <a:ext cx="6017011" cy="7153638"/>
          </a:xfrm>
          <a:custGeom>
            <a:avLst/>
            <a:gdLst>
              <a:gd name="connsiteX0" fmla="*/ 0 w 6017011"/>
              <a:gd name="connsiteY0" fmla="*/ 0 h 7153638"/>
              <a:gd name="connsiteX1" fmla="*/ 1443942 w 6017011"/>
              <a:gd name="connsiteY1" fmla="*/ 0 h 7153638"/>
              <a:gd name="connsiteX2" fmla="*/ 1611412 w 6017011"/>
              <a:gd name="connsiteY2" fmla="*/ 97958 h 7153638"/>
              <a:gd name="connsiteX3" fmla="*/ 6016698 w 6017011"/>
              <a:gd name="connsiteY3" fmla="*/ 4312165 h 7153638"/>
              <a:gd name="connsiteX4" fmla="*/ 4253454 w 6017011"/>
              <a:gd name="connsiteY4" fmla="*/ 6739301 h 7153638"/>
              <a:gd name="connsiteX5" fmla="*/ 3753615 w 6017011"/>
              <a:gd name="connsiteY5" fmla="*/ 7153638 h 7153638"/>
              <a:gd name="connsiteX6" fmla="*/ 960975 w 6017011"/>
              <a:gd name="connsiteY6" fmla="*/ 7153638 h 7153638"/>
              <a:gd name="connsiteX7" fmla="*/ 1209189 w 6017011"/>
              <a:gd name="connsiteY7" fmla="*/ 6836259 h 7153638"/>
              <a:gd name="connsiteX8" fmla="*/ 2536518 w 6017011"/>
              <a:gd name="connsiteY8" fmla="*/ 4312165 h 7153638"/>
              <a:gd name="connsiteX9" fmla="*/ 32171 w 6017011"/>
              <a:gd name="connsiteY9" fmla="*/ 55475 h 71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8">
                <a:moveTo>
                  <a:pt x="0" y="0"/>
                </a:moveTo>
                <a:lnTo>
                  <a:pt x="1443942" y="0"/>
                </a:lnTo>
                <a:lnTo>
                  <a:pt x="1611412" y="97958"/>
                </a:lnTo>
                <a:cubicBezTo>
                  <a:pt x="3457277" y="1205960"/>
                  <a:pt x="6049756" y="3368822"/>
                  <a:pt x="6016698" y="4312165"/>
                </a:cubicBezTo>
                <a:cubicBezTo>
                  <a:pt x="6016698" y="4960556"/>
                  <a:pt x="5249071" y="5875260"/>
                  <a:pt x="4253454" y="6739301"/>
                </a:cubicBezTo>
                <a:lnTo>
                  <a:pt x="3753615" y="7153638"/>
                </a:lnTo>
                <a:lnTo>
                  <a:pt x="960975" y="7153638"/>
                </a:lnTo>
                <a:lnTo>
                  <a:pt x="1209189" y="6836259"/>
                </a:lnTo>
                <a:cubicBezTo>
                  <a:pt x="1882087" y="5965349"/>
                  <a:pt x="2536518" y="5020577"/>
                  <a:pt x="2536518" y="4312165"/>
                </a:cubicBezTo>
                <a:cubicBezTo>
                  <a:pt x="2536518" y="3047145"/>
                  <a:pt x="655129" y="1078693"/>
                  <a:pt x="32171" y="55475"/>
                </a:cubicBezTo>
                <a:close/>
              </a:path>
            </a:pathLst>
          </a:custGeom>
          <a:gradFill>
            <a:gsLst>
              <a:gs pos="0">
                <a:srgbClr val="F2963C">
                  <a:alpha val="50000"/>
                </a:srgbClr>
              </a:gs>
              <a:gs pos="93000">
                <a:srgbClr val="DF1F26"/>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23" name="Text Placeholder 6">
            <a:extLst>
              <a:ext uri="{FF2B5EF4-FFF2-40B4-BE49-F238E27FC236}">
                <a16:creationId xmlns:a16="http://schemas.microsoft.com/office/drawing/2014/main" xmlns="" id="{ABE87A6C-7A63-47FE-83C4-21106147904E}"/>
              </a:ext>
            </a:extLst>
          </p:cNvPr>
          <p:cNvSpPr>
            <a:spLocks noGrp="1"/>
          </p:cNvSpPr>
          <p:nvPr>
            <p:ph type="body" sz="quarter" idx="12" hasCustomPrompt="1"/>
          </p:nvPr>
        </p:nvSpPr>
        <p:spPr bwMode="black">
          <a:xfrm>
            <a:off x="2077535" y="5155280"/>
            <a:ext cx="6868800" cy="257250"/>
          </a:xfrm>
          <a:prstGeom prst="rect">
            <a:avLst/>
          </a:prstGeom>
          <a:noFill/>
        </p:spPr>
        <p:txBody>
          <a:bodyPr vert="horz" lIns="0" tIns="0" rIns="0" bIns="0" rtlCol="0" anchor="ctr">
            <a:spAutoFit/>
          </a:bodyPr>
          <a:lstStyle>
            <a:lvl1pPr algn="l">
              <a:lnSpc>
                <a:spcPct val="110000"/>
              </a:lnSpc>
              <a:buNone/>
              <a:defRPr lang="en-US" sz="1600" b="1" cap="all" baseline="0" dirty="0">
                <a:solidFill>
                  <a:schemeClr val="bg1"/>
                </a:solidFill>
                <a:latin typeface="+mn-lt"/>
                <a:ea typeface="+mn-ea"/>
                <a:cs typeface="+mn-cs"/>
              </a:defRPr>
            </a:lvl1pPr>
            <a:lvl2pPr algn="ctr">
              <a:buNone/>
              <a:defRPr/>
            </a:lvl2pPr>
            <a:lvl3pPr marL="0" indent="0" algn="ctr">
              <a:buNone/>
              <a:defRPr/>
            </a:lvl3pPr>
            <a:lvl4pPr marL="228600" indent="0" algn="ctr">
              <a:buNone/>
              <a:defRPr/>
            </a:lvl4pPr>
            <a:lvl5pPr marL="457200" indent="0" algn="ctr">
              <a:buNone/>
              <a:defRPr/>
            </a:lvl5pPr>
          </a:lstStyle>
          <a:p>
            <a:pPr lvl="0">
              <a:buNone/>
            </a:pPr>
            <a:r>
              <a:rPr lang="en-US" dirty="0"/>
              <a:t>Click to edit date/place</a:t>
            </a:r>
          </a:p>
        </p:txBody>
      </p:sp>
      <p:sp>
        <p:nvSpPr>
          <p:cNvPr id="24" name="Subtitle 2">
            <a:extLst>
              <a:ext uri="{FF2B5EF4-FFF2-40B4-BE49-F238E27FC236}">
                <a16:creationId xmlns:a16="http://schemas.microsoft.com/office/drawing/2014/main" xmlns="" id="{B2A369B9-4411-4BB2-BFA7-432CE11293FE}"/>
              </a:ext>
            </a:extLst>
          </p:cNvPr>
          <p:cNvSpPr>
            <a:spLocks noGrp="1"/>
          </p:cNvSpPr>
          <p:nvPr>
            <p:ph type="subTitle" idx="1" hasCustomPrompt="1"/>
          </p:nvPr>
        </p:nvSpPr>
        <p:spPr bwMode="white">
          <a:xfrm>
            <a:off x="2077535" y="4597560"/>
            <a:ext cx="6868800" cy="321627"/>
          </a:xfrm>
          <a:prstGeom prst="rect">
            <a:avLst/>
          </a:prstGeom>
        </p:spPr>
        <p:txBody>
          <a:bodyPr vert="horz" lIns="0" tIns="0" rIns="0" bIns="0" rtlCol="0" anchor="ctr">
            <a:spAutoFit/>
          </a:bodyPr>
          <a:lstStyle>
            <a:lvl1pPr marL="0" indent="0" algn="l">
              <a:lnSpc>
                <a:spcPct val="110000"/>
              </a:lnSpc>
              <a:buNone/>
              <a:defRPr lang="en-US" sz="20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dirty="0"/>
              <a:t>Subtitle in sentence case</a:t>
            </a:r>
          </a:p>
        </p:txBody>
      </p:sp>
      <p:sp>
        <p:nvSpPr>
          <p:cNvPr id="25" name="Title 1">
            <a:extLst>
              <a:ext uri="{FF2B5EF4-FFF2-40B4-BE49-F238E27FC236}">
                <a16:creationId xmlns:a16="http://schemas.microsoft.com/office/drawing/2014/main" xmlns="" id="{44AF2C7D-5EB8-474F-8E13-B6991672B236}"/>
              </a:ext>
            </a:extLst>
          </p:cNvPr>
          <p:cNvSpPr>
            <a:spLocks noGrp="1"/>
          </p:cNvSpPr>
          <p:nvPr>
            <p:ph type="ctrTitle" hasCustomPrompt="1"/>
          </p:nvPr>
        </p:nvSpPr>
        <p:spPr bwMode="ltGray">
          <a:xfrm>
            <a:off x="2077535" y="3631674"/>
            <a:ext cx="6868800" cy="772840"/>
          </a:xfrm>
          <a:prstGeom prst="rect">
            <a:avLst/>
          </a:prstGeom>
        </p:spPr>
        <p:txBody>
          <a:bodyPr vert="horz" wrap="square" lIns="0" tIns="0" rIns="0" bIns="0" rtlCol="0" anchor="b">
            <a:spAutoFit/>
          </a:bodyPr>
          <a:lstStyle>
            <a:lvl1pPr algn="l">
              <a:lnSpc>
                <a:spcPct val="93000"/>
              </a:lnSpc>
              <a:defRPr lang="en-US" sz="5400" baseline="0" dirty="0">
                <a:solidFill>
                  <a:schemeClr val="bg1"/>
                </a:solidFill>
                <a:effectLst>
                  <a:outerShdw blurRad="50800" dist="38100" dir="5400000" algn="t" rotWithShape="0">
                    <a:prstClr val="black">
                      <a:alpha val="40000"/>
                    </a:prstClr>
                  </a:outerShdw>
                </a:effectLst>
                <a:latin typeface="+mj-lt"/>
                <a:ea typeface="+mj-ea"/>
                <a:cs typeface="+mj-cs"/>
              </a:defRPr>
            </a:lvl1pPr>
          </a:lstStyle>
          <a:p>
            <a:pPr marL="0" lvl="0">
              <a:lnSpc>
                <a:spcPct val="93000"/>
              </a:lnSpc>
            </a:pPr>
            <a:r>
              <a:rPr lang="en-US" dirty="0"/>
              <a:t>Title in Title Case</a:t>
            </a:r>
          </a:p>
        </p:txBody>
      </p:sp>
    </p:spTree>
    <p:extLst>
      <p:ext uri="{BB962C8B-B14F-4D97-AF65-F5344CB8AC3E}">
        <p14:creationId xmlns:p14="http://schemas.microsoft.com/office/powerpoint/2010/main" val="3514233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_Orange">
    <p:bg bwMode="blackWhite">
      <p:bgPr>
        <a:gradFill>
          <a:gsLst>
            <a:gs pos="0">
              <a:schemeClr val="accent3">
                <a:lumMod val="50000"/>
              </a:schemeClr>
            </a:gs>
            <a:gs pos="100000">
              <a:schemeClr val="accent3"/>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DFA62F5-EF00-4FEC-B468-D0ED025092EC}"/>
              </a:ext>
            </a:extLst>
          </p:cNvPr>
          <p:cNvGraphicFramePr>
            <a:graphicFrameLocks noChangeAspect="1"/>
          </p:cNvGraphicFramePr>
          <p:nvPr userDrawn="1">
            <p:custDataLst>
              <p:tags r:id="rId2"/>
            </p:custDataLst>
            <p:extLst>
              <p:ext uri="{D42A27DB-BD31-4B8C-83A1-F6EECF244321}">
                <p14:modId xmlns:p14="http://schemas.microsoft.com/office/powerpoint/2010/main" val="2585402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473" imgH="476" progId="TCLayout.ActiveDocument.1">
                  <p:embed/>
                </p:oleObj>
              </mc:Choice>
              <mc:Fallback>
                <p:oleObj name="think-cell Slide" r:id="rId4" imgW="473" imgH="476" progId="TCLayout.ActiveDocument.1">
                  <p:embed/>
                  <p:pic>
                    <p:nvPicPr>
                      <p:cNvPr id="3" name="Object 2" hidden="1">
                        <a:extLst>
                          <a:ext uri="{FF2B5EF4-FFF2-40B4-BE49-F238E27FC236}">
                            <a16:creationId xmlns:a16="http://schemas.microsoft.com/office/drawing/2014/main" xmlns="" id="{0DFA62F5-EF00-4FEC-B468-D0ED025092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Calibri" panose="020F050202020403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Calibri" panose="020F050202020403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cs typeface="Calibri" panose="020F0502020204030204" pitchFamily="34" charset="0"/>
                <a:sym typeface="Calibri" panose="020F0502020204030204" pitchFamily="34" charset="0"/>
              </a:defRPr>
            </a:lvl1pPr>
          </a:lstStyle>
          <a:p>
            <a:endParaRPr lang="en-US" dirty="0">
              <a:latin typeface="+mn-lt"/>
            </a:endParaRPr>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b="1">
                <a:solidFill>
                  <a:schemeClr val="bg1"/>
                </a:solidFill>
                <a:latin typeface="+mj-lt"/>
                <a:ea typeface="+mj-ea"/>
                <a:cs typeface="+mj-cs"/>
                <a:sym typeface="Calibri" panose="020F050202020403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xmlns="" id="{4DD52D38-F5E6-40B4-8E97-84CDEF89AB04}"/>
              </a:ext>
            </a:extLst>
          </p:cNvPr>
          <p:cNvSpPr>
            <a:spLocks noChangeAspect="1"/>
          </p:cNvSpPr>
          <p:nvPr userDrawn="1"/>
        </p:nvSpPr>
        <p:spPr>
          <a:xfrm>
            <a:off x="6397779" y="0"/>
            <a:ext cx="5768345" cy="6858000"/>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9">
                <a:moveTo>
                  <a:pt x="0" y="0"/>
                </a:moveTo>
                <a:lnTo>
                  <a:pt x="1444506" y="0"/>
                </a:lnTo>
                <a:lnTo>
                  <a:pt x="1486755" y="24075"/>
                </a:lnTo>
                <a:cubicBezTo>
                  <a:pt x="3338081" y="1107020"/>
                  <a:pt x="6050507" y="3347384"/>
                  <a:pt x="6016698" y="4312166"/>
                </a:cubicBezTo>
                <a:cubicBezTo>
                  <a:pt x="6016698" y="4960557"/>
                  <a:pt x="5249070" y="5875261"/>
                  <a:pt x="4253454" y="6739302"/>
                </a:cubicBezTo>
                <a:lnTo>
                  <a:pt x="3753615" y="7153639"/>
                </a:lnTo>
                <a:lnTo>
                  <a:pt x="960975" y="7153639"/>
                </a:lnTo>
                <a:lnTo>
                  <a:pt x="1209188" y="6836260"/>
                </a:lnTo>
                <a:cubicBezTo>
                  <a:pt x="1882087" y="5965350"/>
                  <a:pt x="2536518" y="5020578"/>
                  <a:pt x="2536518" y="4312166"/>
                </a:cubicBezTo>
                <a:cubicBezTo>
                  <a:pt x="2536518" y="3047146"/>
                  <a:pt x="655130" y="1078694"/>
                  <a:pt x="32172" y="55476"/>
                </a:cubicBezTo>
                <a:close/>
              </a:path>
            </a:pathLst>
          </a:custGeom>
          <a:gradFill>
            <a:gsLst>
              <a:gs pos="0">
                <a:schemeClr val="bg1">
                  <a:alpha val="0"/>
                </a:schemeClr>
              </a:gs>
              <a:gs pos="100000">
                <a:schemeClr val="bg1">
                  <a:alpha val="0"/>
                </a:schemeClr>
              </a:gs>
              <a:gs pos="70000">
                <a:schemeClr val="bg1">
                  <a:alpha val="35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9" name="Freeform: Shape 8">
            <a:extLst>
              <a:ext uri="{FF2B5EF4-FFF2-40B4-BE49-F238E27FC236}">
                <a16:creationId xmlns:a16="http://schemas.microsoft.com/office/drawing/2014/main" xmlns="" id="{AEE53DD9-6F91-48D3-972A-2721BC14243E}"/>
              </a:ext>
            </a:extLst>
          </p:cNvPr>
          <p:cNvSpPr>
            <a:spLocks noChangeAspect="1"/>
          </p:cNvSpPr>
          <p:nvPr userDrawn="1"/>
        </p:nvSpPr>
        <p:spPr>
          <a:xfrm>
            <a:off x="7444248" y="0"/>
            <a:ext cx="4767227" cy="5667768"/>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9">
                <a:moveTo>
                  <a:pt x="0" y="0"/>
                </a:moveTo>
                <a:lnTo>
                  <a:pt x="1444506" y="0"/>
                </a:lnTo>
                <a:lnTo>
                  <a:pt x="1486755" y="24075"/>
                </a:lnTo>
                <a:cubicBezTo>
                  <a:pt x="3338081" y="1107020"/>
                  <a:pt x="6050507" y="3347384"/>
                  <a:pt x="6016698" y="4312166"/>
                </a:cubicBezTo>
                <a:cubicBezTo>
                  <a:pt x="6016698" y="4960557"/>
                  <a:pt x="5249070" y="5875261"/>
                  <a:pt x="4253454" y="6739302"/>
                </a:cubicBezTo>
                <a:lnTo>
                  <a:pt x="3753615" y="7153639"/>
                </a:lnTo>
                <a:lnTo>
                  <a:pt x="960975" y="7153639"/>
                </a:lnTo>
                <a:lnTo>
                  <a:pt x="1209188" y="6836260"/>
                </a:lnTo>
                <a:cubicBezTo>
                  <a:pt x="1882087" y="5965350"/>
                  <a:pt x="2536518" y="5020578"/>
                  <a:pt x="2536518" y="4312166"/>
                </a:cubicBezTo>
                <a:cubicBezTo>
                  <a:pt x="2536518" y="3047146"/>
                  <a:pt x="655130" y="1078694"/>
                  <a:pt x="32172" y="55476"/>
                </a:cubicBezTo>
                <a:close/>
              </a:path>
            </a:pathLst>
          </a:custGeom>
          <a:gradFill>
            <a:gsLst>
              <a:gs pos="0">
                <a:schemeClr val="bg1">
                  <a:alpha val="0"/>
                </a:schemeClr>
              </a:gs>
              <a:gs pos="100000">
                <a:schemeClr val="bg1">
                  <a:alpha val="0"/>
                </a:schemeClr>
              </a:gs>
              <a:gs pos="70000">
                <a:schemeClr val="bg1">
                  <a:alpha val="35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Tree>
    <p:extLst>
      <p:ext uri="{BB962C8B-B14F-4D97-AF65-F5344CB8AC3E}">
        <p14:creationId xmlns:p14="http://schemas.microsoft.com/office/powerpoint/2010/main" val="325000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 Title Only_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D1945459-065D-48F6-BD71-6AB860448974}"/>
              </a:ext>
            </a:extLst>
          </p:cNvPr>
          <p:cNvGraphicFramePr>
            <a:graphicFrameLocks noChangeAspect="1"/>
          </p:cNvGraphicFramePr>
          <p:nvPr userDrawn="1">
            <p:custDataLst>
              <p:tags r:id="rId2"/>
            </p:custDataLst>
            <p:extLst>
              <p:ext uri="{D42A27DB-BD31-4B8C-83A1-F6EECF244321}">
                <p14:modId xmlns:p14="http://schemas.microsoft.com/office/powerpoint/2010/main" val="837293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xmlns="" id="{D1945459-065D-48F6-BD71-6AB8604489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Content Placeholder 7" descr="Icon&#10;&#10;Description automatically generated">
            <a:extLst>
              <a:ext uri="{FF2B5EF4-FFF2-40B4-BE49-F238E27FC236}">
                <a16:creationId xmlns:a16="http://schemas.microsoft.com/office/drawing/2014/main" xmlns="" id="{CD9A0BDE-C2E0-4BCD-8B1E-8E2FDE3C37F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795999" cy="955199"/>
          </a:xfrm>
          <a:prstGeom prst="rect">
            <a:avLst/>
          </a:prstGeom>
        </p:spPr>
      </p:pic>
      <p:pic>
        <p:nvPicPr>
          <p:cNvPr id="17" name="Picture 16" descr="Logo, icon, company name&#10;&#10;Description automatically generated">
            <a:extLst>
              <a:ext uri="{FF2B5EF4-FFF2-40B4-BE49-F238E27FC236}">
                <a16:creationId xmlns:a16="http://schemas.microsoft.com/office/drawing/2014/main" xmlns="" id="{9A6A78E8-D969-47FE-9F0F-038C9D91C89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517" b="4234"/>
          <a:stretch/>
        </p:blipFill>
        <p:spPr>
          <a:xfrm>
            <a:off x="0" y="5634616"/>
            <a:ext cx="873103" cy="1223384"/>
          </a:xfrm>
          <a:prstGeom prst="rect">
            <a:avLst/>
          </a:prstGeom>
        </p:spPr>
      </p:pic>
      <p:pic>
        <p:nvPicPr>
          <p:cNvPr id="18" name="Picture 17">
            <a:extLst>
              <a:ext uri="{FF2B5EF4-FFF2-40B4-BE49-F238E27FC236}">
                <a16:creationId xmlns:a16="http://schemas.microsoft.com/office/drawing/2014/main" xmlns="" id="{908F3839-62F7-42D3-BF7E-707B87506BD2}"/>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41176" r="2758" b="25164"/>
          <a:stretch/>
        </p:blipFill>
        <p:spPr>
          <a:xfrm rot="16200000" flipH="1" flipV="1">
            <a:off x="9522291" y="4188292"/>
            <a:ext cx="5223798" cy="115620"/>
          </a:xfrm>
          <a:prstGeom prst="rect">
            <a:avLst/>
          </a:prstGeom>
        </p:spPr>
      </p:pic>
      <p:sp>
        <p:nvSpPr>
          <p:cNvPr id="4" name="Title 3">
            <a:extLst>
              <a:ext uri="{FF2B5EF4-FFF2-40B4-BE49-F238E27FC236}">
                <a16:creationId xmlns:a16="http://schemas.microsoft.com/office/drawing/2014/main" xmlns="" id="{1EF55860-CF8A-4930-B57B-45FEA84273EB}"/>
              </a:ext>
            </a:extLst>
          </p:cNvPr>
          <p:cNvSpPr>
            <a:spLocks noGrp="1"/>
          </p:cNvSpPr>
          <p:nvPr>
            <p:ph type="title" hasCustomPrompt="1"/>
          </p:nvPr>
        </p:nvSpPr>
        <p:spPr>
          <a:xfrm>
            <a:off x="873102" y="445379"/>
            <a:ext cx="10683977" cy="387798"/>
          </a:xfrm>
        </p:spPr>
        <p:txBody>
          <a:bodyPr vert="horz"/>
          <a:lstStyle>
            <a:lvl1pPr marL="0" algn="l" defTabSz="914400" rtl="0" eaLnBrk="1" latinLnBrk="0" hangingPunct="1">
              <a:lnSpc>
                <a:spcPct val="90000"/>
              </a:lnSpc>
              <a:spcBef>
                <a:spcPct val="0"/>
              </a:spcBef>
              <a:buNone/>
              <a:defRPr lang="en-US" sz="2800" b="1" kern="1200" dirty="0">
                <a:solidFill>
                  <a:srgbClr val="263C85"/>
                </a:solidFill>
                <a:latin typeface="+mj-lt"/>
                <a:ea typeface="+mj-ea"/>
                <a:cs typeface="+mj-cs"/>
                <a:sym typeface="Calibri" panose="020F0502020204030204" pitchFamily="34" charset="0"/>
              </a:defRPr>
            </a:lvl1pPr>
          </a:lstStyle>
          <a:p>
            <a:r>
              <a:rPr lang="en-US" dirty="0"/>
              <a:t>Click to add title</a:t>
            </a:r>
          </a:p>
        </p:txBody>
      </p:sp>
      <p:pic>
        <p:nvPicPr>
          <p:cNvPr id="6" name="Picture 4" descr="Image result for GeM government e marketplace">
            <a:extLst>
              <a:ext uri="{FF2B5EF4-FFF2-40B4-BE49-F238E27FC236}">
                <a16:creationId xmlns:a16="http://schemas.microsoft.com/office/drawing/2014/main" xmlns="" id="{1D833048-9159-4BBC-B164-A17D0FB47858}"/>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46346"/>
          <a:stretch/>
        </p:blipFill>
        <p:spPr bwMode="auto">
          <a:xfrm>
            <a:off x="889308" y="6349946"/>
            <a:ext cx="674767" cy="373252"/>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56">
            <a:extLst>
              <a:ext uri="{FF2B5EF4-FFF2-40B4-BE49-F238E27FC236}">
                <a16:creationId xmlns:a16="http://schemas.microsoft.com/office/drawing/2014/main" xmlns="" id="{EA7FC641-7ADD-4CA5-9192-B3350D33A036}"/>
              </a:ext>
            </a:extLst>
          </p:cNvPr>
          <p:cNvSpPr>
            <a:spLocks noGrp="1"/>
          </p:cNvSpPr>
          <p:nvPr>
            <p:ph type="dt" sz="half" idx="14"/>
          </p:nvPr>
        </p:nvSpPr>
        <p:spPr>
          <a:xfrm>
            <a:off x="9677400" y="6405036"/>
            <a:ext cx="1482051" cy="153888"/>
          </a:xfr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3688952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BE45911-D528-48FB-8CF2-764173D9C113}"/>
              </a:ext>
            </a:extLst>
          </p:cNvPr>
          <p:cNvGraphicFramePr>
            <a:graphicFrameLocks noChangeAspect="1"/>
          </p:cNvGraphicFramePr>
          <p:nvPr userDrawn="1">
            <p:custDataLst>
              <p:tags r:id="rId2"/>
            </p:custDataLst>
            <p:extLst>
              <p:ext uri="{D42A27DB-BD31-4B8C-83A1-F6EECF244321}">
                <p14:modId xmlns:p14="http://schemas.microsoft.com/office/powerpoint/2010/main" val="1699042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1BE45911-D528-48FB-8CF2-764173D9C1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8" name="Title 7"/>
          <p:cNvSpPr>
            <a:spLocks noGrp="1"/>
          </p:cNvSpPr>
          <p:nvPr>
            <p:ph type="title" hasCustomPrompt="1"/>
          </p:nvPr>
        </p:nvSpPr>
        <p:spPr>
          <a:xfrm>
            <a:off x="630000" y="622800"/>
            <a:ext cx="10933350" cy="332399"/>
          </a:xfrm>
        </p:spPr>
        <p:txBody>
          <a:bodyPr vert="horz"/>
          <a:lstStyle>
            <a:lvl1pPr>
              <a:defRPr>
                <a:latin typeface="+mj-lt"/>
                <a:ea typeface="+mj-ea"/>
                <a:cs typeface="+mj-cs"/>
                <a:sym typeface="Trebuchet MS" panose="020B0603020202020204" pitchFamily="34" charset="0"/>
              </a:defRPr>
            </a:lvl1pPr>
          </a:lstStyle>
          <a:p>
            <a:r>
              <a:rPr lang="en-US" dirty="0"/>
              <a:t>Click to add title</a:t>
            </a:r>
          </a:p>
        </p:txBody>
      </p:sp>
      <p:pic>
        <p:nvPicPr>
          <p:cNvPr id="4" name="Picture 4" descr="Image result for GeM government e marketplace">
            <a:extLst>
              <a:ext uri="{FF2B5EF4-FFF2-40B4-BE49-F238E27FC236}">
                <a16:creationId xmlns:a16="http://schemas.microsoft.com/office/drawing/2014/main" xmlns="" id="{8A850A60-102B-48B2-8653-FAB1A8BF17AB}"/>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46346"/>
          <a:stretch/>
        </p:blipFill>
        <p:spPr bwMode="auto">
          <a:xfrm>
            <a:off x="630000" y="6186688"/>
            <a:ext cx="674767" cy="37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773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C836DDC8-BDD6-4194-BC4D-7CF9D736C0EF}"/>
              </a:ext>
            </a:extLst>
          </p:cNvPr>
          <p:cNvGraphicFramePr>
            <a:graphicFrameLocks noChangeAspect="1"/>
          </p:cNvGraphicFramePr>
          <p:nvPr userDrawn="1">
            <p:custDataLst>
              <p:tags r:id="rId2"/>
            </p:custDataLst>
            <p:extLst>
              <p:ext uri="{D42A27DB-BD31-4B8C-83A1-F6EECF244321}">
                <p14:modId xmlns:p14="http://schemas.microsoft.com/office/powerpoint/2010/main" val="295708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xmlns="" id="{C836DDC8-BDD6-4194-BC4D-7CF9D736C0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AB083126-25E7-42D8-B799-608CFD4DF6C3}"/>
              </a:ext>
            </a:extLst>
          </p:cNvPr>
          <p:cNvSpPr>
            <a:spLocks noGrp="1"/>
          </p:cNvSpPr>
          <p:nvPr>
            <p:ph type="title" hasCustomPrompt="1"/>
          </p:nvPr>
        </p:nvSpPr>
        <p:spPr/>
        <p:txBody>
          <a:bodyPr vert="horz"/>
          <a:lstStyle>
            <a:lvl1pPr>
              <a:defRPr>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xmlns="" id="{FAD1DA01-0E73-44DE-A132-B4FF1E70A315}"/>
              </a:ext>
            </a:extLst>
          </p:cNvPr>
          <p:cNvSpPr>
            <a:spLocks noGrp="1"/>
          </p:cNvSpPr>
          <p:nvPr>
            <p:ph type="body" sz="quarter" idx="10" hasCustomPrompt="1"/>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4" descr="Image result for GeM government e marketplace">
            <a:extLst>
              <a:ext uri="{FF2B5EF4-FFF2-40B4-BE49-F238E27FC236}">
                <a16:creationId xmlns:a16="http://schemas.microsoft.com/office/drawing/2014/main" xmlns="" id="{44B57BCC-D98A-41CB-AB85-7B6DAB3F9E69}"/>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46346"/>
          <a:stretch/>
        </p:blipFill>
        <p:spPr bwMode="auto">
          <a:xfrm>
            <a:off x="630000" y="6186688"/>
            <a:ext cx="674767" cy="37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427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77B0E848-63F8-46B7-AD15-5E047760F10A}"/>
              </a:ext>
            </a:extLst>
          </p:cNvPr>
          <p:cNvGraphicFramePr>
            <a:graphicFrameLocks noChangeAspect="1"/>
          </p:cNvGraphicFramePr>
          <p:nvPr userDrawn="1">
            <p:custDataLst>
              <p:tags r:id="rId2"/>
            </p:custDataLst>
            <p:extLst>
              <p:ext uri="{D42A27DB-BD31-4B8C-83A1-F6EECF244321}">
                <p14:modId xmlns:p14="http://schemas.microsoft.com/office/powerpoint/2010/main" val="1668100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77B0E848-63F8-46B7-AD15-5E047760F1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chemeClr val="tx2"/>
                </a:solidFill>
                <a:latin typeface="+mj-lt"/>
                <a:ea typeface="+mj-ea"/>
                <a:cs typeface="+mj-cs"/>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639391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8A5FA518-8F84-45AB-BFAC-AA870489D66B}"/>
              </a:ext>
            </a:extLst>
          </p:cNvPr>
          <p:cNvGraphicFramePr>
            <a:graphicFrameLocks noChangeAspect="1"/>
          </p:cNvGraphicFramePr>
          <p:nvPr userDrawn="1">
            <p:custDataLst>
              <p:tags r:id="rId2"/>
            </p:custDataLst>
            <p:extLst>
              <p:ext uri="{D42A27DB-BD31-4B8C-83A1-F6EECF244321}">
                <p14:modId xmlns:p14="http://schemas.microsoft.com/office/powerpoint/2010/main" val="3749394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8A5FA518-8F84-45AB-BFAC-AA870489D66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1441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05680-8836-47D4-875C-ED08B0FC8A29}"/>
              </a:ext>
            </a:extLst>
          </p:cNvPr>
          <p:cNvGraphicFramePr>
            <a:graphicFrameLocks noChangeAspect="1"/>
          </p:cNvGraphicFramePr>
          <p:nvPr userDrawn="1">
            <p:custDataLst>
              <p:tags r:id="rId2"/>
            </p:custDataLst>
            <p:extLst>
              <p:ext uri="{D42A27DB-BD31-4B8C-83A1-F6EECF244321}">
                <p14:modId xmlns:p14="http://schemas.microsoft.com/office/powerpoint/2010/main" val="3134870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00705680-8836-47D4-875C-ED08B0FC8A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tx2"/>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384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48B45835-9AAB-40B5-AE84-EF3CBE59C9A9}"/>
              </a:ext>
            </a:extLst>
          </p:cNvPr>
          <p:cNvGraphicFramePr>
            <a:graphicFrameLocks noChangeAspect="1"/>
          </p:cNvGraphicFramePr>
          <p:nvPr userDrawn="1">
            <p:custDataLst>
              <p:tags r:id="rId2"/>
            </p:custDataLst>
            <p:extLst>
              <p:ext uri="{D42A27DB-BD31-4B8C-83A1-F6EECF244321}">
                <p14:modId xmlns:p14="http://schemas.microsoft.com/office/powerpoint/2010/main" val="721569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48B45835-9AAB-40B5-AE84-EF3CBE59C9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198131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B52D2E29-0C8A-4C4C-8B47-89E5D63695EB}"/>
              </a:ext>
            </a:extLst>
          </p:cNvPr>
          <p:cNvGraphicFramePr>
            <a:graphicFrameLocks noChangeAspect="1"/>
          </p:cNvGraphicFramePr>
          <p:nvPr userDrawn="1">
            <p:custDataLst>
              <p:tags r:id="rId2"/>
            </p:custDataLst>
            <p:extLst>
              <p:ext uri="{D42A27DB-BD31-4B8C-83A1-F6EECF244321}">
                <p14:modId xmlns:p14="http://schemas.microsoft.com/office/powerpoint/2010/main" val="3827661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xmlns="" id="{B52D2E29-0C8A-4C4C-8B47-89E5D63695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latin typeface="+mj-lt"/>
                <a:ea typeface="+mj-ea"/>
                <a:cs typeface="+mj-cs"/>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782622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0AAA3D59-DF21-435A-B98E-B279063EBFB9}"/>
              </a:ext>
            </a:extLst>
          </p:cNvPr>
          <p:cNvGraphicFramePr>
            <a:graphicFrameLocks noChangeAspect="1"/>
          </p:cNvGraphicFramePr>
          <p:nvPr userDrawn="1">
            <p:custDataLst>
              <p:tags r:id="rId2"/>
            </p:custDataLst>
            <p:extLst>
              <p:ext uri="{D42A27DB-BD31-4B8C-83A1-F6EECF244321}">
                <p14:modId xmlns:p14="http://schemas.microsoft.com/office/powerpoint/2010/main" val="2465525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8"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xmlns="" id="{0AAA3D59-DF21-435A-B98E-B279063EBF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latin typeface="+mj-lt"/>
                <a:ea typeface="+mj-ea"/>
                <a:cs typeface="+mj-cs"/>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084848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71AF38F5-1FFF-44F9-867C-2ED3A2FDCE9B}"/>
              </a:ext>
            </a:extLst>
          </p:cNvPr>
          <p:cNvGraphicFramePr>
            <a:graphicFrameLocks noChangeAspect="1"/>
          </p:cNvGraphicFramePr>
          <p:nvPr userDrawn="1">
            <p:custDataLst>
              <p:tags r:id="rId2"/>
            </p:custDataLst>
            <p:extLst>
              <p:ext uri="{D42A27DB-BD31-4B8C-83A1-F6EECF244321}">
                <p14:modId xmlns:p14="http://schemas.microsoft.com/office/powerpoint/2010/main" val="2770823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71AF38F5-1FFF-44F9-867C-2ED3A2FDCE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1655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_Green">
    <p:bg bwMode="blackWhite">
      <p:bgPr>
        <a:gradFill>
          <a:gsLst>
            <a:gs pos="0">
              <a:schemeClr val="accent5">
                <a:lumMod val="50000"/>
              </a:schemeClr>
            </a:gs>
            <a:gs pos="100000">
              <a:schemeClr val="accent4">
                <a:lumMod val="75000"/>
              </a:schemeClr>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E0AA9D0B-20B4-45C5-9B79-8230673F9D75}"/>
              </a:ext>
            </a:extLst>
          </p:cNvPr>
          <p:cNvGraphicFramePr>
            <a:graphicFrameLocks noChangeAspect="1"/>
          </p:cNvGraphicFramePr>
          <p:nvPr userDrawn="1">
            <p:custDataLst>
              <p:tags r:id="rId2"/>
            </p:custDataLst>
            <p:extLst>
              <p:ext uri="{D42A27DB-BD31-4B8C-83A1-F6EECF244321}">
                <p14:modId xmlns:p14="http://schemas.microsoft.com/office/powerpoint/2010/main" val="4186767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4" imgW="473" imgH="476" progId="TCLayout.ActiveDocument.1">
                  <p:embed/>
                </p:oleObj>
              </mc:Choice>
              <mc:Fallback>
                <p:oleObj name="think-cell Slide" r:id="rId4" imgW="473" imgH="476" progId="TCLayout.ActiveDocument.1">
                  <p:embed/>
                  <p:pic>
                    <p:nvPicPr>
                      <p:cNvPr id="3" name="Object 2" hidden="1">
                        <a:extLst>
                          <a:ext uri="{FF2B5EF4-FFF2-40B4-BE49-F238E27FC236}">
                            <a16:creationId xmlns:a16="http://schemas.microsoft.com/office/drawing/2014/main" xmlns="" id="{E0AA9D0B-20B4-45C5-9B79-8230673F9D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Calibri" panose="020F050202020403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Calibri" panose="020F050202020403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cs typeface="Calibri" panose="020F0502020204030204" pitchFamily="34" charset="0"/>
                <a:sym typeface="Calibri" panose="020F0502020204030204" pitchFamily="34" charset="0"/>
              </a:defRPr>
            </a:lvl1pPr>
          </a:lstStyle>
          <a:p>
            <a:endParaRPr lang="en-US" dirty="0">
              <a:latin typeface="+mn-lt"/>
            </a:endParaRPr>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b="1">
                <a:solidFill>
                  <a:schemeClr val="bg1"/>
                </a:solidFill>
                <a:latin typeface="+mj-lt"/>
                <a:ea typeface="+mj-ea"/>
                <a:cs typeface="+mj-cs"/>
                <a:sym typeface="Calibri" panose="020F050202020403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xmlns="" id="{4D6D078B-90C1-4F41-986F-FD5BC0D54979}"/>
              </a:ext>
            </a:extLst>
          </p:cNvPr>
          <p:cNvSpPr>
            <a:spLocks noChangeAspect="1"/>
          </p:cNvSpPr>
          <p:nvPr userDrawn="1"/>
        </p:nvSpPr>
        <p:spPr>
          <a:xfrm>
            <a:off x="6397779" y="0"/>
            <a:ext cx="5768345" cy="6858000"/>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9">
                <a:moveTo>
                  <a:pt x="0" y="0"/>
                </a:moveTo>
                <a:lnTo>
                  <a:pt x="1444506" y="0"/>
                </a:lnTo>
                <a:lnTo>
                  <a:pt x="1486755" y="24075"/>
                </a:lnTo>
                <a:cubicBezTo>
                  <a:pt x="3338081" y="1107020"/>
                  <a:pt x="6050507" y="3347384"/>
                  <a:pt x="6016698" y="4312166"/>
                </a:cubicBezTo>
                <a:cubicBezTo>
                  <a:pt x="6016698" y="4960557"/>
                  <a:pt x="5249070" y="5875261"/>
                  <a:pt x="4253454" y="6739302"/>
                </a:cubicBezTo>
                <a:lnTo>
                  <a:pt x="3753615" y="7153639"/>
                </a:lnTo>
                <a:lnTo>
                  <a:pt x="960975" y="7153639"/>
                </a:lnTo>
                <a:lnTo>
                  <a:pt x="1209188" y="6836260"/>
                </a:lnTo>
                <a:cubicBezTo>
                  <a:pt x="1882087" y="5965350"/>
                  <a:pt x="2536518" y="5020578"/>
                  <a:pt x="2536518" y="4312166"/>
                </a:cubicBezTo>
                <a:cubicBezTo>
                  <a:pt x="2536518" y="3047146"/>
                  <a:pt x="655130" y="1078694"/>
                  <a:pt x="32172" y="55476"/>
                </a:cubicBezTo>
                <a:close/>
              </a:path>
            </a:pathLst>
          </a:custGeom>
          <a:gradFill>
            <a:gsLst>
              <a:gs pos="0">
                <a:schemeClr val="bg1">
                  <a:alpha val="0"/>
                </a:schemeClr>
              </a:gs>
              <a:gs pos="100000">
                <a:schemeClr val="bg1">
                  <a:alpha val="0"/>
                </a:schemeClr>
              </a:gs>
              <a:gs pos="70000">
                <a:schemeClr val="bg1">
                  <a:alpha val="35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9" name="Freeform: Shape 8">
            <a:extLst>
              <a:ext uri="{FF2B5EF4-FFF2-40B4-BE49-F238E27FC236}">
                <a16:creationId xmlns:a16="http://schemas.microsoft.com/office/drawing/2014/main" xmlns="" id="{3B87932A-23DC-4F18-8743-51ED97BB9AD7}"/>
              </a:ext>
            </a:extLst>
          </p:cNvPr>
          <p:cNvSpPr>
            <a:spLocks noChangeAspect="1"/>
          </p:cNvSpPr>
          <p:nvPr userDrawn="1"/>
        </p:nvSpPr>
        <p:spPr>
          <a:xfrm>
            <a:off x="7444248" y="0"/>
            <a:ext cx="4767227" cy="5667768"/>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9">
                <a:moveTo>
                  <a:pt x="0" y="0"/>
                </a:moveTo>
                <a:lnTo>
                  <a:pt x="1444506" y="0"/>
                </a:lnTo>
                <a:lnTo>
                  <a:pt x="1486755" y="24075"/>
                </a:lnTo>
                <a:cubicBezTo>
                  <a:pt x="3338081" y="1107020"/>
                  <a:pt x="6050507" y="3347384"/>
                  <a:pt x="6016698" y="4312166"/>
                </a:cubicBezTo>
                <a:cubicBezTo>
                  <a:pt x="6016698" y="4960557"/>
                  <a:pt x="5249070" y="5875261"/>
                  <a:pt x="4253454" y="6739302"/>
                </a:cubicBezTo>
                <a:lnTo>
                  <a:pt x="3753615" y="7153639"/>
                </a:lnTo>
                <a:lnTo>
                  <a:pt x="960975" y="7153639"/>
                </a:lnTo>
                <a:lnTo>
                  <a:pt x="1209188" y="6836260"/>
                </a:lnTo>
                <a:cubicBezTo>
                  <a:pt x="1882087" y="5965350"/>
                  <a:pt x="2536518" y="5020578"/>
                  <a:pt x="2536518" y="4312166"/>
                </a:cubicBezTo>
                <a:cubicBezTo>
                  <a:pt x="2536518" y="3047146"/>
                  <a:pt x="655130" y="1078694"/>
                  <a:pt x="32172" y="55476"/>
                </a:cubicBezTo>
                <a:close/>
              </a:path>
            </a:pathLst>
          </a:custGeom>
          <a:gradFill>
            <a:gsLst>
              <a:gs pos="0">
                <a:schemeClr val="bg1">
                  <a:alpha val="0"/>
                </a:schemeClr>
              </a:gs>
              <a:gs pos="100000">
                <a:schemeClr val="bg1">
                  <a:alpha val="0"/>
                </a:schemeClr>
              </a:gs>
              <a:gs pos="70000">
                <a:schemeClr val="bg1">
                  <a:alpha val="35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Tree>
    <p:extLst>
      <p:ext uri="{BB962C8B-B14F-4D97-AF65-F5344CB8AC3E}">
        <p14:creationId xmlns:p14="http://schemas.microsoft.com/office/powerpoint/2010/main" val="346869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DDD9FC0C-49C2-441B-919F-5830E7465F84}"/>
              </a:ext>
            </a:extLst>
          </p:cNvPr>
          <p:cNvGraphicFramePr>
            <a:graphicFrameLocks noChangeAspect="1"/>
          </p:cNvGraphicFramePr>
          <p:nvPr userDrawn="1">
            <p:custDataLst>
              <p:tags r:id="rId2"/>
            </p:custDataLst>
            <p:extLst>
              <p:ext uri="{D42A27DB-BD31-4B8C-83A1-F6EECF244321}">
                <p14:modId xmlns:p14="http://schemas.microsoft.com/office/powerpoint/2010/main" val="3174918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DDD9FC0C-49C2-441B-919F-5830E7465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1172251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17AE5E5-4FDA-4708-9EE6-A4B15610ED8A}"/>
              </a:ext>
            </a:extLst>
          </p:cNvPr>
          <p:cNvGraphicFramePr>
            <a:graphicFrameLocks noChangeAspect="1"/>
          </p:cNvGraphicFramePr>
          <p:nvPr userDrawn="1">
            <p:custDataLst>
              <p:tags r:id="rId2"/>
            </p:custDataLst>
            <p:extLst>
              <p:ext uri="{D42A27DB-BD31-4B8C-83A1-F6EECF244321}">
                <p14:modId xmlns:p14="http://schemas.microsoft.com/office/powerpoint/2010/main" val="2132466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0"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017AE5E5-4FDA-4708-9EE6-A4B15610E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57613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574138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4"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583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8A418E06-F1B8-490A-9C14-E6F46BFC5668}"/>
              </a:ext>
            </a:extLst>
          </p:cNvPr>
          <p:cNvGraphicFramePr>
            <a:graphicFrameLocks noChangeAspect="1"/>
          </p:cNvGraphicFramePr>
          <p:nvPr userDrawn="1">
            <p:custDataLst>
              <p:tags r:id="rId2"/>
            </p:custDataLst>
            <p:extLst>
              <p:ext uri="{D42A27DB-BD31-4B8C-83A1-F6EECF244321}">
                <p14:modId xmlns:p14="http://schemas.microsoft.com/office/powerpoint/2010/main" val="2901873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8"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8A418E06-F1B8-490A-9C14-E6F46BFC56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256967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3E54B0E-4428-45E6-93AF-2432630699AC}"/>
              </a:ext>
            </a:extLst>
          </p:cNvPr>
          <p:cNvGraphicFramePr>
            <a:graphicFrameLocks noChangeAspect="1"/>
          </p:cNvGraphicFramePr>
          <p:nvPr userDrawn="1">
            <p:custDataLst>
              <p:tags r:id="rId2"/>
            </p:custDataLst>
            <p:extLst>
              <p:ext uri="{D42A27DB-BD31-4B8C-83A1-F6EECF244321}">
                <p14:modId xmlns:p14="http://schemas.microsoft.com/office/powerpoint/2010/main" val="2405913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13E54B0E-4428-45E6-93AF-2432630699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chemeClr val="tx2"/>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762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5F8CE167-7BAD-4D41-A556-5CF5F438D3D2}"/>
              </a:ext>
            </a:extLst>
          </p:cNvPr>
          <p:cNvGraphicFramePr>
            <a:graphicFrameLocks noChangeAspect="1"/>
          </p:cNvGraphicFramePr>
          <p:nvPr userDrawn="1">
            <p:custDataLst>
              <p:tags r:id="rId2"/>
            </p:custDataLst>
            <p:extLst>
              <p:ext uri="{D42A27DB-BD31-4B8C-83A1-F6EECF244321}">
                <p14:modId xmlns:p14="http://schemas.microsoft.com/office/powerpoint/2010/main" val="1390036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5F8CE167-7BAD-4D41-A556-5CF5F438D3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626102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966219F6-F9EA-47AE-985F-62372AFD791D}"/>
              </a:ext>
            </a:extLst>
          </p:cNvPr>
          <p:cNvGraphicFramePr>
            <a:graphicFrameLocks noChangeAspect="1"/>
          </p:cNvGraphicFramePr>
          <p:nvPr userDrawn="1">
            <p:custDataLst>
              <p:tags r:id="rId2"/>
            </p:custDataLst>
            <p:extLst>
              <p:ext uri="{D42A27DB-BD31-4B8C-83A1-F6EECF244321}">
                <p14:modId xmlns:p14="http://schemas.microsoft.com/office/powerpoint/2010/main" val="2447447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0"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xmlns="" id="{966219F6-F9EA-47AE-985F-62372AFD79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latin typeface="+mj-lt"/>
                <a:ea typeface="+mj-ea"/>
                <a:cs typeface="+mj-cs"/>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142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D57E4F6D-1279-4483-B915-B882A4FBAE3C}"/>
              </a:ext>
            </a:extLst>
          </p:cNvPr>
          <p:cNvGraphicFramePr>
            <a:graphicFrameLocks noChangeAspect="1"/>
          </p:cNvGraphicFramePr>
          <p:nvPr userDrawn="1">
            <p:custDataLst>
              <p:tags r:id="rId2"/>
            </p:custDataLst>
            <p:extLst>
              <p:ext uri="{D42A27DB-BD31-4B8C-83A1-F6EECF244321}">
                <p14:modId xmlns:p14="http://schemas.microsoft.com/office/powerpoint/2010/main" val="2822544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4"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xmlns="" id="{D57E4F6D-1279-4483-B915-B882A4FBAE3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669449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45F8B447-79EE-492F-88BD-6BE671335710}"/>
              </a:ext>
            </a:extLst>
          </p:cNvPr>
          <p:cNvGraphicFramePr>
            <a:graphicFrameLocks noChangeAspect="1"/>
          </p:cNvGraphicFramePr>
          <p:nvPr userDrawn="1">
            <p:custDataLst>
              <p:tags r:id="rId2"/>
            </p:custDataLst>
            <p:extLst>
              <p:ext uri="{D42A27DB-BD31-4B8C-83A1-F6EECF244321}">
                <p14:modId xmlns:p14="http://schemas.microsoft.com/office/powerpoint/2010/main" val="3945625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8"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xmlns="" id="{45F8B447-79EE-492F-88BD-6BE6713357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497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E61531D5-6E97-434A-B0BB-61B52EE69AB5}"/>
              </a:ext>
            </a:extLst>
          </p:cNvPr>
          <p:cNvGraphicFramePr>
            <a:graphicFrameLocks noChangeAspect="1"/>
          </p:cNvGraphicFramePr>
          <p:nvPr userDrawn="1">
            <p:custDataLst>
              <p:tags r:id="rId2"/>
            </p:custDataLst>
            <p:extLst>
              <p:ext uri="{D42A27DB-BD31-4B8C-83A1-F6EECF244321}">
                <p14:modId xmlns:p14="http://schemas.microsoft.com/office/powerpoint/2010/main" val="490896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2"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xmlns="" id="{E61531D5-6E97-434A-B0BB-61B52EE69A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797366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able of contents_Blue">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B458AE7-8B54-4B84-BB40-52A0976369E6}"/>
              </a:ext>
            </a:extLst>
          </p:cNvPr>
          <p:cNvGraphicFramePr>
            <a:graphicFrameLocks noChangeAspect="1"/>
          </p:cNvGraphicFramePr>
          <p:nvPr userDrawn="1">
            <p:custDataLst>
              <p:tags r:id="rId2"/>
            </p:custDataLst>
            <p:extLst>
              <p:ext uri="{D42A27DB-BD31-4B8C-83A1-F6EECF244321}">
                <p14:modId xmlns:p14="http://schemas.microsoft.com/office/powerpoint/2010/main" val="1044630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4" imgW="306" imgH="306" progId="TCLayout.ActiveDocument.1">
                  <p:embed/>
                </p:oleObj>
              </mc:Choice>
              <mc:Fallback>
                <p:oleObj name="think-cell Slide" r:id="rId4" imgW="306" imgH="306" progId="TCLayout.ActiveDocument.1">
                  <p:embed/>
                  <p:pic>
                    <p:nvPicPr>
                      <p:cNvPr id="3" name="Object 2" hidden="1">
                        <a:extLst>
                          <a:ext uri="{FF2B5EF4-FFF2-40B4-BE49-F238E27FC236}">
                            <a16:creationId xmlns:a16="http://schemas.microsoft.com/office/drawing/2014/main" xmlns="" id="{0B458AE7-8B54-4B84-BB40-52A0976369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Freeform: Shape 8">
            <a:extLst>
              <a:ext uri="{FF2B5EF4-FFF2-40B4-BE49-F238E27FC236}">
                <a16:creationId xmlns:a16="http://schemas.microsoft.com/office/drawing/2014/main" xmlns="" id="{85780DAD-2A05-4492-B092-C8B9756CEE06}"/>
              </a:ext>
            </a:extLst>
          </p:cNvPr>
          <p:cNvSpPr/>
          <p:nvPr/>
        </p:nvSpPr>
        <p:spPr bwMode="ltGray">
          <a:xfrm>
            <a:off x="0" y="0"/>
            <a:ext cx="4785360" cy="6858000"/>
          </a:xfrm>
          <a:custGeom>
            <a:avLst/>
            <a:gdLst>
              <a:gd name="connsiteX0" fmla="*/ 0 w 5336276"/>
              <a:gd name="connsiteY0" fmla="*/ 0 h 6858000"/>
              <a:gd name="connsiteX1" fmla="*/ 2550395 w 5336276"/>
              <a:gd name="connsiteY1" fmla="*/ 0 h 6858000"/>
              <a:gd name="connsiteX2" fmla="*/ 2668138 w 5336276"/>
              <a:gd name="connsiteY2" fmla="*/ 0 h 6858000"/>
              <a:gd name="connsiteX3" fmla="*/ 5336276 w 5336276"/>
              <a:gd name="connsiteY3" fmla="*/ 3429000 h 6858000"/>
              <a:gd name="connsiteX4" fmla="*/ 2668138 w 5336276"/>
              <a:gd name="connsiteY4" fmla="*/ 6858000 h 6858000"/>
              <a:gd name="connsiteX5" fmla="*/ 2550395 w 5336276"/>
              <a:gd name="connsiteY5" fmla="*/ 6858000 h 6858000"/>
              <a:gd name="connsiteX6" fmla="*/ 0 w 533627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6276" h="6858000">
                <a:moveTo>
                  <a:pt x="0" y="0"/>
                </a:moveTo>
                <a:lnTo>
                  <a:pt x="2550395" y="0"/>
                </a:lnTo>
                <a:lnTo>
                  <a:pt x="2668138" y="0"/>
                </a:lnTo>
                <a:cubicBezTo>
                  <a:pt x="3557517" y="571500"/>
                  <a:pt x="5336276" y="2286000"/>
                  <a:pt x="5336276" y="3429000"/>
                </a:cubicBezTo>
                <a:cubicBezTo>
                  <a:pt x="5336276" y="4572000"/>
                  <a:pt x="3557517" y="6286500"/>
                  <a:pt x="2668138" y="6858000"/>
                </a:cubicBezTo>
                <a:lnTo>
                  <a:pt x="255039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Calibri" panose="020F0502020204030204" pitchFamily="34" charset="0"/>
            </a:endParaRPr>
          </a:p>
        </p:txBody>
      </p:sp>
      <p:sp>
        <p:nvSpPr>
          <p:cNvPr id="20" name="TextBox 19"/>
          <p:cNvSpPr txBox="1"/>
          <p:nvPr userDrawn="1"/>
        </p:nvSpPr>
        <p:spPr>
          <a:xfrm>
            <a:off x="630000" y="3083937"/>
            <a:ext cx="2819400" cy="749757"/>
          </a:xfrm>
          <a:prstGeom prst="rect">
            <a:avLst/>
          </a:prstGeom>
          <a:noFill/>
        </p:spPr>
        <p:txBody>
          <a:bodyPr wrap="square" lIns="0" tIns="0" rIns="0" bIns="0" rtlCol="0" anchor="ctr">
            <a:spAutoFit/>
          </a:bodyPr>
          <a:lstStyle/>
          <a:p>
            <a:pPr marL="0" indent="0">
              <a:lnSpc>
                <a:spcPct val="106000"/>
              </a:lnSpc>
              <a:spcAft>
                <a:spcPts val="700"/>
              </a:spcAft>
              <a:buFontTx/>
              <a:buNone/>
            </a:pPr>
            <a:endParaRPr lang="en-US" sz="4800" b="1" dirty="0">
              <a:solidFill>
                <a:schemeClr val="tx2"/>
              </a:solidFill>
              <a:latin typeface="+mn-lt"/>
              <a:ea typeface="+mn-ea"/>
              <a:cs typeface="+mn-cs"/>
              <a:sym typeface="Calibri" panose="020F0502020204030204" pitchFamily="34" charset="0"/>
            </a:endParaRP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cs typeface="Calibri" panose="020F0502020204030204" pitchFamily="34" charset="0"/>
                <a:sym typeface="Calibri" panose="020F0502020204030204" pitchFamily="34" charset="0"/>
              </a:defRPr>
            </a:lvl1pPr>
          </a:lstStyle>
          <a:p>
            <a:endParaRPr lang="en-US" dirty="0">
              <a:latin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Calibri" panose="020F050202020403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Calibri" panose="020F0502020204030204" pitchFamily="34" charset="0"/>
            </a:endParaRPr>
          </a:p>
        </p:txBody>
      </p:sp>
      <p:sp>
        <p:nvSpPr>
          <p:cNvPr id="11" name="Freeform: Shape 10">
            <a:extLst>
              <a:ext uri="{FF2B5EF4-FFF2-40B4-BE49-F238E27FC236}">
                <a16:creationId xmlns:a16="http://schemas.microsoft.com/office/drawing/2014/main" xmlns="" id="{669B6FD9-F31D-4312-8E8E-27B9663BF24F}"/>
              </a:ext>
            </a:extLst>
          </p:cNvPr>
          <p:cNvSpPr>
            <a:spLocks noChangeAspect="1"/>
          </p:cNvSpPr>
          <p:nvPr userDrawn="1"/>
        </p:nvSpPr>
        <p:spPr>
          <a:xfrm>
            <a:off x="8550384" y="121920"/>
            <a:ext cx="3531395" cy="6871648"/>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3753615 w 5161348"/>
              <a:gd name="connsiteY5" fmla="*/ 7153639 h 7153639"/>
              <a:gd name="connsiteX6" fmla="*/ 960975 w 5161348"/>
              <a:gd name="connsiteY6" fmla="*/ 7153639 h 7153639"/>
              <a:gd name="connsiteX7" fmla="*/ 1209188 w 5161348"/>
              <a:gd name="connsiteY7" fmla="*/ 6836260 h 7153639"/>
              <a:gd name="connsiteX8" fmla="*/ 2536518 w 5161348"/>
              <a:gd name="connsiteY8" fmla="*/ 4312166 h 7153639"/>
              <a:gd name="connsiteX9" fmla="*/ 32172 w 5161348"/>
              <a:gd name="connsiteY9" fmla="*/ 55476 h 7153639"/>
              <a:gd name="connsiteX10" fmla="*/ 0 w 5161348"/>
              <a:gd name="connsiteY10" fmla="*/ 0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960975 w 5161348"/>
              <a:gd name="connsiteY5" fmla="*/ 7153639 h 7153639"/>
              <a:gd name="connsiteX6" fmla="*/ 1209188 w 5161348"/>
              <a:gd name="connsiteY6" fmla="*/ 6836260 h 7153639"/>
              <a:gd name="connsiteX7" fmla="*/ 2536518 w 5161348"/>
              <a:gd name="connsiteY7" fmla="*/ 4312166 h 7153639"/>
              <a:gd name="connsiteX8" fmla="*/ 32172 w 5161348"/>
              <a:gd name="connsiteY8" fmla="*/ 55476 h 7153639"/>
              <a:gd name="connsiteX9" fmla="*/ 0 w 5161348"/>
              <a:gd name="connsiteY9" fmla="*/ 0 h 7153639"/>
              <a:gd name="connsiteX0" fmla="*/ 0 w 5159706"/>
              <a:gd name="connsiteY0" fmla="*/ 0 h 7153639"/>
              <a:gd name="connsiteX1" fmla="*/ 1444506 w 5159706"/>
              <a:gd name="connsiteY1" fmla="*/ 0 h 7153639"/>
              <a:gd name="connsiteX2" fmla="*/ 1486755 w 5159706"/>
              <a:gd name="connsiteY2" fmla="*/ 24075 h 7153639"/>
              <a:gd name="connsiteX3" fmla="*/ 5159250 w 5159706"/>
              <a:gd name="connsiteY3" fmla="*/ 3559151 h 7153639"/>
              <a:gd name="connsiteX4" fmla="*/ 960975 w 5159706"/>
              <a:gd name="connsiteY4" fmla="*/ 7153639 h 7153639"/>
              <a:gd name="connsiteX5" fmla="*/ 1209188 w 5159706"/>
              <a:gd name="connsiteY5" fmla="*/ 6836260 h 7153639"/>
              <a:gd name="connsiteX6" fmla="*/ 2536518 w 5159706"/>
              <a:gd name="connsiteY6" fmla="*/ 4312166 h 7153639"/>
              <a:gd name="connsiteX7" fmla="*/ 32172 w 5159706"/>
              <a:gd name="connsiteY7" fmla="*/ 55476 h 7153639"/>
              <a:gd name="connsiteX8" fmla="*/ 0 w 5159706"/>
              <a:gd name="connsiteY8" fmla="*/ 0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9706" h="7153639">
                <a:moveTo>
                  <a:pt x="0" y="0"/>
                </a:moveTo>
                <a:lnTo>
                  <a:pt x="1444506" y="0"/>
                </a:lnTo>
                <a:lnTo>
                  <a:pt x="1486755" y="24075"/>
                </a:lnTo>
                <a:cubicBezTo>
                  <a:pt x="3338081" y="1107020"/>
                  <a:pt x="5193059" y="2594369"/>
                  <a:pt x="5159250" y="3559151"/>
                </a:cubicBezTo>
                <a:cubicBezTo>
                  <a:pt x="5071620" y="4747412"/>
                  <a:pt x="1619319" y="6607454"/>
                  <a:pt x="960975" y="7153639"/>
                </a:cubicBezTo>
                <a:lnTo>
                  <a:pt x="1209188" y="6836260"/>
                </a:lnTo>
                <a:cubicBezTo>
                  <a:pt x="1882087" y="5965350"/>
                  <a:pt x="2536518" y="5020578"/>
                  <a:pt x="2536518" y="4312166"/>
                </a:cubicBezTo>
                <a:cubicBezTo>
                  <a:pt x="2536518" y="3047146"/>
                  <a:pt x="655130" y="1078694"/>
                  <a:pt x="32172" y="55476"/>
                </a:cubicBezTo>
                <a:lnTo>
                  <a:pt x="0" y="0"/>
                </a:lnTo>
                <a:close/>
              </a:path>
            </a:pathLst>
          </a:custGeom>
          <a:gradFill>
            <a:gsLst>
              <a:gs pos="0">
                <a:schemeClr val="accent2">
                  <a:alpha val="0"/>
                </a:schemeClr>
              </a:gs>
              <a:gs pos="100000">
                <a:schemeClr val="accent2">
                  <a:alpha val="0"/>
                </a:schemeClr>
              </a:gs>
              <a:gs pos="70000">
                <a:schemeClr val="accent2">
                  <a:alpha val="24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12" name="Freeform: Shape 11">
            <a:extLst>
              <a:ext uri="{FF2B5EF4-FFF2-40B4-BE49-F238E27FC236}">
                <a16:creationId xmlns:a16="http://schemas.microsoft.com/office/drawing/2014/main" xmlns="" id="{A9989A05-D5DC-4B92-AC0D-7CF58C8F9A91}"/>
              </a:ext>
            </a:extLst>
          </p:cNvPr>
          <p:cNvSpPr>
            <a:spLocks noChangeAspect="1"/>
          </p:cNvSpPr>
          <p:nvPr userDrawn="1"/>
        </p:nvSpPr>
        <p:spPr>
          <a:xfrm>
            <a:off x="1235184" y="121920"/>
            <a:ext cx="3531395" cy="6871648"/>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3753615 w 5161348"/>
              <a:gd name="connsiteY5" fmla="*/ 7153639 h 7153639"/>
              <a:gd name="connsiteX6" fmla="*/ 960975 w 5161348"/>
              <a:gd name="connsiteY6" fmla="*/ 7153639 h 7153639"/>
              <a:gd name="connsiteX7" fmla="*/ 1209188 w 5161348"/>
              <a:gd name="connsiteY7" fmla="*/ 6836260 h 7153639"/>
              <a:gd name="connsiteX8" fmla="*/ 2536518 w 5161348"/>
              <a:gd name="connsiteY8" fmla="*/ 4312166 h 7153639"/>
              <a:gd name="connsiteX9" fmla="*/ 32172 w 5161348"/>
              <a:gd name="connsiteY9" fmla="*/ 55476 h 7153639"/>
              <a:gd name="connsiteX10" fmla="*/ 0 w 5161348"/>
              <a:gd name="connsiteY10" fmla="*/ 0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960975 w 5161348"/>
              <a:gd name="connsiteY5" fmla="*/ 7153639 h 7153639"/>
              <a:gd name="connsiteX6" fmla="*/ 1209188 w 5161348"/>
              <a:gd name="connsiteY6" fmla="*/ 6836260 h 7153639"/>
              <a:gd name="connsiteX7" fmla="*/ 2536518 w 5161348"/>
              <a:gd name="connsiteY7" fmla="*/ 4312166 h 7153639"/>
              <a:gd name="connsiteX8" fmla="*/ 32172 w 5161348"/>
              <a:gd name="connsiteY8" fmla="*/ 55476 h 7153639"/>
              <a:gd name="connsiteX9" fmla="*/ 0 w 5161348"/>
              <a:gd name="connsiteY9" fmla="*/ 0 h 7153639"/>
              <a:gd name="connsiteX0" fmla="*/ 0 w 5159706"/>
              <a:gd name="connsiteY0" fmla="*/ 0 h 7153639"/>
              <a:gd name="connsiteX1" fmla="*/ 1444506 w 5159706"/>
              <a:gd name="connsiteY1" fmla="*/ 0 h 7153639"/>
              <a:gd name="connsiteX2" fmla="*/ 1486755 w 5159706"/>
              <a:gd name="connsiteY2" fmla="*/ 24075 h 7153639"/>
              <a:gd name="connsiteX3" fmla="*/ 5159250 w 5159706"/>
              <a:gd name="connsiteY3" fmla="*/ 3559151 h 7153639"/>
              <a:gd name="connsiteX4" fmla="*/ 960975 w 5159706"/>
              <a:gd name="connsiteY4" fmla="*/ 7153639 h 7153639"/>
              <a:gd name="connsiteX5" fmla="*/ 1209188 w 5159706"/>
              <a:gd name="connsiteY5" fmla="*/ 6836260 h 7153639"/>
              <a:gd name="connsiteX6" fmla="*/ 2536518 w 5159706"/>
              <a:gd name="connsiteY6" fmla="*/ 4312166 h 7153639"/>
              <a:gd name="connsiteX7" fmla="*/ 32172 w 5159706"/>
              <a:gd name="connsiteY7" fmla="*/ 55476 h 7153639"/>
              <a:gd name="connsiteX8" fmla="*/ 0 w 5159706"/>
              <a:gd name="connsiteY8" fmla="*/ 0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9706" h="7153639">
                <a:moveTo>
                  <a:pt x="0" y="0"/>
                </a:moveTo>
                <a:lnTo>
                  <a:pt x="1444506" y="0"/>
                </a:lnTo>
                <a:lnTo>
                  <a:pt x="1486755" y="24075"/>
                </a:lnTo>
                <a:cubicBezTo>
                  <a:pt x="3338081" y="1107020"/>
                  <a:pt x="5193059" y="2594369"/>
                  <a:pt x="5159250" y="3559151"/>
                </a:cubicBezTo>
                <a:cubicBezTo>
                  <a:pt x="5071620" y="4747412"/>
                  <a:pt x="1619319" y="6607454"/>
                  <a:pt x="960975" y="7153639"/>
                </a:cubicBezTo>
                <a:lnTo>
                  <a:pt x="1209188" y="6836260"/>
                </a:lnTo>
                <a:cubicBezTo>
                  <a:pt x="1882087" y="5965350"/>
                  <a:pt x="2536518" y="5020578"/>
                  <a:pt x="2536518" y="4312166"/>
                </a:cubicBezTo>
                <a:cubicBezTo>
                  <a:pt x="2536518" y="3047146"/>
                  <a:pt x="655130" y="1078694"/>
                  <a:pt x="32172" y="55476"/>
                </a:cubicBezTo>
                <a:lnTo>
                  <a:pt x="0" y="0"/>
                </a:lnTo>
                <a:close/>
              </a:path>
            </a:pathLst>
          </a:custGeom>
          <a:gradFill>
            <a:gsLst>
              <a:gs pos="0">
                <a:schemeClr val="accent2">
                  <a:alpha val="0"/>
                </a:schemeClr>
              </a:gs>
              <a:gs pos="100000">
                <a:schemeClr val="accent2">
                  <a:alpha val="0"/>
                </a:schemeClr>
              </a:gs>
              <a:gs pos="70000">
                <a:schemeClr val="accent2">
                  <a:alpha val="24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10" name="Title 2">
            <a:extLst>
              <a:ext uri="{FF2B5EF4-FFF2-40B4-BE49-F238E27FC236}">
                <a16:creationId xmlns:a16="http://schemas.microsoft.com/office/drawing/2014/main" xmlns="" id="{47D2D450-612F-4606-8985-E872BB15D6BB}"/>
              </a:ext>
            </a:extLst>
          </p:cNvPr>
          <p:cNvSpPr>
            <a:spLocks noGrp="1"/>
          </p:cNvSpPr>
          <p:nvPr>
            <p:ph type="title" hasCustomPrompt="1"/>
          </p:nvPr>
        </p:nvSpPr>
        <p:spPr>
          <a:xfrm>
            <a:off x="630000" y="2764203"/>
            <a:ext cx="2478638" cy="1314311"/>
          </a:xfrm>
        </p:spPr>
        <p:txBody>
          <a:bodyPr vert="horz" anchor="ctr" anchorCtr="0">
            <a:noAutofit/>
          </a:bodyPr>
          <a:lstStyle>
            <a:lvl1pPr>
              <a:defRPr sz="3200" b="1" baseline="0">
                <a:solidFill>
                  <a:schemeClr val="accent1"/>
                </a:solidFill>
                <a:latin typeface="+mj-lt"/>
                <a:ea typeface="+mj-ea"/>
                <a:cs typeface="+mj-cs"/>
                <a:sym typeface="Calibri" panose="020F0502020204030204" pitchFamily="34" charset="0"/>
              </a:defRPr>
            </a:lvl1pPr>
          </a:lstStyle>
          <a:p>
            <a:r>
              <a:rPr lang="en-US" dirty="0"/>
              <a:t>Click to add title</a:t>
            </a:r>
          </a:p>
        </p:txBody>
      </p:sp>
    </p:spTree>
    <p:extLst>
      <p:ext uri="{BB962C8B-B14F-4D97-AF65-F5344CB8AC3E}">
        <p14:creationId xmlns:p14="http://schemas.microsoft.com/office/powerpoint/2010/main" val="159440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33A7A988-F9B0-4264-8AD2-0440FC6E27B3}"/>
              </a:ext>
            </a:extLst>
          </p:cNvPr>
          <p:cNvGraphicFramePr>
            <a:graphicFrameLocks noChangeAspect="1"/>
          </p:cNvGraphicFramePr>
          <p:nvPr userDrawn="1">
            <p:custDataLst>
              <p:tags r:id="rId2"/>
            </p:custDataLst>
            <p:extLst>
              <p:ext uri="{D42A27DB-BD31-4B8C-83A1-F6EECF244321}">
                <p14:modId xmlns:p14="http://schemas.microsoft.com/office/powerpoint/2010/main" val="48367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33A7A988-F9B0-4264-8AD2-0440FC6E27B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4287327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4803F08B-2C09-4B46-8673-4D8934A73D5C}"/>
              </a:ext>
            </a:extLst>
          </p:cNvPr>
          <p:cNvGraphicFramePr>
            <a:graphicFrameLocks noChangeAspect="1"/>
          </p:cNvGraphicFramePr>
          <p:nvPr userDrawn="1">
            <p:custDataLst>
              <p:tags r:id="rId2"/>
            </p:custDataLst>
            <p:extLst>
              <p:ext uri="{D42A27DB-BD31-4B8C-83A1-F6EECF244321}">
                <p14:modId xmlns:p14="http://schemas.microsoft.com/office/powerpoint/2010/main" val="308921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4803F08B-2C09-4B46-8673-4D8934A73D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6" name="Rectangle 5"/>
          <p:cNvSpPr/>
          <p:nvPr userDrawn="1"/>
        </p:nvSpPr>
        <p:spPr bwMode="white">
          <a:xfrm>
            <a:off x="630000" y="625475"/>
            <a:ext cx="932688" cy="932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2"/>
                </a:solidFill>
                <a:latin typeface="+mj-lt"/>
                <a:ea typeface="+mj-ea"/>
                <a:cs typeface="+mj-cs"/>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81613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515317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4"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75843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575757"/>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0EB241C9-5F96-4B12-9034-DC1A52CF426F}"/>
              </a:ext>
            </a:extLst>
          </p:cNvPr>
          <p:cNvGraphicFramePr>
            <a:graphicFrameLocks noChangeAspect="1"/>
          </p:cNvGraphicFramePr>
          <p:nvPr userDrawn="1">
            <p:custDataLst>
              <p:tags r:id="rId2"/>
            </p:custDataLst>
            <p:extLst>
              <p:ext uri="{D42A27DB-BD31-4B8C-83A1-F6EECF244321}">
                <p14:modId xmlns:p14="http://schemas.microsoft.com/office/powerpoint/2010/main" val="2364104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xmlns="" id="{0EB241C9-5F96-4B12-9034-DC1A52CF42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330101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2BB38DE-D8CB-4C78-87C7-DA8023D6D70B}"/>
              </a:ext>
            </a:extLst>
          </p:cNvPr>
          <p:cNvGraphicFramePr>
            <a:graphicFrameLocks noChangeAspect="1"/>
          </p:cNvGraphicFramePr>
          <p:nvPr userDrawn="1">
            <p:custDataLst>
              <p:tags r:id="rId2"/>
            </p:custDataLst>
            <p:extLst>
              <p:ext uri="{D42A27DB-BD31-4B8C-83A1-F6EECF244321}">
                <p14:modId xmlns:p14="http://schemas.microsoft.com/office/powerpoint/2010/main" val="4161671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4" imgW="344" imgH="344" progId="TCLayout.ActiveDocument.1">
                  <p:embed/>
                </p:oleObj>
              </mc:Choice>
              <mc:Fallback>
                <p:oleObj name="think-cell Slide" r:id="rId4" imgW="344" imgH="344" progId="TCLayout.ActiveDocument.1">
                  <p:embed/>
                  <p:pic>
                    <p:nvPicPr>
                      <p:cNvPr id="2" name="Object 1" hidden="1">
                        <a:extLst>
                          <a:ext uri="{FF2B5EF4-FFF2-40B4-BE49-F238E27FC236}">
                            <a16:creationId xmlns:a16="http://schemas.microsoft.com/office/drawing/2014/main" xmlns="" id="{32BB38DE-D8CB-4C78-87C7-DA8023D6D7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171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C68E9D9C-241C-4630-878B-D58BC82132BF}"/>
              </a:ext>
            </a:extLst>
          </p:cNvPr>
          <p:cNvGraphicFramePr>
            <a:graphicFrameLocks noChangeAspect="1"/>
          </p:cNvGraphicFramePr>
          <p:nvPr userDrawn="1">
            <p:custDataLst>
              <p:tags r:id="rId2"/>
            </p:custDataLst>
            <p:extLst>
              <p:ext uri="{D42A27DB-BD31-4B8C-83A1-F6EECF244321}">
                <p14:modId xmlns:p14="http://schemas.microsoft.com/office/powerpoint/2010/main" val="3749077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6" name="think-cell Slide" r:id="rId4" imgW="344" imgH="344" progId="TCLayout.ActiveDocument.1">
                  <p:embed/>
                </p:oleObj>
              </mc:Choice>
              <mc:Fallback>
                <p:oleObj name="think-cell Slide" r:id="rId4" imgW="344" imgH="344" progId="TCLayout.ActiveDocument.1">
                  <p:embed/>
                  <p:pic>
                    <p:nvPicPr>
                      <p:cNvPr id="2" name="Object 1" hidden="1">
                        <a:extLst>
                          <a:ext uri="{FF2B5EF4-FFF2-40B4-BE49-F238E27FC236}">
                            <a16:creationId xmlns:a16="http://schemas.microsoft.com/office/drawing/2014/main" xmlns="" id="{C68E9D9C-241C-4630-878B-D58BC82132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33950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FC755B3C-0684-48A3-A884-E9799E72157E}"/>
              </a:ext>
            </a:extLst>
          </p:cNvPr>
          <p:cNvGraphicFramePr>
            <a:graphicFrameLocks noChangeAspect="1"/>
          </p:cNvGraphicFramePr>
          <p:nvPr userDrawn="1">
            <p:custDataLst>
              <p:tags r:id="rId2"/>
            </p:custDataLst>
            <p:extLst>
              <p:ext uri="{D42A27DB-BD31-4B8C-83A1-F6EECF244321}">
                <p14:modId xmlns:p14="http://schemas.microsoft.com/office/powerpoint/2010/main" val="470282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4" imgW="344" imgH="344" progId="TCLayout.ActiveDocument.1">
                  <p:embed/>
                </p:oleObj>
              </mc:Choice>
              <mc:Fallback>
                <p:oleObj name="think-cell Slide" r:id="rId4" imgW="344" imgH="344" progId="TCLayout.ActiveDocument.1">
                  <p:embed/>
                  <p:pic>
                    <p:nvPicPr>
                      <p:cNvPr id="2" name="Object 1" hidden="1">
                        <a:extLst>
                          <a:ext uri="{FF2B5EF4-FFF2-40B4-BE49-F238E27FC236}">
                            <a16:creationId xmlns:a16="http://schemas.microsoft.com/office/drawing/2014/main" xmlns="" id="{FC755B3C-0684-48A3-A884-E9799E7215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354559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1B0C5018-60AA-4772-920E-F2EFA1DA540C}"/>
              </a:ext>
            </a:extLst>
          </p:cNvPr>
          <p:cNvGraphicFramePr>
            <a:graphicFrameLocks noChangeAspect="1"/>
          </p:cNvGraphicFramePr>
          <p:nvPr userDrawn="1">
            <p:custDataLst>
              <p:tags r:id="rId2"/>
            </p:custDataLst>
            <p:extLst>
              <p:ext uri="{D42A27DB-BD31-4B8C-83A1-F6EECF244321}">
                <p14:modId xmlns:p14="http://schemas.microsoft.com/office/powerpoint/2010/main" val="3854745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4" imgW="344" imgH="344" progId="TCLayout.ActiveDocument.1">
                  <p:embed/>
                </p:oleObj>
              </mc:Choice>
              <mc:Fallback>
                <p:oleObj name="think-cell Slide" r:id="rId4" imgW="344" imgH="344" progId="TCLayout.ActiveDocument.1">
                  <p:embed/>
                  <p:pic>
                    <p:nvPicPr>
                      <p:cNvPr id="2" name="Object 1" hidden="1">
                        <a:extLst>
                          <a:ext uri="{FF2B5EF4-FFF2-40B4-BE49-F238E27FC236}">
                            <a16:creationId xmlns:a16="http://schemas.microsoft.com/office/drawing/2014/main" xmlns="" id="{1B0C5018-60AA-4772-920E-F2EFA1DA54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3" name="Rectangle 2">
            <a:extLst>
              <a:ext uri="{FF2B5EF4-FFF2-40B4-BE49-F238E27FC236}">
                <a16:creationId xmlns:a16="http://schemas.microsoft.com/office/drawing/2014/main" xmlns="" id="{E91F4CEF-E97F-42A3-A2E6-FCF845A025BE}"/>
              </a:ext>
            </a:extLst>
          </p:cNvPr>
          <p:cNvSpPr/>
          <p:nvPr userDrawn="1"/>
        </p:nvSpPr>
        <p:spPr>
          <a:xfrm>
            <a:off x="5021826" y="1733506"/>
            <a:ext cx="6209072" cy="3185487"/>
          </a:xfrm>
          <a:prstGeom prst="rect">
            <a:avLst/>
          </a:prstGeom>
        </p:spPr>
        <p:txBody>
          <a:bodyPr wrap="square" lIns="0" tIns="0" rIns="0" bIns="0" anchor="ctr">
            <a:spAutoFit/>
          </a:bodyPr>
          <a:lstStyle/>
          <a:p>
            <a:pPr indent="0">
              <a:lnSpc>
                <a:spcPct val="100000"/>
              </a:lnSpc>
            </a:pPr>
            <a:r>
              <a:rPr lang="en-US" sz="900" b="0" dirty="0">
                <a:latin typeface="+mn-lt"/>
                <a:ea typeface="+mn-ea"/>
                <a:cs typeface="+mn-cs"/>
                <a:sym typeface="Calibri" panose="020F0502020204030204" pitchFamily="34" charset="0"/>
              </a:rPr>
              <a:t>The services and materials provided by Boston Consulting Group (BCG) are subject to BCG's Standard Terms </a:t>
            </a:r>
            <a:br>
              <a:rPr lang="en-US" sz="900" b="0" dirty="0">
                <a:latin typeface="+mn-lt"/>
                <a:ea typeface="+mn-ea"/>
                <a:cs typeface="+mn-cs"/>
                <a:sym typeface="Calibri" panose="020F0502020204030204" pitchFamily="34" charset="0"/>
              </a:rPr>
            </a:br>
            <a:r>
              <a:rPr lang="en-US" sz="900" b="0" dirty="0">
                <a:latin typeface="+mn-lt"/>
                <a:ea typeface="+mn-ea"/>
                <a:cs typeface="+mn-cs"/>
                <a:sym typeface="Calibri" panose="020F050202020403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ea typeface="+mn-ea"/>
                <a:cs typeface="+mn-cs"/>
                <a:sym typeface="Calibri" panose="020F0502020204030204" pitchFamily="34" charset="0"/>
              </a:rPr>
            </a:br>
            <a:r>
              <a:rPr lang="en-US" sz="900" b="0" dirty="0">
                <a:latin typeface="+mn-lt"/>
                <a:ea typeface="+mn-ea"/>
                <a:cs typeface="+mn-cs"/>
                <a:sym typeface="Calibri" panose="020F0502020204030204" pitchFamily="34" charset="0"/>
              </a:rPr>
              <a:t>to update these materials after the date hereof, notwithstanding that such information may become outdated </a:t>
            </a:r>
            <a:br>
              <a:rPr lang="en-US" sz="900" b="0" dirty="0">
                <a:latin typeface="+mn-lt"/>
                <a:ea typeface="+mn-ea"/>
                <a:cs typeface="+mn-cs"/>
                <a:sym typeface="Calibri" panose="020F0502020204030204" pitchFamily="34" charset="0"/>
              </a:rPr>
            </a:br>
            <a:r>
              <a:rPr lang="en-US" sz="900" b="0" dirty="0">
                <a:latin typeface="+mn-lt"/>
                <a:ea typeface="+mn-ea"/>
                <a:cs typeface="+mn-cs"/>
                <a:sym typeface="Calibri" panose="020F0502020204030204" pitchFamily="34" charset="0"/>
              </a:rPr>
              <a:t>or inaccurate.</a:t>
            </a:r>
          </a:p>
          <a:p>
            <a:pPr indent="0">
              <a:lnSpc>
                <a:spcPct val="100000"/>
              </a:lnSpc>
            </a:pPr>
            <a:r>
              <a:rPr lang="en-US" sz="900" b="0" dirty="0">
                <a:latin typeface="+mn-lt"/>
                <a:ea typeface="+mn-ea"/>
                <a:cs typeface="+mn-cs"/>
                <a:sym typeface="Calibri" panose="020F0502020204030204" pitchFamily="34" charset="0"/>
              </a:rPr>
              <a:t> </a:t>
            </a:r>
          </a:p>
          <a:p>
            <a:pPr indent="0">
              <a:lnSpc>
                <a:spcPct val="100000"/>
              </a:lnSpc>
            </a:pPr>
            <a:r>
              <a:rPr lang="en-US" sz="900" b="0" dirty="0">
                <a:latin typeface="+mn-lt"/>
                <a:ea typeface="+mn-ea"/>
                <a:cs typeface="+mn-cs"/>
                <a:sym typeface="Calibri" panose="020F050202020403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ea typeface="+mn-ea"/>
                <a:cs typeface="+mn-cs"/>
                <a:sym typeface="Calibri" panose="020F0502020204030204" pitchFamily="34" charset="0"/>
              </a:rPr>
            </a:br>
            <a:r>
              <a:rPr lang="en-US" sz="900" b="0" dirty="0">
                <a:latin typeface="+mn-lt"/>
                <a:ea typeface="+mn-ea"/>
                <a:cs typeface="+mn-cs"/>
                <a:sym typeface="Calibri" panose="020F0502020204030204" pitchFamily="34" charset="0"/>
              </a:rPr>
              <a:t>of this document shall be deemed agreement with and consideration for the foregoing.</a:t>
            </a:r>
          </a:p>
          <a:p>
            <a:pPr indent="0">
              <a:lnSpc>
                <a:spcPct val="100000"/>
              </a:lnSpc>
            </a:pPr>
            <a:endParaRPr lang="en-US" sz="900" b="0" dirty="0">
              <a:latin typeface="+mn-lt"/>
              <a:ea typeface="+mn-ea"/>
              <a:cs typeface="+mn-cs"/>
              <a:sym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ea typeface="+mn-ea"/>
                <a:cs typeface="+mn-cs"/>
                <a:sym typeface="Calibri" panose="020F0502020204030204" pitchFamily="34" charset="0"/>
              </a:rPr>
              <a:t>BCG does not provide fairness opinions or valuations of market transactions, and these materials should not be relied </a:t>
            </a:r>
            <a:br>
              <a:rPr lang="en-US" sz="900" b="0" dirty="0">
                <a:latin typeface="+mn-lt"/>
                <a:ea typeface="+mn-ea"/>
                <a:cs typeface="+mn-cs"/>
                <a:sym typeface="Calibri" panose="020F0502020204030204" pitchFamily="34" charset="0"/>
              </a:rPr>
            </a:br>
            <a:r>
              <a:rPr lang="en-US" sz="900" b="0" dirty="0">
                <a:latin typeface="+mn-lt"/>
                <a:ea typeface="+mn-ea"/>
                <a:cs typeface="+mn-cs"/>
                <a:sym typeface="Calibri" panose="020F050202020403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ea typeface="+mn-ea"/>
                <a:cs typeface="+mn-cs"/>
                <a:sym typeface="Calibri" panose="020F0502020204030204" pitchFamily="34" charset="0"/>
              </a:rPr>
            </a:br>
            <a:r>
              <a:rPr lang="en-US" sz="900" b="0" dirty="0">
                <a:latin typeface="+mn-lt"/>
                <a:ea typeface="+mn-ea"/>
                <a:cs typeface="+mn-cs"/>
                <a:sym typeface="Calibri" panose="020F0502020204030204" pitchFamily="34" charset="0"/>
              </a:rPr>
              <a:t>or operating assumptions will clearly impact the analyses and conclusions.</a:t>
            </a:r>
          </a:p>
        </p:txBody>
      </p:sp>
      <p:sp>
        <p:nvSpPr>
          <p:cNvPr id="5" name="Title 6">
            <a:extLst>
              <a:ext uri="{FF2B5EF4-FFF2-40B4-BE49-F238E27FC236}">
                <a16:creationId xmlns:a16="http://schemas.microsoft.com/office/drawing/2014/main" xmlns="" id="{EF106674-98E9-44F1-B0A1-69F0E4E6D699}"/>
              </a:ext>
            </a:extLst>
          </p:cNvPr>
          <p:cNvSpPr txBox="1">
            <a:spLocks/>
          </p:cNvSpPr>
          <p:nvPr userDrawn="1"/>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ea typeface="+mn-ea"/>
                <a:cs typeface="+mn-cs"/>
                <a:sym typeface="Calibri" panose="020F0502020204030204" pitchFamily="34" charset="0"/>
              </a:rPr>
              <a:t>Disclaimer</a:t>
            </a:r>
          </a:p>
        </p:txBody>
      </p:sp>
      <p:cxnSp>
        <p:nvCxnSpPr>
          <p:cNvPr id="6" name="Straight Connector 5">
            <a:extLst>
              <a:ext uri="{FF2B5EF4-FFF2-40B4-BE49-F238E27FC236}">
                <a16:creationId xmlns:a16="http://schemas.microsoft.com/office/drawing/2014/main" xmlns="" id="{A6C03287-DA6A-419A-933E-A7C8795AF462}"/>
              </a:ext>
            </a:extLst>
          </p:cNvPr>
          <p:cNvCxnSpPr/>
          <p:nvPr userDrawn="1"/>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799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575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58"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xmlns="" id="{3D7E1A66-2961-4947-9011-3045EFA60B3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352"/>
          <a:stretch/>
        </p:blipFill>
        <p:spPr>
          <a:xfrm>
            <a:off x="0" y="0"/>
            <a:ext cx="12195544" cy="6804837"/>
          </a:xfrm>
          <a:prstGeom prst="rect">
            <a:avLst/>
          </a:prstGeom>
        </p:spPr>
      </p:pic>
      <p:sp>
        <p:nvSpPr>
          <p:cNvPr id="6" name="Freeform: Shape 5">
            <a:extLst>
              <a:ext uri="{FF2B5EF4-FFF2-40B4-BE49-F238E27FC236}">
                <a16:creationId xmlns:a16="http://schemas.microsoft.com/office/drawing/2014/main" xmlns="" id="{9E895911-876E-4C6A-83A5-250A5DA9F644}"/>
              </a:ext>
            </a:extLst>
          </p:cNvPr>
          <p:cNvSpPr/>
          <p:nvPr userDrawn="1"/>
        </p:nvSpPr>
        <p:spPr>
          <a:xfrm>
            <a:off x="4400166" y="0"/>
            <a:ext cx="5790039" cy="6883792"/>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9">
                <a:moveTo>
                  <a:pt x="0" y="0"/>
                </a:moveTo>
                <a:lnTo>
                  <a:pt x="1444506" y="0"/>
                </a:lnTo>
                <a:lnTo>
                  <a:pt x="1486755" y="24075"/>
                </a:lnTo>
                <a:cubicBezTo>
                  <a:pt x="3338081" y="1107020"/>
                  <a:pt x="6050507" y="3347384"/>
                  <a:pt x="6016698" y="4312166"/>
                </a:cubicBezTo>
                <a:cubicBezTo>
                  <a:pt x="6016698" y="4960557"/>
                  <a:pt x="5249070" y="5875261"/>
                  <a:pt x="4253454" y="6739302"/>
                </a:cubicBezTo>
                <a:lnTo>
                  <a:pt x="3753615" y="7153639"/>
                </a:lnTo>
                <a:lnTo>
                  <a:pt x="960975" y="7153639"/>
                </a:lnTo>
                <a:lnTo>
                  <a:pt x="1209188" y="6836260"/>
                </a:lnTo>
                <a:cubicBezTo>
                  <a:pt x="1882087" y="5965350"/>
                  <a:pt x="2536518" y="5020578"/>
                  <a:pt x="2536518" y="4312166"/>
                </a:cubicBezTo>
                <a:cubicBezTo>
                  <a:pt x="2536518" y="3047146"/>
                  <a:pt x="655130" y="1078694"/>
                  <a:pt x="32172" y="55476"/>
                </a:cubicBezTo>
                <a:close/>
              </a:path>
            </a:pathLst>
          </a:custGeom>
          <a:gradFill>
            <a:gsLst>
              <a:gs pos="0">
                <a:srgbClr val="40B5EA">
                  <a:alpha val="50000"/>
                </a:srgbClr>
              </a:gs>
              <a:gs pos="97000">
                <a:srgbClr val="263C85"/>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7" name="Freeform: Shape 6">
            <a:extLst>
              <a:ext uri="{FF2B5EF4-FFF2-40B4-BE49-F238E27FC236}">
                <a16:creationId xmlns:a16="http://schemas.microsoft.com/office/drawing/2014/main" xmlns="" id="{2F2B9FFA-9117-4ADF-AD09-798E76BAA69C}"/>
              </a:ext>
            </a:extLst>
          </p:cNvPr>
          <p:cNvSpPr/>
          <p:nvPr userDrawn="1"/>
        </p:nvSpPr>
        <p:spPr>
          <a:xfrm>
            <a:off x="1855085" y="-1"/>
            <a:ext cx="5790039" cy="6883791"/>
          </a:xfrm>
          <a:custGeom>
            <a:avLst/>
            <a:gdLst>
              <a:gd name="connsiteX0" fmla="*/ 0 w 6017011"/>
              <a:gd name="connsiteY0" fmla="*/ 0 h 7153638"/>
              <a:gd name="connsiteX1" fmla="*/ 1443942 w 6017011"/>
              <a:gd name="connsiteY1" fmla="*/ 0 h 7153638"/>
              <a:gd name="connsiteX2" fmla="*/ 1611412 w 6017011"/>
              <a:gd name="connsiteY2" fmla="*/ 97958 h 7153638"/>
              <a:gd name="connsiteX3" fmla="*/ 6016698 w 6017011"/>
              <a:gd name="connsiteY3" fmla="*/ 4312165 h 7153638"/>
              <a:gd name="connsiteX4" fmla="*/ 4253454 w 6017011"/>
              <a:gd name="connsiteY4" fmla="*/ 6739301 h 7153638"/>
              <a:gd name="connsiteX5" fmla="*/ 3753615 w 6017011"/>
              <a:gd name="connsiteY5" fmla="*/ 7153638 h 7153638"/>
              <a:gd name="connsiteX6" fmla="*/ 960975 w 6017011"/>
              <a:gd name="connsiteY6" fmla="*/ 7153638 h 7153638"/>
              <a:gd name="connsiteX7" fmla="*/ 1209189 w 6017011"/>
              <a:gd name="connsiteY7" fmla="*/ 6836259 h 7153638"/>
              <a:gd name="connsiteX8" fmla="*/ 2536518 w 6017011"/>
              <a:gd name="connsiteY8" fmla="*/ 4312165 h 7153638"/>
              <a:gd name="connsiteX9" fmla="*/ 32171 w 6017011"/>
              <a:gd name="connsiteY9" fmla="*/ 55475 h 71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8">
                <a:moveTo>
                  <a:pt x="0" y="0"/>
                </a:moveTo>
                <a:lnTo>
                  <a:pt x="1443942" y="0"/>
                </a:lnTo>
                <a:lnTo>
                  <a:pt x="1611412" y="97958"/>
                </a:lnTo>
                <a:cubicBezTo>
                  <a:pt x="3457277" y="1205960"/>
                  <a:pt x="6049755" y="3368822"/>
                  <a:pt x="6016698" y="4312165"/>
                </a:cubicBezTo>
                <a:cubicBezTo>
                  <a:pt x="6016698" y="4960556"/>
                  <a:pt x="5249071" y="5875260"/>
                  <a:pt x="4253454" y="6739301"/>
                </a:cubicBezTo>
                <a:lnTo>
                  <a:pt x="3753615" y="7153638"/>
                </a:lnTo>
                <a:lnTo>
                  <a:pt x="960975" y="7153638"/>
                </a:lnTo>
                <a:lnTo>
                  <a:pt x="1209189" y="6836259"/>
                </a:lnTo>
                <a:cubicBezTo>
                  <a:pt x="1882087" y="5965349"/>
                  <a:pt x="2536518" y="5020577"/>
                  <a:pt x="2536518" y="4312165"/>
                </a:cubicBezTo>
                <a:cubicBezTo>
                  <a:pt x="2536518" y="3047145"/>
                  <a:pt x="655129" y="1078693"/>
                  <a:pt x="32171" y="55475"/>
                </a:cubicBezTo>
                <a:close/>
              </a:path>
            </a:pathLst>
          </a:custGeom>
          <a:gradFill>
            <a:gsLst>
              <a:gs pos="0">
                <a:srgbClr val="F3E854">
                  <a:alpha val="50000"/>
                </a:srgbClr>
              </a:gs>
              <a:gs pos="95000">
                <a:srgbClr val="5DA144"/>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10" name="Freeform: Shape 9">
            <a:extLst>
              <a:ext uri="{FF2B5EF4-FFF2-40B4-BE49-F238E27FC236}">
                <a16:creationId xmlns:a16="http://schemas.microsoft.com/office/drawing/2014/main" xmlns="" id="{E08C1E3D-C2EB-4C88-8B2E-32F6C95B5DA7}"/>
              </a:ext>
            </a:extLst>
          </p:cNvPr>
          <p:cNvSpPr/>
          <p:nvPr userDrawn="1"/>
        </p:nvSpPr>
        <p:spPr>
          <a:xfrm>
            <a:off x="-689995" y="-1"/>
            <a:ext cx="5790039" cy="6883791"/>
          </a:xfrm>
          <a:custGeom>
            <a:avLst/>
            <a:gdLst>
              <a:gd name="connsiteX0" fmla="*/ 0 w 6017011"/>
              <a:gd name="connsiteY0" fmla="*/ 0 h 7153638"/>
              <a:gd name="connsiteX1" fmla="*/ 1443942 w 6017011"/>
              <a:gd name="connsiteY1" fmla="*/ 0 h 7153638"/>
              <a:gd name="connsiteX2" fmla="*/ 1611412 w 6017011"/>
              <a:gd name="connsiteY2" fmla="*/ 97958 h 7153638"/>
              <a:gd name="connsiteX3" fmla="*/ 6016698 w 6017011"/>
              <a:gd name="connsiteY3" fmla="*/ 4312165 h 7153638"/>
              <a:gd name="connsiteX4" fmla="*/ 4253454 w 6017011"/>
              <a:gd name="connsiteY4" fmla="*/ 6739301 h 7153638"/>
              <a:gd name="connsiteX5" fmla="*/ 3753615 w 6017011"/>
              <a:gd name="connsiteY5" fmla="*/ 7153638 h 7153638"/>
              <a:gd name="connsiteX6" fmla="*/ 960975 w 6017011"/>
              <a:gd name="connsiteY6" fmla="*/ 7153638 h 7153638"/>
              <a:gd name="connsiteX7" fmla="*/ 1209189 w 6017011"/>
              <a:gd name="connsiteY7" fmla="*/ 6836259 h 7153638"/>
              <a:gd name="connsiteX8" fmla="*/ 2536518 w 6017011"/>
              <a:gd name="connsiteY8" fmla="*/ 4312165 h 7153638"/>
              <a:gd name="connsiteX9" fmla="*/ 32171 w 6017011"/>
              <a:gd name="connsiteY9" fmla="*/ 55475 h 71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7011" h="7153638">
                <a:moveTo>
                  <a:pt x="0" y="0"/>
                </a:moveTo>
                <a:lnTo>
                  <a:pt x="1443942" y="0"/>
                </a:lnTo>
                <a:lnTo>
                  <a:pt x="1611412" y="97958"/>
                </a:lnTo>
                <a:cubicBezTo>
                  <a:pt x="3457277" y="1205960"/>
                  <a:pt x="6049756" y="3368822"/>
                  <a:pt x="6016698" y="4312165"/>
                </a:cubicBezTo>
                <a:cubicBezTo>
                  <a:pt x="6016698" y="4960556"/>
                  <a:pt x="5249071" y="5875260"/>
                  <a:pt x="4253454" y="6739301"/>
                </a:cubicBezTo>
                <a:lnTo>
                  <a:pt x="3753615" y="7153638"/>
                </a:lnTo>
                <a:lnTo>
                  <a:pt x="960975" y="7153638"/>
                </a:lnTo>
                <a:lnTo>
                  <a:pt x="1209189" y="6836259"/>
                </a:lnTo>
                <a:cubicBezTo>
                  <a:pt x="1882087" y="5965349"/>
                  <a:pt x="2536518" y="5020577"/>
                  <a:pt x="2536518" y="4312165"/>
                </a:cubicBezTo>
                <a:cubicBezTo>
                  <a:pt x="2536518" y="3047145"/>
                  <a:pt x="655129" y="1078693"/>
                  <a:pt x="32171" y="55475"/>
                </a:cubicBezTo>
                <a:close/>
              </a:path>
            </a:pathLst>
          </a:custGeom>
          <a:gradFill>
            <a:gsLst>
              <a:gs pos="0">
                <a:srgbClr val="F2963C">
                  <a:alpha val="50000"/>
                </a:srgbClr>
              </a:gs>
              <a:gs pos="93000">
                <a:srgbClr val="DF1F26"/>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pic>
        <p:nvPicPr>
          <p:cNvPr id="11" name="Picture 12" descr="Image result for Government of Marketplace png logo">
            <a:extLst>
              <a:ext uri="{FF2B5EF4-FFF2-40B4-BE49-F238E27FC236}">
                <a16:creationId xmlns:a16="http://schemas.microsoft.com/office/drawing/2014/main" xmlns="" id="{B992BC26-F7FA-41AF-BDE3-55EC19D81750}"/>
              </a:ext>
            </a:extLst>
          </p:cNvPr>
          <p:cNvPicPr>
            <a:picLocks noChangeAspect="1" noChangeArrowheads="1"/>
          </p:cNvPicPr>
          <p:nvPr userDrawn="1"/>
        </p:nvPicPr>
        <p:blipFill>
          <a:blip r:embed="rId7">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712980" y="5359798"/>
            <a:ext cx="1890148" cy="89474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xmlns="" id="{5E7FBDC9-D9B9-4FA8-ACB2-E1A49AEEED4C}"/>
              </a:ext>
            </a:extLst>
          </p:cNvPr>
          <p:cNvSpPr txBox="1">
            <a:spLocks/>
          </p:cNvSpPr>
          <p:nvPr userDrawn="1"/>
        </p:nvSpPr>
        <p:spPr bwMode="ltGray">
          <a:xfrm>
            <a:off x="957600" y="1886242"/>
            <a:ext cx="6868800" cy="3138423"/>
          </a:xfrm>
          <a:prstGeom prst="rect">
            <a:avLst/>
          </a:prstGeom>
        </p:spPr>
        <p:txBody>
          <a:bodyPr vert="horz" wrap="square" lIns="0" tIns="0" rIns="0" bIns="0" rtlCol="0" anchor="ctr" anchorCtr="1">
            <a:normAutofit/>
          </a:bodyPr>
          <a:lstStyle>
            <a:lvl1pPr algn="ctr" defTabSz="914400" rtl="0" eaLnBrk="1" latinLnBrk="0" hangingPunct="1">
              <a:lnSpc>
                <a:spcPct val="93000"/>
              </a:lnSpc>
              <a:spcBef>
                <a:spcPct val="0"/>
              </a:spcBef>
              <a:buNone/>
              <a:defRPr sz="5400" kern="1200" baseline="0">
                <a:solidFill>
                  <a:schemeClr val="bg1"/>
                </a:solidFill>
                <a:latin typeface="Trebuchet MS" panose="020B0603020202020204" pitchFamily="34" charset="0"/>
                <a:ea typeface="+mj-ea"/>
                <a:cs typeface="+mj-cs"/>
                <a:sym typeface="Trebuchet MS" panose="020B0603020202020204" pitchFamily="34" charset="0"/>
              </a:defRPr>
            </a:lvl1pPr>
          </a:lstStyle>
          <a:p>
            <a:r>
              <a:rPr lang="en-US" b="1" dirty="0">
                <a:effectLst>
                  <a:outerShdw blurRad="50800" dist="38100" dir="5400000" algn="t" rotWithShape="0">
                    <a:prstClr val="black">
                      <a:alpha val="40000"/>
                    </a:prstClr>
                  </a:outerShdw>
                </a:effectLst>
                <a:latin typeface="+mn-lt"/>
                <a:ea typeface="+mn-ea"/>
                <a:cs typeface="+mn-cs"/>
                <a:sym typeface="Calibri" panose="020F0502020204030204" pitchFamily="34" charset="0"/>
              </a:rPr>
              <a:t>Thank You</a:t>
            </a:r>
          </a:p>
        </p:txBody>
      </p:sp>
    </p:spTree>
    <p:extLst>
      <p:ext uri="{BB962C8B-B14F-4D97-AF65-F5344CB8AC3E}">
        <p14:creationId xmlns:p14="http://schemas.microsoft.com/office/powerpoint/2010/main" val="3521989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7DE55113-63BB-48A3-8770-C488640DAA42}"/>
              </a:ext>
            </a:extLst>
          </p:cNvPr>
          <p:cNvGraphicFramePr>
            <a:graphicFrameLocks noChangeAspect="1"/>
          </p:cNvGraphicFramePr>
          <p:nvPr userDrawn="1">
            <p:custDataLst>
              <p:tags r:id="rId2"/>
            </p:custDataLst>
            <p:extLst>
              <p:ext uri="{D42A27DB-BD31-4B8C-83A1-F6EECF244321}">
                <p14:modId xmlns:p14="http://schemas.microsoft.com/office/powerpoint/2010/main" val="211319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2"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xmlns="" id="{7DE55113-63BB-48A3-8770-C488640DAA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1505415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ble of contents_Orange">
    <p:bg>
      <p:bgPr>
        <a:gradFill>
          <a:gsLst>
            <a:gs pos="0">
              <a:schemeClr val="accent3">
                <a:lumMod val="50000"/>
              </a:schemeClr>
            </a:gs>
            <a:gs pos="100000">
              <a:schemeClr val="accent3"/>
            </a:gs>
          </a:gsLst>
          <a:lin ang="8100000" scaled="1"/>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CA653F97-E2CD-4ABA-9CA7-10202E8624AD}"/>
              </a:ext>
            </a:extLst>
          </p:cNvPr>
          <p:cNvGraphicFramePr>
            <a:graphicFrameLocks noChangeAspect="1"/>
          </p:cNvGraphicFramePr>
          <p:nvPr userDrawn="1">
            <p:custDataLst>
              <p:tags r:id="rId2"/>
            </p:custDataLst>
            <p:extLst>
              <p:ext uri="{D42A27DB-BD31-4B8C-83A1-F6EECF244321}">
                <p14:modId xmlns:p14="http://schemas.microsoft.com/office/powerpoint/2010/main" val="404586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xmlns="" id="{CA653F97-E2CD-4ABA-9CA7-10202E8624A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Freeform: Shape 8">
            <a:extLst>
              <a:ext uri="{FF2B5EF4-FFF2-40B4-BE49-F238E27FC236}">
                <a16:creationId xmlns:a16="http://schemas.microsoft.com/office/drawing/2014/main" xmlns="" id="{85780DAD-2A05-4492-B092-C8B9756CEE06}"/>
              </a:ext>
            </a:extLst>
          </p:cNvPr>
          <p:cNvSpPr/>
          <p:nvPr/>
        </p:nvSpPr>
        <p:spPr bwMode="ltGray">
          <a:xfrm>
            <a:off x="0" y="0"/>
            <a:ext cx="4785360" cy="6858000"/>
          </a:xfrm>
          <a:custGeom>
            <a:avLst/>
            <a:gdLst>
              <a:gd name="connsiteX0" fmla="*/ 0 w 5336276"/>
              <a:gd name="connsiteY0" fmla="*/ 0 h 6858000"/>
              <a:gd name="connsiteX1" fmla="*/ 2550395 w 5336276"/>
              <a:gd name="connsiteY1" fmla="*/ 0 h 6858000"/>
              <a:gd name="connsiteX2" fmla="*/ 2668138 w 5336276"/>
              <a:gd name="connsiteY2" fmla="*/ 0 h 6858000"/>
              <a:gd name="connsiteX3" fmla="*/ 5336276 w 5336276"/>
              <a:gd name="connsiteY3" fmla="*/ 3429000 h 6858000"/>
              <a:gd name="connsiteX4" fmla="*/ 2668138 w 5336276"/>
              <a:gd name="connsiteY4" fmla="*/ 6858000 h 6858000"/>
              <a:gd name="connsiteX5" fmla="*/ 2550395 w 5336276"/>
              <a:gd name="connsiteY5" fmla="*/ 6858000 h 6858000"/>
              <a:gd name="connsiteX6" fmla="*/ 0 w 533627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6276" h="6858000">
                <a:moveTo>
                  <a:pt x="0" y="0"/>
                </a:moveTo>
                <a:lnTo>
                  <a:pt x="2550395" y="0"/>
                </a:lnTo>
                <a:lnTo>
                  <a:pt x="2668138" y="0"/>
                </a:lnTo>
                <a:cubicBezTo>
                  <a:pt x="3557517" y="571500"/>
                  <a:pt x="5336276" y="2286000"/>
                  <a:pt x="5336276" y="3429000"/>
                </a:cubicBezTo>
                <a:cubicBezTo>
                  <a:pt x="5336276" y="4572000"/>
                  <a:pt x="3557517" y="6286500"/>
                  <a:pt x="2668138" y="6858000"/>
                </a:cubicBezTo>
                <a:lnTo>
                  <a:pt x="255039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Calibri" panose="020F0502020204030204" pitchFamily="34" charset="0"/>
            </a:endParaRP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cs typeface="Calibri" panose="020F0502020204030204" pitchFamily="34" charset="0"/>
                <a:sym typeface="Calibri" panose="020F0502020204030204" pitchFamily="34" charset="0"/>
              </a:defRPr>
            </a:lvl1pPr>
          </a:lstStyle>
          <a:p>
            <a:endParaRPr lang="en-US" dirty="0">
              <a:latin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Calibri" panose="020F050202020403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Calibri" panose="020F0502020204030204" pitchFamily="34" charset="0"/>
            </a:endParaRPr>
          </a:p>
        </p:txBody>
      </p:sp>
      <p:sp>
        <p:nvSpPr>
          <p:cNvPr id="11" name="Freeform: Shape 10">
            <a:extLst>
              <a:ext uri="{FF2B5EF4-FFF2-40B4-BE49-F238E27FC236}">
                <a16:creationId xmlns:a16="http://schemas.microsoft.com/office/drawing/2014/main" xmlns="" id="{669B6FD9-F31D-4312-8E8E-27B9663BF24F}"/>
              </a:ext>
            </a:extLst>
          </p:cNvPr>
          <p:cNvSpPr>
            <a:spLocks noChangeAspect="1"/>
          </p:cNvSpPr>
          <p:nvPr userDrawn="1"/>
        </p:nvSpPr>
        <p:spPr>
          <a:xfrm>
            <a:off x="8550384" y="121920"/>
            <a:ext cx="3531395" cy="6871648"/>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3753615 w 5161348"/>
              <a:gd name="connsiteY5" fmla="*/ 7153639 h 7153639"/>
              <a:gd name="connsiteX6" fmla="*/ 960975 w 5161348"/>
              <a:gd name="connsiteY6" fmla="*/ 7153639 h 7153639"/>
              <a:gd name="connsiteX7" fmla="*/ 1209188 w 5161348"/>
              <a:gd name="connsiteY7" fmla="*/ 6836260 h 7153639"/>
              <a:gd name="connsiteX8" fmla="*/ 2536518 w 5161348"/>
              <a:gd name="connsiteY8" fmla="*/ 4312166 h 7153639"/>
              <a:gd name="connsiteX9" fmla="*/ 32172 w 5161348"/>
              <a:gd name="connsiteY9" fmla="*/ 55476 h 7153639"/>
              <a:gd name="connsiteX10" fmla="*/ 0 w 5161348"/>
              <a:gd name="connsiteY10" fmla="*/ 0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960975 w 5161348"/>
              <a:gd name="connsiteY5" fmla="*/ 7153639 h 7153639"/>
              <a:gd name="connsiteX6" fmla="*/ 1209188 w 5161348"/>
              <a:gd name="connsiteY6" fmla="*/ 6836260 h 7153639"/>
              <a:gd name="connsiteX7" fmla="*/ 2536518 w 5161348"/>
              <a:gd name="connsiteY7" fmla="*/ 4312166 h 7153639"/>
              <a:gd name="connsiteX8" fmla="*/ 32172 w 5161348"/>
              <a:gd name="connsiteY8" fmla="*/ 55476 h 7153639"/>
              <a:gd name="connsiteX9" fmla="*/ 0 w 5161348"/>
              <a:gd name="connsiteY9" fmla="*/ 0 h 7153639"/>
              <a:gd name="connsiteX0" fmla="*/ 0 w 5159706"/>
              <a:gd name="connsiteY0" fmla="*/ 0 h 7153639"/>
              <a:gd name="connsiteX1" fmla="*/ 1444506 w 5159706"/>
              <a:gd name="connsiteY1" fmla="*/ 0 h 7153639"/>
              <a:gd name="connsiteX2" fmla="*/ 1486755 w 5159706"/>
              <a:gd name="connsiteY2" fmla="*/ 24075 h 7153639"/>
              <a:gd name="connsiteX3" fmla="*/ 5159250 w 5159706"/>
              <a:gd name="connsiteY3" fmla="*/ 3559151 h 7153639"/>
              <a:gd name="connsiteX4" fmla="*/ 960975 w 5159706"/>
              <a:gd name="connsiteY4" fmla="*/ 7153639 h 7153639"/>
              <a:gd name="connsiteX5" fmla="*/ 1209188 w 5159706"/>
              <a:gd name="connsiteY5" fmla="*/ 6836260 h 7153639"/>
              <a:gd name="connsiteX6" fmla="*/ 2536518 w 5159706"/>
              <a:gd name="connsiteY6" fmla="*/ 4312166 h 7153639"/>
              <a:gd name="connsiteX7" fmla="*/ 32172 w 5159706"/>
              <a:gd name="connsiteY7" fmla="*/ 55476 h 7153639"/>
              <a:gd name="connsiteX8" fmla="*/ 0 w 5159706"/>
              <a:gd name="connsiteY8" fmla="*/ 0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9706" h="7153639">
                <a:moveTo>
                  <a:pt x="0" y="0"/>
                </a:moveTo>
                <a:lnTo>
                  <a:pt x="1444506" y="0"/>
                </a:lnTo>
                <a:lnTo>
                  <a:pt x="1486755" y="24075"/>
                </a:lnTo>
                <a:cubicBezTo>
                  <a:pt x="3338081" y="1107020"/>
                  <a:pt x="5193059" y="2594369"/>
                  <a:pt x="5159250" y="3559151"/>
                </a:cubicBezTo>
                <a:cubicBezTo>
                  <a:pt x="5071620" y="4747412"/>
                  <a:pt x="1619319" y="6607454"/>
                  <a:pt x="960975" y="7153639"/>
                </a:cubicBezTo>
                <a:lnTo>
                  <a:pt x="1209188" y="6836260"/>
                </a:lnTo>
                <a:cubicBezTo>
                  <a:pt x="1882087" y="5965350"/>
                  <a:pt x="2536518" y="5020578"/>
                  <a:pt x="2536518" y="4312166"/>
                </a:cubicBezTo>
                <a:cubicBezTo>
                  <a:pt x="2536518" y="3047146"/>
                  <a:pt x="655130" y="1078694"/>
                  <a:pt x="32172" y="55476"/>
                </a:cubicBezTo>
                <a:lnTo>
                  <a:pt x="0" y="0"/>
                </a:lnTo>
                <a:close/>
              </a:path>
            </a:pathLst>
          </a:custGeom>
          <a:gradFill>
            <a:gsLst>
              <a:gs pos="0">
                <a:schemeClr val="accent3">
                  <a:alpha val="0"/>
                </a:schemeClr>
              </a:gs>
              <a:gs pos="100000">
                <a:schemeClr val="accent3">
                  <a:alpha val="0"/>
                </a:schemeClr>
              </a:gs>
              <a:gs pos="69000">
                <a:schemeClr val="accent3">
                  <a:alpha val="20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12" name="Freeform: Shape 11">
            <a:extLst>
              <a:ext uri="{FF2B5EF4-FFF2-40B4-BE49-F238E27FC236}">
                <a16:creationId xmlns:a16="http://schemas.microsoft.com/office/drawing/2014/main" xmlns="" id="{A9989A05-D5DC-4B92-AC0D-7CF58C8F9A91}"/>
              </a:ext>
            </a:extLst>
          </p:cNvPr>
          <p:cNvSpPr>
            <a:spLocks noChangeAspect="1"/>
          </p:cNvSpPr>
          <p:nvPr userDrawn="1"/>
        </p:nvSpPr>
        <p:spPr>
          <a:xfrm>
            <a:off x="1235184" y="121920"/>
            <a:ext cx="3531395" cy="6871648"/>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3753615 w 5161348"/>
              <a:gd name="connsiteY5" fmla="*/ 7153639 h 7153639"/>
              <a:gd name="connsiteX6" fmla="*/ 960975 w 5161348"/>
              <a:gd name="connsiteY6" fmla="*/ 7153639 h 7153639"/>
              <a:gd name="connsiteX7" fmla="*/ 1209188 w 5161348"/>
              <a:gd name="connsiteY7" fmla="*/ 6836260 h 7153639"/>
              <a:gd name="connsiteX8" fmla="*/ 2536518 w 5161348"/>
              <a:gd name="connsiteY8" fmla="*/ 4312166 h 7153639"/>
              <a:gd name="connsiteX9" fmla="*/ 32172 w 5161348"/>
              <a:gd name="connsiteY9" fmla="*/ 55476 h 7153639"/>
              <a:gd name="connsiteX10" fmla="*/ 0 w 5161348"/>
              <a:gd name="connsiteY10" fmla="*/ 0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960975 w 5161348"/>
              <a:gd name="connsiteY5" fmla="*/ 7153639 h 7153639"/>
              <a:gd name="connsiteX6" fmla="*/ 1209188 w 5161348"/>
              <a:gd name="connsiteY6" fmla="*/ 6836260 h 7153639"/>
              <a:gd name="connsiteX7" fmla="*/ 2536518 w 5161348"/>
              <a:gd name="connsiteY7" fmla="*/ 4312166 h 7153639"/>
              <a:gd name="connsiteX8" fmla="*/ 32172 w 5161348"/>
              <a:gd name="connsiteY8" fmla="*/ 55476 h 7153639"/>
              <a:gd name="connsiteX9" fmla="*/ 0 w 5161348"/>
              <a:gd name="connsiteY9" fmla="*/ 0 h 7153639"/>
              <a:gd name="connsiteX0" fmla="*/ 0 w 5159706"/>
              <a:gd name="connsiteY0" fmla="*/ 0 h 7153639"/>
              <a:gd name="connsiteX1" fmla="*/ 1444506 w 5159706"/>
              <a:gd name="connsiteY1" fmla="*/ 0 h 7153639"/>
              <a:gd name="connsiteX2" fmla="*/ 1486755 w 5159706"/>
              <a:gd name="connsiteY2" fmla="*/ 24075 h 7153639"/>
              <a:gd name="connsiteX3" fmla="*/ 5159250 w 5159706"/>
              <a:gd name="connsiteY3" fmla="*/ 3559151 h 7153639"/>
              <a:gd name="connsiteX4" fmla="*/ 960975 w 5159706"/>
              <a:gd name="connsiteY4" fmla="*/ 7153639 h 7153639"/>
              <a:gd name="connsiteX5" fmla="*/ 1209188 w 5159706"/>
              <a:gd name="connsiteY5" fmla="*/ 6836260 h 7153639"/>
              <a:gd name="connsiteX6" fmla="*/ 2536518 w 5159706"/>
              <a:gd name="connsiteY6" fmla="*/ 4312166 h 7153639"/>
              <a:gd name="connsiteX7" fmla="*/ 32172 w 5159706"/>
              <a:gd name="connsiteY7" fmla="*/ 55476 h 7153639"/>
              <a:gd name="connsiteX8" fmla="*/ 0 w 5159706"/>
              <a:gd name="connsiteY8" fmla="*/ 0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9706" h="7153639">
                <a:moveTo>
                  <a:pt x="0" y="0"/>
                </a:moveTo>
                <a:lnTo>
                  <a:pt x="1444506" y="0"/>
                </a:lnTo>
                <a:lnTo>
                  <a:pt x="1486755" y="24075"/>
                </a:lnTo>
                <a:cubicBezTo>
                  <a:pt x="3338081" y="1107020"/>
                  <a:pt x="5193059" y="2594369"/>
                  <a:pt x="5159250" y="3559151"/>
                </a:cubicBezTo>
                <a:cubicBezTo>
                  <a:pt x="5071620" y="4747412"/>
                  <a:pt x="1619319" y="6607454"/>
                  <a:pt x="960975" y="7153639"/>
                </a:cubicBezTo>
                <a:lnTo>
                  <a:pt x="1209188" y="6836260"/>
                </a:lnTo>
                <a:cubicBezTo>
                  <a:pt x="1882087" y="5965350"/>
                  <a:pt x="2536518" y="5020578"/>
                  <a:pt x="2536518" y="4312166"/>
                </a:cubicBezTo>
                <a:cubicBezTo>
                  <a:pt x="2536518" y="3047146"/>
                  <a:pt x="655130" y="1078694"/>
                  <a:pt x="32172" y="55476"/>
                </a:cubicBezTo>
                <a:lnTo>
                  <a:pt x="0" y="0"/>
                </a:lnTo>
                <a:close/>
              </a:path>
            </a:pathLst>
          </a:custGeom>
          <a:gradFill>
            <a:gsLst>
              <a:gs pos="0">
                <a:schemeClr val="accent3">
                  <a:alpha val="0"/>
                </a:schemeClr>
              </a:gs>
              <a:gs pos="100000">
                <a:schemeClr val="accent3">
                  <a:alpha val="0"/>
                </a:schemeClr>
              </a:gs>
              <a:gs pos="69000">
                <a:schemeClr val="accent3">
                  <a:alpha val="20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13" name="Title 2">
            <a:extLst>
              <a:ext uri="{FF2B5EF4-FFF2-40B4-BE49-F238E27FC236}">
                <a16:creationId xmlns:a16="http://schemas.microsoft.com/office/drawing/2014/main" xmlns="" id="{F32644FF-74D0-4C64-9E86-EB108E50D3B9}"/>
              </a:ext>
            </a:extLst>
          </p:cNvPr>
          <p:cNvSpPr>
            <a:spLocks noGrp="1"/>
          </p:cNvSpPr>
          <p:nvPr>
            <p:ph type="title" hasCustomPrompt="1"/>
          </p:nvPr>
        </p:nvSpPr>
        <p:spPr>
          <a:xfrm>
            <a:off x="630000" y="2764203"/>
            <a:ext cx="2478638" cy="1314311"/>
          </a:xfrm>
        </p:spPr>
        <p:txBody>
          <a:bodyPr vert="horz" anchor="ctr" anchorCtr="0">
            <a:noAutofit/>
          </a:bodyPr>
          <a:lstStyle>
            <a:lvl1pPr>
              <a:defRPr sz="3200" b="1" baseline="0">
                <a:solidFill>
                  <a:schemeClr val="accent3"/>
                </a:solidFill>
                <a:latin typeface="+mj-lt"/>
                <a:ea typeface="+mj-ea"/>
                <a:cs typeface="+mj-cs"/>
                <a:sym typeface="Calibri" panose="020F0502020204030204" pitchFamily="34" charset="0"/>
              </a:defRPr>
            </a:lvl1pPr>
          </a:lstStyle>
          <a:p>
            <a:r>
              <a:rPr lang="en-US" dirty="0"/>
              <a:t>Click to add title</a:t>
            </a:r>
          </a:p>
        </p:txBody>
      </p:sp>
    </p:spTree>
    <p:extLst>
      <p:ext uri="{BB962C8B-B14F-4D97-AF65-F5344CB8AC3E}">
        <p14:creationId xmlns:p14="http://schemas.microsoft.com/office/powerpoint/2010/main" val="3406604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745897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06"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174583" y="1115416"/>
            <a:ext cx="2358914" cy="881780"/>
          </a:xfrm>
          <a:prstGeom prst="rect">
            <a:avLst/>
          </a:prstGeom>
          <a:noFill/>
        </p:spPr>
        <p:txBody>
          <a:bodyPr wrap="none" rtlCol="0">
            <a:spAutoFit/>
          </a:bodyPr>
          <a:lstStyle/>
          <a:p>
            <a:pPr algn="ctr" fontAlgn="auto">
              <a:lnSpc>
                <a:spcPct val="95000"/>
              </a:lnSpc>
              <a:spcBef>
                <a:spcPts val="0"/>
              </a:spcBef>
              <a:spcAft>
                <a:spcPts val="0"/>
              </a:spcAft>
            </a:pPr>
            <a:r>
              <a:rPr lang="en-US" sz="5400" b="1" dirty="0">
                <a:solidFill>
                  <a:schemeClr val="bg1"/>
                </a:solidFill>
                <a:latin typeface="+mn-lt"/>
                <a:ea typeface="+mn-ea"/>
                <a:cs typeface="+mn-cs"/>
              </a:rPr>
              <a:t>Agenda</a:t>
            </a:r>
          </a:p>
        </p:txBody>
      </p:sp>
    </p:spTree>
    <p:extLst>
      <p:ext uri="{BB962C8B-B14F-4D97-AF65-F5344CB8AC3E}">
        <p14:creationId xmlns:p14="http://schemas.microsoft.com/office/powerpoint/2010/main" val="3105781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612387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0"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Tree>
    <p:extLst>
      <p:ext uri="{BB962C8B-B14F-4D97-AF65-F5344CB8AC3E}">
        <p14:creationId xmlns:p14="http://schemas.microsoft.com/office/powerpoint/2010/main" val="958700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964209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106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18724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7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b="1" dirty="0">
                <a:solidFill>
                  <a:schemeClr val="bg1"/>
                </a:solidFill>
                <a:latin typeface="+mn-lt"/>
                <a:ea typeface="+mn-ea"/>
                <a:cs typeface="+mn-cs"/>
              </a:rPr>
              <a:t>Agenda</a:t>
            </a:r>
          </a:p>
        </p:txBody>
      </p:sp>
    </p:spTree>
    <p:extLst>
      <p:ext uri="{BB962C8B-B14F-4D97-AF65-F5344CB8AC3E}">
        <p14:creationId xmlns:p14="http://schemas.microsoft.com/office/powerpoint/2010/main" val="3096835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27380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02"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invGray">
          <a:xfrm>
            <a:off x="1388145" y="4691187"/>
            <a:ext cx="929337" cy="995874"/>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tx2"/>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chemeClr val="tx2"/>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174583" y="1115416"/>
            <a:ext cx="235891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dirty="0">
                <a:solidFill>
                  <a:schemeClr val="tx2"/>
                </a:solidFill>
                <a:latin typeface="+mn-lt"/>
                <a:ea typeface="+mn-ea"/>
                <a:cs typeface="+mn-cs"/>
              </a:rPr>
              <a:t>Agenda</a:t>
            </a:r>
          </a:p>
        </p:txBody>
      </p:sp>
    </p:spTree>
    <p:extLst>
      <p:ext uri="{BB962C8B-B14F-4D97-AF65-F5344CB8AC3E}">
        <p14:creationId xmlns:p14="http://schemas.microsoft.com/office/powerpoint/2010/main" val="2233597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69954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2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white">
          <a:xfrm>
            <a:off x="1284743" y="1428131"/>
            <a:ext cx="947672" cy="947672"/>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Tree>
    <p:extLst>
      <p:ext uri="{BB962C8B-B14F-4D97-AF65-F5344CB8AC3E}">
        <p14:creationId xmlns:p14="http://schemas.microsoft.com/office/powerpoint/2010/main" val="4265293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7661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5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dirty="0">
                <a:solidFill>
                  <a:schemeClr val="tx2"/>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520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01856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7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b="1" dirty="0">
                <a:solidFill>
                  <a:schemeClr val="bg1"/>
                </a:solidFill>
                <a:latin typeface="+mn-lt"/>
                <a:ea typeface="+mn-ea"/>
                <a:cs typeface="+mn-cs"/>
              </a:rPr>
              <a:t>Agenda</a:t>
            </a:r>
          </a:p>
        </p:txBody>
      </p:sp>
    </p:spTree>
    <p:extLst>
      <p:ext uri="{BB962C8B-B14F-4D97-AF65-F5344CB8AC3E}">
        <p14:creationId xmlns:p14="http://schemas.microsoft.com/office/powerpoint/2010/main" val="3398141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169769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89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dirty="0">
                <a:solidFill>
                  <a:schemeClr val="tx2"/>
                </a:solidFill>
                <a:latin typeface="+mn-lt"/>
                <a:ea typeface="+mn-ea"/>
                <a:cs typeface="+mn-cs"/>
                <a:sym typeface="Trebuchet MS" panose="020B0603020202020204" pitchFamily="34" charset="0"/>
              </a:rPr>
              <a:t>Table of contents</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010C19-B31B-3546-BCDA-97DB4CA07564}"/>
              </a:ext>
            </a:extLst>
          </p:cNvPr>
          <p:cNvSpPr>
            <a:spLocks noGrp="1"/>
          </p:cNvSpPr>
          <p:nvPr>
            <p:ph type="title"/>
          </p:nvPr>
        </p:nvSpPr>
        <p:spPr>
          <a:xfrm>
            <a:off x="838200" y="10894"/>
            <a:ext cx="10515600" cy="1325563"/>
          </a:xfrm>
        </p:spPr>
        <p:txBody>
          <a:bodyPr/>
          <a:lstStyle>
            <a:lvl1pPr>
              <a:defRPr>
                <a:solidFill>
                  <a:srgbClr val="363939"/>
                </a:solidFill>
              </a:defRPr>
            </a:lvl1pPr>
          </a:lstStyle>
          <a:p>
            <a:r>
              <a:rPr lang="en-GB"/>
              <a:t>Click to edit Master title style</a:t>
            </a:r>
            <a:endParaRPr lang="en-US"/>
          </a:p>
        </p:txBody>
      </p:sp>
      <p:pic>
        <p:nvPicPr>
          <p:cNvPr id="7" name="Picture 2">
            <a:extLst>
              <a:ext uri="{FF2B5EF4-FFF2-40B4-BE49-F238E27FC236}">
                <a16:creationId xmlns:a16="http://schemas.microsoft.com/office/drawing/2014/main" xmlns="" id="{F75F9C75-C884-8F4D-BBF6-3B25BC2FB18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68001" y="6356350"/>
            <a:ext cx="1431235" cy="418562"/>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xmlns="" id="{491108F1-947D-8B46-A027-B4E89129A575}"/>
              </a:ext>
            </a:extLst>
          </p:cNvPr>
          <p:cNvSpPr/>
          <p:nvPr userDrawn="1"/>
        </p:nvSpPr>
        <p:spPr>
          <a:xfrm>
            <a:off x="1636645" y="1374772"/>
            <a:ext cx="8918713" cy="45719"/>
          </a:xfrm>
          <a:prstGeom prst="roundRect">
            <a:avLst/>
          </a:prstGeom>
          <a:solidFill>
            <a:srgbClr val="1F4791"/>
          </a:solidFill>
          <a:ln>
            <a:solidFill>
              <a:srgbClr val="1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773850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able of contents_Green">
    <p:bg>
      <p:bgPr>
        <a:gradFill>
          <a:gsLst>
            <a:gs pos="0">
              <a:schemeClr val="accent5"/>
            </a:gs>
            <a:gs pos="100000">
              <a:schemeClr val="accent4"/>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D9A2A6F3-2CC0-44C3-ABE1-6666F2AFC09A}"/>
              </a:ext>
            </a:extLst>
          </p:cNvPr>
          <p:cNvGraphicFramePr>
            <a:graphicFrameLocks noChangeAspect="1"/>
          </p:cNvGraphicFramePr>
          <p:nvPr userDrawn="1">
            <p:custDataLst>
              <p:tags r:id="rId2"/>
            </p:custDataLst>
            <p:extLst>
              <p:ext uri="{D42A27DB-BD31-4B8C-83A1-F6EECF244321}">
                <p14:modId xmlns:p14="http://schemas.microsoft.com/office/powerpoint/2010/main" val="1374375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4" imgW="306" imgH="306" progId="TCLayout.ActiveDocument.1">
                  <p:embed/>
                </p:oleObj>
              </mc:Choice>
              <mc:Fallback>
                <p:oleObj name="think-cell Slide" r:id="rId4" imgW="306" imgH="306" progId="TCLayout.ActiveDocument.1">
                  <p:embed/>
                  <p:pic>
                    <p:nvPicPr>
                      <p:cNvPr id="3" name="Object 2" hidden="1">
                        <a:extLst>
                          <a:ext uri="{FF2B5EF4-FFF2-40B4-BE49-F238E27FC236}">
                            <a16:creationId xmlns:a16="http://schemas.microsoft.com/office/drawing/2014/main" xmlns="" id="{D9A2A6F3-2CC0-44C3-ABE1-6666F2AFC09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Freeform: Shape 8">
            <a:extLst>
              <a:ext uri="{FF2B5EF4-FFF2-40B4-BE49-F238E27FC236}">
                <a16:creationId xmlns:a16="http://schemas.microsoft.com/office/drawing/2014/main" xmlns="" id="{85780DAD-2A05-4492-B092-C8B9756CEE06}"/>
              </a:ext>
            </a:extLst>
          </p:cNvPr>
          <p:cNvSpPr/>
          <p:nvPr/>
        </p:nvSpPr>
        <p:spPr bwMode="ltGray">
          <a:xfrm>
            <a:off x="0" y="0"/>
            <a:ext cx="4785360" cy="6858000"/>
          </a:xfrm>
          <a:custGeom>
            <a:avLst/>
            <a:gdLst>
              <a:gd name="connsiteX0" fmla="*/ 0 w 5336276"/>
              <a:gd name="connsiteY0" fmla="*/ 0 h 6858000"/>
              <a:gd name="connsiteX1" fmla="*/ 2550395 w 5336276"/>
              <a:gd name="connsiteY1" fmla="*/ 0 h 6858000"/>
              <a:gd name="connsiteX2" fmla="*/ 2668138 w 5336276"/>
              <a:gd name="connsiteY2" fmla="*/ 0 h 6858000"/>
              <a:gd name="connsiteX3" fmla="*/ 5336276 w 5336276"/>
              <a:gd name="connsiteY3" fmla="*/ 3429000 h 6858000"/>
              <a:gd name="connsiteX4" fmla="*/ 2668138 w 5336276"/>
              <a:gd name="connsiteY4" fmla="*/ 6858000 h 6858000"/>
              <a:gd name="connsiteX5" fmla="*/ 2550395 w 5336276"/>
              <a:gd name="connsiteY5" fmla="*/ 6858000 h 6858000"/>
              <a:gd name="connsiteX6" fmla="*/ 0 w 533627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6276" h="6858000">
                <a:moveTo>
                  <a:pt x="0" y="0"/>
                </a:moveTo>
                <a:lnTo>
                  <a:pt x="2550395" y="0"/>
                </a:lnTo>
                <a:lnTo>
                  <a:pt x="2668138" y="0"/>
                </a:lnTo>
                <a:cubicBezTo>
                  <a:pt x="3557517" y="571500"/>
                  <a:pt x="5336276" y="2286000"/>
                  <a:pt x="5336276" y="3429000"/>
                </a:cubicBezTo>
                <a:cubicBezTo>
                  <a:pt x="5336276" y="4572000"/>
                  <a:pt x="3557517" y="6286500"/>
                  <a:pt x="2668138" y="6858000"/>
                </a:cubicBezTo>
                <a:lnTo>
                  <a:pt x="255039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Calibri" panose="020F0502020204030204" pitchFamily="34" charset="0"/>
            </a:endParaRP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cs typeface="Calibri" panose="020F0502020204030204" pitchFamily="34" charset="0"/>
                <a:sym typeface="Calibri" panose="020F0502020204030204" pitchFamily="34" charset="0"/>
              </a:defRPr>
            </a:lvl1pPr>
          </a:lstStyle>
          <a:p>
            <a:endParaRPr lang="en-US" dirty="0">
              <a:latin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Calibri" panose="020F050202020403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Calibri" panose="020F0502020204030204" pitchFamily="34" charset="0"/>
            </a:endParaRPr>
          </a:p>
        </p:txBody>
      </p:sp>
      <p:sp>
        <p:nvSpPr>
          <p:cNvPr id="11" name="Freeform: Shape 10">
            <a:extLst>
              <a:ext uri="{FF2B5EF4-FFF2-40B4-BE49-F238E27FC236}">
                <a16:creationId xmlns:a16="http://schemas.microsoft.com/office/drawing/2014/main" xmlns="" id="{669B6FD9-F31D-4312-8E8E-27B9663BF24F}"/>
              </a:ext>
            </a:extLst>
          </p:cNvPr>
          <p:cNvSpPr>
            <a:spLocks noChangeAspect="1"/>
          </p:cNvSpPr>
          <p:nvPr userDrawn="1"/>
        </p:nvSpPr>
        <p:spPr>
          <a:xfrm>
            <a:off x="8550384" y="121920"/>
            <a:ext cx="3531395" cy="6871648"/>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3753615 w 5161348"/>
              <a:gd name="connsiteY5" fmla="*/ 7153639 h 7153639"/>
              <a:gd name="connsiteX6" fmla="*/ 960975 w 5161348"/>
              <a:gd name="connsiteY6" fmla="*/ 7153639 h 7153639"/>
              <a:gd name="connsiteX7" fmla="*/ 1209188 w 5161348"/>
              <a:gd name="connsiteY7" fmla="*/ 6836260 h 7153639"/>
              <a:gd name="connsiteX8" fmla="*/ 2536518 w 5161348"/>
              <a:gd name="connsiteY8" fmla="*/ 4312166 h 7153639"/>
              <a:gd name="connsiteX9" fmla="*/ 32172 w 5161348"/>
              <a:gd name="connsiteY9" fmla="*/ 55476 h 7153639"/>
              <a:gd name="connsiteX10" fmla="*/ 0 w 5161348"/>
              <a:gd name="connsiteY10" fmla="*/ 0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960975 w 5161348"/>
              <a:gd name="connsiteY5" fmla="*/ 7153639 h 7153639"/>
              <a:gd name="connsiteX6" fmla="*/ 1209188 w 5161348"/>
              <a:gd name="connsiteY6" fmla="*/ 6836260 h 7153639"/>
              <a:gd name="connsiteX7" fmla="*/ 2536518 w 5161348"/>
              <a:gd name="connsiteY7" fmla="*/ 4312166 h 7153639"/>
              <a:gd name="connsiteX8" fmla="*/ 32172 w 5161348"/>
              <a:gd name="connsiteY8" fmla="*/ 55476 h 7153639"/>
              <a:gd name="connsiteX9" fmla="*/ 0 w 5161348"/>
              <a:gd name="connsiteY9" fmla="*/ 0 h 7153639"/>
              <a:gd name="connsiteX0" fmla="*/ 0 w 5159706"/>
              <a:gd name="connsiteY0" fmla="*/ 0 h 7153639"/>
              <a:gd name="connsiteX1" fmla="*/ 1444506 w 5159706"/>
              <a:gd name="connsiteY1" fmla="*/ 0 h 7153639"/>
              <a:gd name="connsiteX2" fmla="*/ 1486755 w 5159706"/>
              <a:gd name="connsiteY2" fmla="*/ 24075 h 7153639"/>
              <a:gd name="connsiteX3" fmla="*/ 5159250 w 5159706"/>
              <a:gd name="connsiteY3" fmla="*/ 3559151 h 7153639"/>
              <a:gd name="connsiteX4" fmla="*/ 960975 w 5159706"/>
              <a:gd name="connsiteY4" fmla="*/ 7153639 h 7153639"/>
              <a:gd name="connsiteX5" fmla="*/ 1209188 w 5159706"/>
              <a:gd name="connsiteY5" fmla="*/ 6836260 h 7153639"/>
              <a:gd name="connsiteX6" fmla="*/ 2536518 w 5159706"/>
              <a:gd name="connsiteY6" fmla="*/ 4312166 h 7153639"/>
              <a:gd name="connsiteX7" fmla="*/ 32172 w 5159706"/>
              <a:gd name="connsiteY7" fmla="*/ 55476 h 7153639"/>
              <a:gd name="connsiteX8" fmla="*/ 0 w 5159706"/>
              <a:gd name="connsiteY8" fmla="*/ 0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9706" h="7153639">
                <a:moveTo>
                  <a:pt x="0" y="0"/>
                </a:moveTo>
                <a:lnTo>
                  <a:pt x="1444506" y="0"/>
                </a:lnTo>
                <a:lnTo>
                  <a:pt x="1486755" y="24075"/>
                </a:lnTo>
                <a:cubicBezTo>
                  <a:pt x="3338081" y="1107020"/>
                  <a:pt x="5193059" y="2594369"/>
                  <a:pt x="5159250" y="3559151"/>
                </a:cubicBezTo>
                <a:cubicBezTo>
                  <a:pt x="5071620" y="4747412"/>
                  <a:pt x="1619319" y="6607454"/>
                  <a:pt x="960975" y="7153639"/>
                </a:cubicBezTo>
                <a:lnTo>
                  <a:pt x="1209188" y="6836260"/>
                </a:lnTo>
                <a:cubicBezTo>
                  <a:pt x="1882087" y="5965350"/>
                  <a:pt x="2536518" y="5020578"/>
                  <a:pt x="2536518" y="4312166"/>
                </a:cubicBezTo>
                <a:cubicBezTo>
                  <a:pt x="2536518" y="3047146"/>
                  <a:pt x="655130" y="1078694"/>
                  <a:pt x="32172" y="55476"/>
                </a:cubicBezTo>
                <a:lnTo>
                  <a:pt x="0" y="0"/>
                </a:lnTo>
                <a:close/>
              </a:path>
            </a:pathLst>
          </a:custGeom>
          <a:gradFill>
            <a:gsLst>
              <a:gs pos="0">
                <a:schemeClr val="accent4">
                  <a:alpha val="0"/>
                </a:schemeClr>
              </a:gs>
              <a:gs pos="100000">
                <a:schemeClr val="accent4">
                  <a:alpha val="0"/>
                </a:schemeClr>
              </a:gs>
              <a:gs pos="69000">
                <a:schemeClr val="accent4">
                  <a:alpha val="19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12" name="Freeform: Shape 11">
            <a:extLst>
              <a:ext uri="{FF2B5EF4-FFF2-40B4-BE49-F238E27FC236}">
                <a16:creationId xmlns:a16="http://schemas.microsoft.com/office/drawing/2014/main" xmlns="" id="{A9989A05-D5DC-4B92-AC0D-7CF58C8F9A91}"/>
              </a:ext>
            </a:extLst>
          </p:cNvPr>
          <p:cNvSpPr>
            <a:spLocks noChangeAspect="1"/>
          </p:cNvSpPr>
          <p:nvPr userDrawn="1"/>
        </p:nvSpPr>
        <p:spPr>
          <a:xfrm>
            <a:off x="1235184" y="121920"/>
            <a:ext cx="3531395" cy="6871648"/>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3753615 w 5161348"/>
              <a:gd name="connsiteY5" fmla="*/ 7153639 h 7153639"/>
              <a:gd name="connsiteX6" fmla="*/ 960975 w 5161348"/>
              <a:gd name="connsiteY6" fmla="*/ 7153639 h 7153639"/>
              <a:gd name="connsiteX7" fmla="*/ 1209188 w 5161348"/>
              <a:gd name="connsiteY7" fmla="*/ 6836260 h 7153639"/>
              <a:gd name="connsiteX8" fmla="*/ 2536518 w 5161348"/>
              <a:gd name="connsiteY8" fmla="*/ 4312166 h 7153639"/>
              <a:gd name="connsiteX9" fmla="*/ 32172 w 5161348"/>
              <a:gd name="connsiteY9" fmla="*/ 55476 h 7153639"/>
              <a:gd name="connsiteX10" fmla="*/ 0 w 5161348"/>
              <a:gd name="connsiteY10" fmla="*/ 0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960975 w 5161348"/>
              <a:gd name="connsiteY5" fmla="*/ 7153639 h 7153639"/>
              <a:gd name="connsiteX6" fmla="*/ 1209188 w 5161348"/>
              <a:gd name="connsiteY6" fmla="*/ 6836260 h 7153639"/>
              <a:gd name="connsiteX7" fmla="*/ 2536518 w 5161348"/>
              <a:gd name="connsiteY7" fmla="*/ 4312166 h 7153639"/>
              <a:gd name="connsiteX8" fmla="*/ 32172 w 5161348"/>
              <a:gd name="connsiteY8" fmla="*/ 55476 h 7153639"/>
              <a:gd name="connsiteX9" fmla="*/ 0 w 5161348"/>
              <a:gd name="connsiteY9" fmla="*/ 0 h 7153639"/>
              <a:gd name="connsiteX0" fmla="*/ 0 w 5159706"/>
              <a:gd name="connsiteY0" fmla="*/ 0 h 7153639"/>
              <a:gd name="connsiteX1" fmla="*/ 1444506 w 5159706"/>
              <a:gd name="connsiteY1" fmla="*/ 0 h 7153639"/>
              <a:gd name="connsiteX2" fmla="*/ 1486755 w 5159706"/>
              <a:gd name="connsiteY2" fmla="*/ 24075 h 7153639"/>
              <a:gd name="connsiteX3" fmla="*/ 5159250 w 5159706"/>
              <a:gd name="connsiteY3" fmla="*/ 3559151 h 7153639"/>
              <a:gd name="connsiteX4" fmla="*/ 960975 w 5159706"/>
              <a:gd name="connsiteY4" fmla="*/ 7153639 h 7153639"/>
              <a:gd name="connsiteX5" fmla="*/ 1209188 w 5159706"/>
              <a:gd name="connsiteY5" fmla="*/ 6836260 h 7153639"/>
              <a:gd name="connsiteX6" fmla="*/ 2536518 w 5159706"/>
              <a:gd name="connsiteY6" fmla="*/ 4312166 h 7153639"/>
              <a:gd name="connsiteX7" fmla="*/ 32172 w 5159706"/>
              <a:gd name="connsiteY7" fmla="*/ 55476 h 7153639"/>
              <a:gd name="connsiteX8" fmla="*/ 0 w 5159706"/>
              <a:gd name="connsiteY8" fmla="*/ 0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9706" h="7153639">
                <a:moveTo>
                  <a:pt x="0" y="0"/>
                </a:moveTo>
                <a:lnTo>
                  <a:pt x="1444506" y="0"/>
                </a:lnTo>
                <a:lnTo>
                  <a:pt x="1486755" y="24075"/>
                </a:lnTo>
                <a:cubicBezTo>
                  <a:pt x="3338081" y="1107020"/>
                  <a:pt x="5193059" y="2594369"/>
                  <a:pt x="5159250" y="3559151"/>
                </a:cubicBezTo>
                <a:cubicBezTo>
                  <a:pt x="5071620" y="4747412"/>
                  <a:pt x="1619319" y="6607454"/>
                  <a:pt x="960975" y="7153639"/>
                </a:cubicBezTo>
                <a:lnTo>
                  <a:pt x="1209188" y="6836260"/>
                </a:lnTo>
                <a:cubicBezTo>
                  <a:pt x="1882087" y="5965350"/>
                  <a:pt x="2536518" y="5020578"/>
                  <a:pt x="2536518" y="4312166"/>
                </a:cubicBezTo>
                <a:cubicBezTo>
                  <a:pt x="2536518" y="3047146"/>
                  <a:pt x="655130" y="1078694"/>
                  <a:pt x="32172" y="55476"/>
                </a:cubicBezTo>
                <a:lnTo>
                  <a:pt x="0" y="0"/>
                </a:lnTo>
                <a:close/>
              </a:path>
            </a:pathLst>
          </a:custGeom>
          <a:gradFill>
            <a:gsLst>
              <a:gs pos="0">
                <a:schemeClr val="accent4">
                  <a:alpha val="0"/>
                </a:schemeClr>
              </a:gs>
              <a:gs pos="100000">
                <a:schemeClr val="accent4">
                  <a:alpha val="0"/>
                </a:schemeClr>
              </a:gs>
              <a:gs pos="69000">
                <a:schemeClr val="accent4">
                  <a:alpha val="19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
        <p:nvSpPr>
          <p:cNvPr id="10" name="Title 2">
            <a:extLst>
              <a:ext uri="{FF2B5EF4-FFF2-40B4-BE49-F238E27FC236}">
                <a16:creationId xmlns:a16="http://schemas.microsoft.com/office/drawing/2014/main" xmlns="" id="{1EB8684C-3826-4A2E-9705-054DF9EAA728}"/>
              </a:ext>
            </a:extLst>
          </p:cNvPr>
          <p:cNvSpPr>
            <a:spLocks noGrp="1"/>
          </p:cNvSpPr>
          <p:nvPr>
            <p:ph type="title" hasCustomPrompt="1"/>
          </p:nvPr>
        </p:nvSpPr>
        <p:spPr>
          <a:xfrm>
            <a:off x="630000" y="2764203"/>
            <a:ext cx="2478638" cy="1314311"/>
          </a:xfrm>
        </p:spPr>
        <p:txBody>
          <a:bodyPr vert="horz" anchor="ctr" anchorCtr="0">
            <a:noAutofit/>
          </a:bodyPr>
          <a:lstStyle>
            <a:lvl1pPr>
              <a:defRPr sz="3200" b="1" baseline="0">
                <a:solidFill>
                  <a:schemeClr val="accent5"/>
                </a:solidFill>
                <a:latin typeface="+mj-lt"/>
                <a:ea typeface="+mj-ea"/>
                <a:cs typeface="+mj-cs"/>
                <a:sym typeface="Calibri" panose="020F0502020204030204" pitchFamily="34" charset="0"/>
              </a:defRPr>
            </a:lvl1pPr>
          </a:lstStyle>
          <a:p>
            <a:r>
              <a:rPr lang="en-US" dirty="0"/>
              <a:t>Click to add title</a:t>
            </a:r>
          </a:p>
        </p:txBody>
      </p:sp>
    </p:spTree>
    <p:extLst>
      <p:ext uri="{BB962C8B-B14F-4D97-AF65-F5344CB8AC3E}">
        <p14:creationId xmlns:p14="http://schemas.microsoft.com/office/powerpoint/2010/main" val="435149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599FFA-E0B2-4A5D-8F31-8DD1C6176E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5A6BD43C-E2B5-4569-8F20-1ACECD65E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04CFDA33-DA7E-47B6-A0FA-B7F8C7F55A34}"/>
              </a:ext>
            </a:extLst>
          </p:cNvPr>
          <p:cNvSpPr>
            <a:spLocks noGrp="1"/>
          </p:cNvSpPr>
          <p:nvPr>
            <p:ph type="dt" sz="half" idx="10"/>
          </p:nvPr>
        </p:nvSpPr>
        <p:spPr/>
        <p:txBody>
          <a:bodyPr/>
          <a:lstStyle/>
          <a:p>
            <a:fld id="{D00E64DA-EC29-46D5-B779-2084BE58DE47}" type="datetimeFigureOut">
              <a:rPr lang="en-IN" smtClean="0"/>
              <a:t>23-03-2023</a:t>
            </a:fld>
            <a:endParaRPr lang="en-IN" dirty="0"/>
          </a:p>
        </p:txBody>
      </p:sp>
      <p:sp>
        <p:nvSpPr>
          <p:cNvPr id="5" name="Footer Placeholder 4">
            <a:extLst>
              <a:ext uri="{FF2B5EF4-FFF2-40B4-BE49-F238E27FC236}">
                <a16:creationId xmlns:a16="http://schemas.microsoft.com/office/drawing/2014/main" xmlns="" id="{67C5A2A3-1708-4C1B-A6D3-84A59B6A816B}"/>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xmlns="" id="{DF438B87-607A-4CD1-869B-C95D8D03C99A}"/>
              </a:ext>
            </a:extLst>
          </p:cNvPr>
          <p:cNvSpPr>
            <a:spLocks noGrp="1"/>
          </p:cNvSpPr>
          <p:nvPr>
            <p:ph type="sldNum" sz="quarter" idx="12"/>
          </p:nvPr>
        </p:nvSpPr>
        <p:spPr/>
        <p:txBody>
          <a:bodyPr/>
          <a:lstStyle/>
          <a:p>
            <a:fld id="{644ED824-40A9-429D-8332-3DB21A43A807}" type="slidenum">
              <a:rPr lang="en-IN" smtClean="0"/>
              <a:t>‹#›</a:t>
            </a:fld>
            <a:endParaRPr lang="en-IN" dirty="0"/>
          </a:p>
        </p:txBody>
      </p:sp>
    </p:spTree>
    <p:extLst>
      <p:ext uri="{BB962C8B-B14F-4D97-AF65-F5344CB8AC3E}">
        <p14:creationId xmlns:p14="http://schemas.microsoft.com/office/powerpoint/2010/main" val="214844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ft Layout_Blue">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89D9672F-AC6C-4EDE-AB5E-DF31A48EA27C}"/>
              </a:ext>
            </a:extLst>
          </p:cNvPr>
          <p:cNvGraphicFramePr>
            <a:graphicFrameLocks noChangeAspect="1"/>
          </p:cNvGraphicFramePr>
          <p:nvPr userDrawn="1">
            <p:custDataLst>
              <p:tags r:id="rId2"/>
            </p:custDataLst>
            <p:extLst>
              <p:ext uri="{D42A27DB-BD31-4B8C-83A1-F6EECF244321}">
                <p14:modId xmlns:p14="http://schemas.microsoft.com/office/powerpoint/2010/main" val="3284455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473" imgH="476" progId="TCLayout.ActiveDocument.1">
                  <p:embed/>
                </p:oleObj>
              </mc:Choice>
              <mc:Fallback>
                <p:oleObj name="think-cell Slide" r:id="rId4" imgW="473" imgH="476" progId="TCLayout.ActiveDocument.1">
                  <p:embed/>
                  <p:pic>
                    <p:nvPicPr>
                      <p:cNvPr id="4" name="Object 3" hidden="1">
                        <a:extLst>
                          <a:ext uri="{FF2B5EF4-FFF2-40B4-BE49-F238E27FC236}">
                            <a16:creationId xmlns:a16="http://schemas.microsoft.com/office/drawing/2014/main" xmlns="" id="{89D9672F-AC6C-4EDE-AB5E-DF31A48EA2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71648"/>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 name="connsiteX5" fmla="*/ 0 w 4088312"/>
              <a:gd name="connsiteY5" fmla="*/ 0 h 6858000"/>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 name="connsiteX5" fmla="*/ 0 w 4088312"/>
              <a:gd name="connsiteY5" fmla="*/ 0 h 6858000"/>
              <a:gd name="connsiteX0" fmla="*/ 0 w 4088312"/>
              <a:gd name="connsiteY0" fmla="*/ 0 h 6858000"/>
              <a:gd name="connsiteX1" fmla="*/ 2964682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 name="connsiteX5" fmla="*/ 0 w 4088312"/>
              <a:gd name="connsiteY5" fmla="*/ 0 h 6858000"/>
              <a:gd name="connsiteX0" fmla="*/ 0 w 4088312"/>
              <a:gd name="connsiteY0" fmla="*/ 0 h 6858000"/>
              <a:gd name="connsiteX1" fmla="*/ 1586258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 name="connsiteX5" fmla="*/ 0 w 4088312"/>
              <a:gd name="connsiteY5" fmla="*/ 0 h 6858000"/>
              <a:gd name="connsiteX0" fmla="*/ 0 w 4088312"/>
              <a:gd name="connsiteY0" fmla="*/ 0 h 6871648"/>
              <a:gd name="connsiteX1" fmla="*/ 1586258 w 4088312"/>
              <a:gd name="connsiteY1" fmla="*/ 0 h 6871648"/>
              <a:gd name="connsiteX2" fmla="*/ 4088312 w 4088312"/>
              <a:gd name="connsiteY2" fmla="*/ 3429000 h 6871648"/>
              <a:gd name="connsiteX3" fmla="*/ 1572611 w 4088312"/>
              <a:gd name="connsiteY3" fmla="*/ 6871648 h 6871648"/>
              <a:gd name="connsiteX4" fmla="*/ 0 w 4088312"/>
              <a:gd name="connsiteY4" fmla="*/ 6858000 h 6871648"/>
              <a:gd name="connsiteX5" fmla="*/ 0 w 4088312"/>
              <a:gd name="connsiteY5" fmla="*/ 0 h 687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8312" h="6871648">
                <a:moveTo>
                  <a:pt x="0" y="0"/>
                </a:moveTo>
                <a:lnTo>
                  <a:pt x="1586258" y="0"/>
                </a:lnTo>
                <a:cubicBezTo>
                  <a:pt x="2267643" y="571500"/>
                  <a:pt x="4088312" y="2286000"/>
                  <a:pt x="4088312" y="3429000"/>
                </a:cubicBezTo>
                <a:cubicBezTo>
                  <a:pt x="4088312" y="4572000"/>
                  <a:pt x="2253996" y="6300148"/>
                  <a:pt x="1572611" y="6871648"/>
                </a:cubicBezTo>
                <a:lnTo>
                  <a:pt x="0" y="6858000"/>
                </a:lnTo>
                <a:lnTo>
                  <a:pt x="0" y="0"/>
                </a:lnTo>
                <a:close/>
              </a:path>
            </a:pathLst>
          </a:custGeom>
          <a:gradFill>
            <a:gsLst>
              <a:gs pos="0">
                <a:schemeClr val="tx2"/>
              </a:gs>
              <a:gs pos="100000">
                <a:schemeClr val="accent2"/>
              </a:gs>
            </a:gsLst>
            <a:lin ang="8100000" scaled="1"/>
          </a:gradFill>
          <a:ln>
            <a:noFill/>
          </a:ln>
          <a:effectLst>
            <a:innerShdw blurRad="406400" dir="215400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Calibri" panose="020F050202020403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200" b="1" baseline="0">
                <a:solidFill>
                  <a:srgbClr val="FFFFFF"/>
                </a:solidFill>
                <a:latin typeface="+mj-lt"/>
                <a:ea typeface="+mj-ea"/>
                <a:cs typeface="+mj-cs"/>
                <a:sym typeface="Calibri" panose="020F050202020403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cs typeface="Calibri" panose="020F0502020204030204" pitchFamily="34" charset="0"/>
                <a:sym typeface="Calibri" panose="020F0502020204030204" pitchFamily="34" charset="0"/>
              </a:defRPr>
            </a:lvl1pPr>
          </a:lstStyle>
          <a:p>
            <a:endParaRPr lang="en-US" dirty="0">
              <a:latin typeface="+mn-lt"/>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Calibri" panose="020F050202020403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Calibri" panose="020F0502020204030204" pitchFamily="34" charset="0"/>
            </a:endParaRPr>
          </a:p>
        </p:txBody>
      </p:sp>
      <p:sp>
        <p:nvSpPr>
          <p:cNvPr id="8" name="Freeform: Shape 7">
            <a:extLst>
              <a:ext uri="{FF2B5EF4-FFF2-40B4-BE49-F238E27FC236}">
                <a16:creationId xmlns:a16="http://schemas.microsoft.com/office/drawing/2014/main" xmlns="" id="{27378498-2A16-4965-A5FD-83AD3DD745C1}"/>
              </a:ext>
            </a:extLst>
          </p:cNvPr>
          <p:cNvSpPr>
            <a:spLocks noChangeAspect="1"/>
          </p:cNvSpPr>
          <p:nvPr userDrawn="1"/>
        </p:nvSpPr>
        <p:spPr>
          <a:xfrm>
            <a:off x="549384" y="0"/>
            <a:ext cx="3531395" cy="6871648"/>
          </a:xfrm>
          <a:custGeom>
            <a:avLst/>
            <a:gdLst>
              <a:gd name="connsiteX0" fmla="*/ 0 w 6017011"/>
              <a:gd name="connsiteY0" fmla="*/ 0 h 7153639"/>
              <a:gd name="connsiteX1" fmla="*/ 1444506 w 6017011"/>
              <a:gd name="connsiteY1" fmla="*/ 0 h 7153639"/>
              <a:gd name="connsiteX2" fmla="*/ 1486755 w 6017011"/>
              <a:gd name="connsiteY2" fmla="*/ 24075 h 7153639"/>
              <a:gd name="connsiteX3" fmla="*/ 6016698 w 6017011"/>
              <a:gd name="connsiteY3" fmla="*/ 4312166 h 7153639"/>
              <a:gd name="connsiteX4" fmla="*/ 4253454 w 6017011"/>
              <a:gd name="connsiteY4" fmla="*/ 6739302 h 7153639"/>
              <a:gd name="connsiteX5" fmla="*/ 3753615 w 6017011"/>
              <a:gd name="connsiteY5" fmla="*/ 7153639 h 7153639"/>
              <a:gd name="connsiteX6" fmla="*/ 960975 w 6017011"/>
              <a:gd name="connsiteY6" fmla="*/ 7153639 h 7153639"/>
              <a:gd name="connsiteX7" fmla="*/ 1209188 w 6017011"/>
              <a:gd name="connsiteY7" fmla="*/ 6836260 h 7153639"/>
              <a:gd name="connsiteX8" fmla="*/ 2536518 w 6017011"/>
              <a:gd name="connsiteY8" fmla="*/ 4312166 h 7153639"/>
              <a:gd name="connsiteX9" fmla="*/ 32172 w 6017011"/>
              <a:gd name="connsiteY9" fmla="*/ 55476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3753615 w 5161348"/>
              <a:gd name="connsiteY5" fmla="*/ 7153639 h 7153639"/>
              <a:gd name="connsiteX6" fmla="*/ 960975 w 5161348"/>
              <a:gd name="connsiteY6" fmla="*/ 7153639 h 7153639"/>
              <a:gd name="connsiteX7" fmla="*/ 1209188 w 5161348"/>
              <a:gd name="connsiteY7" fmla="*/ 6836260 h 7153639"/>
              <a:gd name="connsiteX8" fmla="*/ 2536518 w 5161348"/>
              <a:gd name="connsiteY8" fmla="*/ 4312166 h 7153639"/>
              <a:gd name="connsiteX9" fmla="*/ 32172 w 5161348"/>
              <a:gd name="connsiteY9" fmla="*/ 55476 h 7153639"/>
              <a:gd name="connsiteX10" fmla="*/ 0 w 5161348"/>
              <a:gd name="connsiteY10" fmla="*/ 0 h 7153639"/>
              <a:gd name="connsiteX0" fmla="*/ 0 w 5161348"/>
              <a:gd name="connsiteY0" fmla="*/ 0 h 7153639"/>
              <a:gd name="connsiteX1" fmla="*/ 1444506 w 5161348"/>
              <a:gd name="connsiteY1" fmla="*/ 0 h 7153639"/>
              <a:gd name="connsiteX2" fmla="*/ 1486755 w 5161348"/>
              <a:gd name="connsiteY2" fmla="*/ 24075 h 7153639"/>
              <a:gd name="connsiteX3" fmla="*/ 5159250 w 5161348"/>
              <a:gd name="connsiteY3" fmla="*/ 3559151 h 7153639"/>
              <a:gd name="connsiteX4" fmla="*/ 4253454 w 5161348"/>
              <a:gd name="connsiteY4" fmla="*/ 6739302 h 7153639"/>
              <a:gd name="connsiteX5" fmla="*/ 960975 w 5161348"/>
              <a:gd name="connsiteY5" fmla="*/ 7153639 h 7153639"/>
              <a:gd name="connsiteX6" fmla="*/ 1209188 w 5161348"/>
              <a:gd name="connsiteY6" fmla="*/ 6836260 h 7153639"/>
              <a:gd name="connsiteX7" fmla="*/ 2536518 w 5161348"/>
              <a:gd name="connsiteY7" fmla="*/ 4312166 h 7153639"/>
              <a:gd name="connsiteX8" fmla="*/ 32172 w 5161348"/>
              <a:gd name="connsiteY8" fmla="*/ 55476 h 7153639"/>
              <a:gd name="connsiteX9" fmla="*/ 0 w 5161348"/>
              <a:gd name="connsiteY9" fmla="*/ 0 h 7153639"/>
              <a:gd name="connsiteX0" fmla="*/ 0 w 5159706"/>
              <a:gd name="connsiteY0" fmla="*/ 0 h 7153639"/>
              <a:gd name="connsiteX1" fmla="*/ 1444506 w 5159706"/>
              <a:gd name="connsiteY1" fmla="*/ 0 h 7153639"/>
              <a:gd name="connsiteX2" fmla="*/ 1486755 w 5159706"/>
              <a:gd name="connsiteY2" fmla="*/ 24075 h 7153639"/>
              <a:gd name="connsiteX3" fmla="*/ 5159250 w 5159706"/>
              <a:gd name="connsiteY3" fmla="*/ 3559151 h 7153639"/>
              <a:gd name="connsiteX4" fmla="*/ 960975 w 5159706"/>
              <a:gd name="connsiteY4" fmla="*/ 7153639 h 7153639"/>
              <a:gd name="connsiteX5" fmla="*/ 1209188 w 5159706"/>
              <a:gd name="connsiteY5" fmla="*/ 6836260 h 7153639"/>
              <a:gd name="connsiteX6" fmla="*/ 2536518 w 5159706"/>
              <a:gd name="connsiteY6" fmla="*/ 4312166 h 7153639"/>
              <a:gd name="connsiteX7" fmla="*/ 32172 w 5159706"/>
              <a:gd name="connsiteY7" fmla="*/ 55476 h 7153639"/>
              <a:gd name="connsiteX8" fmla="*/ 0 w 5159706"/>
              <a:gd name="connsiteY8" fmla="*/ 0 h 715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9706" h="7153639">
                <a:moveTo>
                  <a:pt x="0" y="0"/>
                </a:moveTo>
                <a:lnTo>
                  <a:pt x="1444506" y="0"/>
                </a:lnTo>
                <a:lnTo>
                  <a:pt x="1486755" y="24075"/>
                </a:lnTo>
                <a:cubicBezTo>
                  <a:pt x="3338081" y="1107020"/>
                  <a:pt x="5193059" y="2594369"/>
                  <a:pt x="5159250" y="3559151"/>
                </a:cubicBezTo>
                <a:cubicBezTo>
                  <a:pt x="5071620" y="4747412"/>
                  <a:pt x="1619319" y="6607454"/>
                  <a:pt x="960975" y="7153639"/>
                </a:cubicBezTo>
                <a:lnTo>
                  <a:pt x="1209188" y="6836260"/>
                </a:lnTo>
                <a:cubicBezTo>
                  <a:pt x="1882087" y="5965350"/>
                  <a:pt x="2536518" y="5020578"/>
                  <a:pt x="2536518" y="4312166"/>
                </a:cubicBezTo>
                <a:cubicBezTo>
                  <a:pt x="2536518" y="3047146"/>
                  <a:pt x="655130" y="1078694"/>
                  <a:pt x="32172" y="55476"/>
                </a:cubicBezTo>
                <a:lnTo>
                  <a:pt x="0" y="0"/>
                </a:lnTo>
                <a:close/>
              </a:path>
            </a:pathLst>
          </a:custGeom>
          <a:gradFill>
            <a:gsLst>
              <a:gs pos="0">
                <a:schemeClr val="bg1">
                  <a:alpha val="0"/>
                </a:schemeClr>
              </a:gs>
              <a:gs pos="100000">
                <a:schemeClr val="bg1">
                  <a:alpha val="0"/>
                </a:schemeClr>
              </a:gs>
              <a:gs pos="70000">
                <a:schemeClr val="bg1">
                  <a:alpha val="35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latin typeface="+mn-lt"/>
              <a:ea typeface="+mn-ea"/>
              <a:cs typeface="+mn-cs"/>
              <a:sym typeface="Calibri" panose="020F0502020204030204" pitchFamily="34" charset="0"/>
            </a:endParaRPr>
          </a:p>
        </p:txBody>
      </p:sp>
    </p:spTree>
    <p:extLst>
      <p:ext uri="{BB962C8B-B14F-4D97-AF65-F5344CB8AC3E}">
        <p14:creationId xmlns:p14="http://schemas.microsoft.com/office/powerpoint/2010/main" val="3022417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oleObject" Target="../embeddings/oleObject1.bin"/><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3"/>
            </p:custDataLst>
            <p:extLst>
              <p:ext uri="{D42A27DB-BD31-4B8C-83A1-F6EECF244321}">
                <p14:modId xmlns:p14="http://schemas.microsoft.com/office/powerpoint/2010/main" val="9634841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2721050535"/>
      </p:ext>
    </p:extLst>
  </p:cSld>
  <p:clrMap bg1="lt1" tx1="dk1" bg2="lt2" tx2="dk2" accent1="accent1" accent2="accent2" accent3="accent3" accent4="accent4" accent5="accent5" accent6="accent6" hlink="hlink" folHlink="folHlink"/>
  <p:sldLayoutIdLst>
    <p:sldLayoutId id="2147485265" r:id="rId1"/>
    <p:sldLayoutId id="2147485266" r:id="rId2"/>
    <p:sldLayoutId id="2147485267" r:id="rId3"/>
    <p:sldLayoutId id="2147485268" r:id="rId4"/>
    <p:sldLayoutId id="2147485269" r:id="rId5"/>
    <p:sldLayoutId id="2147485270" r:id="rId6"/>
    <p:sldLayoutId id="2147485271" r:id="rId7"/>
    <p:sldLayoutId id="2147485272" r:id="rId8"/>
    <p:sldLayoutId id="2147485273" r:id="rId9"/>
    <p:sldLayoutId id="2147485274" r:id="rId10"/>
    <p:sldLayoutId id="2147485275" r:id="rId11"/>
    <p:sldLayoutId id="2147485276" r:id="rId12"/>
    <p:sldLayoutId id="2147485277" r:id="rId13"/>
    <p:sldLayoutId id="2147485278" r:id="rId14"/>
    <p:sldLayoutId id="2147485279" r:id="rId15"/>
    <p:sldLayoutId id="2147485280" r:id="rId16"/>
    <p:sldLayoutId id="2147485281" r:id="rId17"/>
    <p:sldLayoutId id="2147485282" r:id="rId18"/>
    <p:sldLayoutId id="2147485283" r:id="rId19"/>
    <p:sldLayoutId id="2147485284" r:id="rId20"/>
    <p:sldLayoutId id="2147485285" r:id="rId21"/>
    <p:sldLayoutId id="2147485286" r:id="rId22"/>
    <p:sldLayoutId id="2147485287" r:id="rId23"/>
    <p:sldLayoutId id="2147485288" r:id="rId24"/>
    <p:sldLayoutId id="2147485289" r:id="rId25"/>
    <p:sldLayoutId id="2147485290" r:id="rId26"/>
    <p:sldLayoutId id="2147485291" r:id="rId27"/>
    <p:sldLayoutId id="2147485292" r:id="rId28"/>
    <p:sldLayoutId id="2147485293" r:id="rId29"/>
    <p:sldLayoutId id="2147485294" r:id="rId30"/>
    <p:sldLayoutId id="2147485295" r:id="rId31"/>
    <p:sldLayoutId id="2147485296" r:id="rId32"/>
    <p:sldLayoutId id="2147485297" r:id="rId33"/>
    <p:sldLayoutId id="2147485298" r:id="rId34"/>
    <p:sldLayoutId id="2147485299" r:id="rId35"/>
    <p:sldLayoutId id="2147485300" r:id="rId36"/>
    <p:sldLayoutId id="2147485301" r:id="rId37"/>
    <p:sldLayoutId id="2147485302" r:id="rId38"/>
    <p:sldLayoutId id="2147485303" r:id="rId39"/>
    <p:sldLayoutId id="2147485304" r:id="rId40"/>
    <p:sldLayoutId id="2147485305" r:id="rId41"/>
    <p:sldLayoutId id="2147485306" r:id="rId42"/>
    <p:sldLayoutId id="2147485307" r:id="rId43"/>
    <p:sldLayoutId id="2147485308" r:id="rId44"/>
    <p:sldLayoutId id="2147485309" r:id="rId45"/>
    <p:sldLayoutId id="2147485310" r:id="rId46"/>
    <p:sldLayoutId id="2147485311" r:id="rId47"/>
    <p:sldLayoutId id="2147485312" r:id="rId48"/>
    <p:sldLayoutId id="2147485313" r:id="rId49"/>
    <p:sldLayoutId id="2147485314" r:id="rId50"/>
    <p:sldLayoutId id="2147485315" r:id="rId51"/>
    <p:sldLayoutId id="2147485316" r:id="rId52"/>
    <p:sldLayoutId id="2147485317" r:id="rId53"/>
    <p:sldLayoutId id="2147485318" r:id="rId54"/>
    <p:sldLayoutId id="2147485319" r:id="rId55"/>
    <p:sldLayoutId id="2147485320" r:id="rId56"/>
    <p:sldLayoutId id="2147485321" r:id="rId57"/>
    <p:sldLayoutId id="2147485322" r:id="rId58"/>
    <p:sldLayoutId id="2147485323" r:id="rId59"/>
    <p:sldLayoutId id="2147485324" r:id="rId60"/>
    <p:sldLayoutId id="2147485325" r:id="rId61"/>
    <p:sldLayoutId id="2147485326" r:id="rId62"/>
    <p:sldLayoutId id="2147485327" r:id="rId63"/>
    <p:sldLayoutId id="2147485328" r:id="rId64"/>
    <p:sldLayoutId id="2147485329" r:id="rId65"/>
    <p:sldLayoutId id="2147485330" r:id="rId66"/>
    <p:sldLayoutId id="2147485331" r:id="rId67"/>
    <p:sldLayoutId id="2147485332" r:id="rId68"/>
    <p:sldLayoutId id="2147485333" r:id="rId69"/>
    <p:sldLayoutId id="2147485334" r:id="rId70"/>
    <p:sldLayoutId id="2147485335" r:id="rId71"/>
    <p:sldLayoutId id="2147485336" r:id="rId72"/>
    <p:sldLayoutId id="2147485337" r:id="rId73"/>
    <p:sldLayoutId id="2147485338" r:id="rId74"/>
    <p:sldLayoutId id="2147485339" r:id="rId75"/>
    <p:sldLayoutId id="2147485340" r:id="rId76"/>
    <p:sldLayoutId id="2147485341" r:id="rId77"/>
    <p:sldLayoutId id="2147485342" r:id="rId78"/>
    <p:sldLayoutId id="2147485343" r:id="rId79"/>
    <p:sldLayoutId id="2147485344" r:id="rId8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80.xml"/><Relationship Id="rId7" Type="http://schemas.openxmlformats.org/officeDocument/2006/relationships/image" Target="../media/image10.emf"/><Relationship Id="rId2" Type="http://schemas.openxmlformats.org/officeDocument/2006/relationships/tags" Target="../tags/tag85.xml"/><Relationship Id="rId1" Type="http://schemas.openxmlformats.org/officeDocument/2006/relationships/vmlDrawing" Target="../drawings/vmlDrawing80.vml"/><Relationship Id="rId6" Type="http://schemas.openxmlformats.org/officeDocument/2006/relationships/oleObject" Target="../embeddings/oleObject80.bin"/><Relationship Id="rId5" Type="http://schemas.openxmlformats.org/officeDocument/2006/relationships/image" Target="../media/image20.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tags" Target="../tags/tag104.xml"/><Relationship Id="rId7" Type="http://schemas.openxmlformats.org/officeDocument/2006/relationships/image" Target="../media/image12.emf"/><Relationship Id="rId2" Type="http://schemas.openxmlformats.org/officeDocument/2006/relationships/tags" Target="../tags/tag103.xml"/><Relationship Id="rId1" Type="http://schemas.openxmlformats.org/officeDocument/2006/relationships/vmlDrawing" Target="../drawings/vmlDrawing89.vml"/><Relationship Id="rId6" Type="http://schemas.openxmlformats.org/officeDocument/2006/relationships/oleObject" Target="../embeddings/oleObject89.bin"/><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vmlDrawing" Target="../drawings/vmlDrawing90.vml"/><Relationship Id="rId6" Type="http://schemas.openxmlformats.org/officeDocument/2006/relationships/image" Target="../media/image12.emf"/><Relationship Id="rId5" Type="http://schemas.openxmlformats.org/officeDocument/2006/relationships/oleObject" Target="../embeddings/oleObject91.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vmlDrawing" Target="../drawings/vmlDrawing91.vml"/><Relationship Id="rId6" Type="http://schemas.openxmlformats.org/officeDocument/2006/relationships/image" Target="../media/image12.emf"/><Relationship Id="rId5" Type="http://schemas.openxmlformats.org/officeDocument/2006/relationships/oleObject" Target="../embeddings/oleObject92.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vmlDrawing" Target="../drawings/vmlDrawing92.vml"/><Relationship Id="rId6" Type="http://schemas.openxmlformats.org/officeDocument/2006/relationships/image" Target="../media/image12.emf"/><Relationship Id="rId5" Type="http://schemas.openxmlformats.org/officeDocument/2006/relationships/oleObject" Target="../embeddings/oleObject93.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vmlDrawing" Target="../drawings/vmlDrawing93.vml"/><Relationship Id="rId6" Type="http://schemas.openxmlformats.org/officeDocument/2006/relationships/image" Target="../media/image12.emf"/><Relationship Id="rId5" Type="http://schemas.openxmlformats.org/officeDocument/2006/relationships/oleObject" Target="../embeddings/oleObject94.bin"/><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vmlDrawing" Target="../drawings/vmlDrawing94.vml"/><Relationship Id="rId6" Type="http://schemas.openxmlformats.org/officeDocument/2006/relationships/image" Target="../media/image12.emf"/><Relationship Id="rId5" Type="http://schemas.openxmlformats.org/officeDocument/2006/relationships/oleObject" Target="../embeddings/oleObject95.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vmlDrawing" Target="../drawings/vmlDrawing95.vml"/><Relationship Id="rId6" Type="http://schemas.openxmlformats.org/officeDocument/2006/relationships/image" Target="../media/image12.emf"/><Relationship Id="rId5" Type="http://schemas.openxmlformats.org/officeDocument/2006/relationships/oleObject" Target="../embeddings/oleObject96.bin"/><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96.vml"/><Relationship Id="rId6" Type="http://schemas.openxmlformats.org/officeDocument/2006/relationships/image" Target="../media/image12.emf"/><Relationship Id="rId5" Type="http://schemas.openxmlformats.org/officeDocument/2006/relationships/oleObject" Target="../embeddings/oleObject97.bin"/><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vmlDrawing" Target="../drawings/vmlDrawing97.vml"/><Relationship Id="rId6" Type="http://schemas.openxmlformats.org/officeDocument/2006/relationships/image" Target="../media/image12.emf"/><Relationship Id="rId5" Type="http://schemas.openxmlformats.org/officeDocument/2006/relationships/oleObject" Target="../embeddings/oleObject98.bin"/><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tags" Target="../tags/tag114.xml"/><Relationship Id="rId7" Type="http://schemas.openxmlformats.org/officeDocument/2006/relationships/image" Target="../media/image12.emf"/><Relationship Id="rId2" Type="http://schemas.openxmlformats.org/officeDocument/2006/relationships/tags" Target="../tags/tag113.xml"/><Relationship Id="rId1" Type="http://schemas.openxmlformats.org/officeDocument/2006/relationships/vmlDrawing" Target="../drawings/vmlDrawing98.vml"/><Relationship Id="rId6" Type="http://schemas.openxmlformats.org/officeDocument/2006/relationships/oleObject" Target="../embeddings/oleObject99.bin"/><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notesSlide" Target="../notesSlides/notesSlide2.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vmlDrawing" Target="../drawings/vmlDrawing81.v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image" Target="../media/image12.emf"/><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oleObject" Target="../embeddings/oleObject81.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15.xml"/><Relationship Id="rId1" Type="http://schemas.openxmlformats.org/officeDocument/2006/relationships/vmlDrawing" Target="../drawings/vmlDrawing99.vml"/><Relationship Id="rId5" Type="http://schemas.openxmlformats.org/officeDocument/2006/relationships/image" Target="../media/image24.emf"/><Relationship Id="rId4" Type="http://schemas.openxmlformats.org/officeDocument/2006/relationships/oleObject" Target="../embeddings/oleObject101.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vmlDrawing" Target="../drawings/vmlDrawing100.vml"/><Relationship Id="rId6" Type="http://schemas.openxmlformats.org/officeDocument/2006/relationships/image" Target="../media/image12.emf"/><Relationship Id="rId5" Type="http://schemas.openxmlformats.org/officeDocument/2006/relationships/oleObject" Target="../embeddings/oleObject102.bin"/><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vmlDrawing" Target="../drawings/vmlDrawing101.vml"/><Relationship Id="rId6" Type="http://schemas.openxmlformats.org/officeDocument/2006/relationships/image" Target="../media/image12.emf"/><Relationship Id="rId5" Type="http://schemas.openxmlformats.org/officeDocument/2006/relationships/oleObject" Target="../embeddings/oleObject103.bin"/><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118.xml"/><Relationship Id="rId1" Type="http://schemas.openxmlformats.org/officeDocument/2006/relationships/vmlDrawing" Target="../drawings/vmlDrawing102.vml"/><Relationship Id="rId5" Type="http://schemas.openxmlformats.org/officeDocument/2006/relationships/image" Target="../media/image10.emf"/><Relationship Id="rId4" Type="http://schemas.openxmlformats.org/officeDocument/2006/relationships/oleObject" Target="../embeddings/oleObject104.bin"/></Relationships>
</file>

<file path=ppt/slides/_rels/slide2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20.xml"/><Relationship Id="rId7" Type="http://schemas.openxmlformats.org/officeDocument/2006/relationships/oleObject" Target="../embeddings/oleObject106.bin"/><Relationship Id="rId2" Type="http://schemas.openxmlformats.org/officeDocument/2006/relationships/tags" Target="../tags/tag119.xml"/><Relationship Id="rId1" Type="http://schemas.openxmlformats.org/officeDocument/2006/relationships/vmlDrawing" Target="../drawings/vmlDrawing103.vml"/><Relationship Id="rId6" Type="http://schemas.openxmlformats.org/officeDocument/2006/relationships/image" Target="../media/image25.emf"/><Relationship Id="rId5" Type="http://schemas.openxmlformats.org/officeDocument/2006/relationships/oleObject" Target="../embeddings/oleObject105.bin"/><Relationship Id="rId4" Type="http://schemas.openxmlformats.org/officeDocument/2006/relationships/slideLayout" Target="../slideLayouts/slideLayout40.xml"/><Relationship Id="rId9"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vmlDrawing" Target="../drawings/vmlDrawing104.vml"/><Relationship Id="rId6" Type="http://schemas.openxmlformats.org/officeDocument/2006/relationships/image" Target="../media/image12.emf"/><Relationship Id="rId5" Type="http://schemas.openxmlformats.org/officeDocument/2006/relationships/oleObject" Target="../embeddings/oleObject107.bin"/><Relationship Id="rId4"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23.xml"/><Relationship Id="rId7"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vmlDrawing" Target="../drawings/vmlDrawing105.vml"/><Relationship Id="rId6" Type="http://schemas.openxmlformats.org/officeDocument/2006/relationships/tags" Target="../tags/tag126.xml"/><Relationship Id="rId5" Type="http://schemas.openxmlformats.org/officeDocument/2006/relationships/tags" Target="../tags/tag125.xml"/><Relationship Id="rId10" Type="http://schemas.openxmlformats.org/officeDocument/2006/relationships/image" Target="../media/image10.emf"/><Relationship Id="rId4" Type="http://schemas.openxmlformats.org/officeDocument/2006/relationships/tags" Target="../tags/tag124.xml"/><Relationship Id="rId9" Type="http://schemas.openxmlformats.org/officeDocument/2006/relationships/oleObject" Target="../embeddings/oleObject108.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7.xml"/><Relationship Id="rId1" Type="http://schemas.openxmlformats.org/officeDocument/2006/relationships/vmlDrawing" Target="../drawings/vmlDrawing106.vml"/><Relationship Id="rId6" Type="http://schemas.openxmlformats.org/officeDocument/2006/relationships/image" Target="../media/image12.emf"/><Relationship Id="rId5" Type="http://schemas.openxmlformats.org/officeDocument/2006/relationships/oleObject" Target="../embeddings/oleObject109.bin"/><Relationship Id="rId4"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vmlDrawing" Target="../drawings/vmlDrawing107.vml"/><Relationship Id="rId6" Type="http://schemas.openxmlformats.org/officeDocument/2006/relationships/image" Target="../media/image12.emf"/><Relationship Id="rId5" Type="http://schemas.openxmlformats.org/officeDocument/2006/relationships/oleObject" Target="../embeddings/oleObject110.bin"/><Relationship Id="rId4"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129.xml"/><Relationship Id="rId1" Type="http://schemas.openxmlformats.org/officeDocument/2006/relationships/vmlDrawing" Target="../drawings/vmlDrawing108.vml"/><Relationship Id="rId5" Type="http://schemas.openxmlformats.org/officeDocument/2006/relationships/image" Target="../media/image10.emf"/><Relationship Id="rId4" Type="http://schemas.openxmlformats.org/officeDocument/2006/relationships/oleObject" Target="../embeddings/oleObject111.bin"/></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96.xml"/><Relationship Id="rId1" Type="http://schemas.openxmlformats.org/officeDocument/2006/relationships/vmlDrawing" Target="../drawings/vmlDrawing82.vml"/><Relationship Id="rId6" Type="http://schemas.openxmlformats.org/officeDocument/2006/relationships/image" Target="../media/image12.emf"/><Relationship Id="rId5" Type="http://schemas.openxmlformats.org/officeDocument/2006/relationships/oleObject" Target="../embeddings/oleObject8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130.xml"/><Relationship Id="rId1" Type="http://schemas.openxmlformats.org/officeDocument/2006/relationships/vmlDrawing" Target="../drawings/vmlDrawing109.vml"/><Relationship Id="rId5" Type="http://schemas.openxmlformats.org/officeDocument/2006/relationships/image" Target="../media/image10.emf"/><Relationship Id="rId4" Type="http://schemas.openxmlformats.org/officeDocument/2006/relationships/oleObject" Target="../embeddings/oleObject112.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vmlDrawing" Target="../drawings/vmlDrawing110.vml"/><Relationship Id="rId6" Type="http://schemas.openxmlformats.org/officeDocument/2006/relationships/image" Target="../media/image12.emf"/><Relationship Id="rId5" Type="http://schemas.openxmlformats.org/officeDocument/2006/relationships/oleObject" Target="../embeddings/oleObject113.bin"/><Relationship Id="rId4"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vmlDrawing" Target="../drawings/vmlDrawing111.vml"/><Relationship Id="rId6" Type="http://schemas.openxmlformats.org/officeDocument/2006/relationships/image" Target="../media/image27.jpeg"/><Relationship Id="rId5" Type="http://schemas.openxmlformats.org/officeDocument/2006/relationships/image" Target="../media/image10.emf"/><Relationship Id="rId4" Type="http://schemas.openxmlformats.org/officeDocument/2006/relationships/oleObject" Target="../embeddings/oleObject114.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vmlDrawing" Target="../drawings/vmlDrawing112.vml"/><Relationship Id="rId6" Type="http://schemas.openxmlformats.org/officeDocument/2006/relationships/image" Target="../media/image12.emf"/><Relationship Id="rId5" Type="http://schemas.openxmlformats.org/officeDocument/2006/relationships/oleObject" Target="../embeddings/oleObject115.bin"/><Relationship Id="rId4"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36.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33.png"/><Relationship Id="rId17" Type="http://schemas.openxmlformats.org/officeDocument/2006/relationships/image" Target="../media/image40.svg"/><Relationship Id="rId2" Type="http://schemas.openxmlformats.org/officeDocument/2006/relationships/image" Target="../media/image28.png"/><Relationship Id="rId16" Type="http://schemas.openxmlformats.org/officeDocument/2006/relationships/image" Target="../media/image35.png"/><Relationship Id="rId20" Type="http://schemas.openxmlformats.org/officeDocument/2006/relationships/image" Target="../media/image37.jpeg"/><Relationship Id="rId1" Type="http://schemas.openxmlformats.org/officeDocument/2006/relationships/slideLayout" Target="../slideLayouts/slideLayout79.xml"/><Relationship Id="rId6" Type="http://schemas.openxmlformats.org/officeDocument/2006/relationships/image" Target="../media/image30.png"/><Relationship Id="rId11" Type="http://schemas.openxmlformats.org/officeDocument/2006/relationships/image" Target="../media/image34.svg"/><Relationship Id="rId5" Type="http://schemas.microsoft.com/office/2007/relationships/hdphoto" Target="../media/hdphoto2.wdp"/><Relationship Id="rId15" Type="http://schemas.openxmlformats.org/officeDocument/2006/relationships/image" Target="../media/image38.svg"/><Relationship Id="rId10" Type="http://schemas.openxmlformats.org/officeDocument/2006/relationships/image" Target="../media/image32.png"/><Relationship Id="rId19" Type="http://schemas.openxmlformats.org/officeDocument/2006/relationships/image" Target="../media/image42.svg"/><Relationship Id="rId4" Type="http://schemas.openxmlformats.org/officeDocument/2006/relationships/image" Target="../media/image29.png"/><Relationship Id="rId9" Type="http://schemas.openxmlformats.org/officeDocument/2006/relationships/image" Target="../media/image32.svg"/><Relationship Id="rId1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8.png"/><Relationship Id="rId2" Type="http://schemas.openxmlformats.org/officeDocument/2006/relationships/tags" Target="../tags/tag134.xml"/><Relationship Id="rId1" Type="http://schemas.openxmlformats.org/officeDocument/2006/relationships/vmlDrawing" Target="../drawings/vmlDrawing113.vml"/><Relationship Id="rId6" Type="http://schemas.openxmlformats.org/officeDocument/2006/relationships/image" Target="../media/image10.emf"/><Relationship Id="rId5" Type="http://schemas.openxmlformats.org/officeDocument/2006/relationships/oleObject" Target="../embeddings/oleObject116.bin"/><Relationship Id="rId4"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vmlDrawing" Target="../drawings/vmlDrawing114.vml"/><Relationship Id="rId6" Type="http://schemas.openxmlformats.org/officeDocument/2006/relationships/image" Target="../media/image12.emf"/><Relationship Id="rId5" Type="http://schemas.openxmlformats.org/officeDocument/2006/relationships/oleObject" Target="../embeddings/oleObject117.bin"/><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chart" Target="../charts/chart1.xml"/><Relationship Id="rId2" Type="http://schemas.openxmlformats.org/officeDocument/2006/relationships/tags" Target="../tags/tag97.xml"/><Relationship Id="rId1" Type="http://schemas.openxmlformats.org/officeDocument/2006/relationships/vmlDrawing" Target="../drawings/vmlDrawing83.vml"/><Relationship Id="rId6" Type="http://schemas.openxmlformats.org/officeDocument/2006/relationships/image" Target="../media/image12.emf"/><Relationship Id="rId5" Type="http://schemas.openxmlformats.org/officeDocument/2006/relationships/oleObject" Target="../embeddings/oleObject83.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136.xml"/><Relationship Id="rId1" Type="http://schemas.openxmlformats.org/officeDocument/2006/relationships/vmlDrawing" Target="../drawings/vmlDrawing115.vml"/><Relationship Id="rId5" Type="http://schemas.openxmlformats.org/officeDocument/2006/relationships/image" Target="../media/image10.emf"/><Relationship Id="rId4" Type="http://schemas.openxmlformats.org/officeDocument/2006/relationships/oleObject" Target="../embeddings/oleObject118.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137.xml"/><Relationship Id="rId1" Type="http://schemas.openxmlformats.org/officeDocument/2006/relationships/vmlDrawing" Target="../drawings/vmlDrawing116.vml"/><Relationship Id="rId5" Type="http://schemas.openxmlformats.org/officeDocument/2006/relationships/image" Target="../media/image10.emf"/><Relationship Id="rId4" Type="http://schemas.openxmlformats.org/officeDocument/2006/relationships/oleObject" Target="../embeddings/oleObject119.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38.xml"/><Relationship Id="rId1" Type="http://schemas.openxmlformats.org/officeDocument/2006/relationships/vmlDrawing" Target="../drawings/vmlDrawing117.vml"/><Relationship Id="rId5" Type="http://schemas.openxmlformats.org/officeDocument/2006/relationships/image" Target="../media/image24.emf"/><Relationship Id="rId4" Type="http://schemas.openxmlformats.org/officeDocument/2006/relationships/oleObject" Target="../embeddings/oleObject120.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39.xml"/><Relationship Id="rId1" Type="http://schemas.openxmlformats.org/officeDocument/2006/relationships/vmlDrawing" Target="../drawings/vmlDrawing118.vml"/><Relationship Id="rId5" Type="http://schemas.openxmlformats.org/officeDocument/2006/relationships/image" Target="../media/image24.emf"/><Relationship Id="rId4" Type="http://schemas.openxmlformats.org/officeDocument/2006/relationships/oleObject" Target="../embeddings/oleObject121.bin"/></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40.xml"/><Relationship Id="rId1" Type="http://schemas.openxmlformats.org/officeDocument/2006/relationships/vmlDrawing" Target="../drawings/vmlDrawing119.vml"/><Relationship Id="rId5" Type="http://schemas.openxmlformats.org/officeDocument/2006/relationships/image" Target="../media/image24.emf"/><Relationship Id="rId4" Type="http://schemas.openxmlformats.org/officeDocument/2006/relationships/oleObject" Target="../embeddings/oleObject122.bin"/></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41.xml"/><Relationship Id="rId1" Type="http://schemas.openxmlformats.org/officeDocument/2006/relationships/vmlDrawing" Target="../drawings/vmlDrawing120.vml"/><Relationship Id="rId5" Type="http://schemas.openxmlformats.org/officeDocument/2006/relationships/image" Target="../media/image24.emf"/><Relationship Id="rId4" Type="http://schemas.openxmlformats.org/officeDocument/2006/relationships/oleObject" Target="../embeddings/oleObject123.bin"/></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42.xml"/><Relationship Id="rId1" Type="http://schemas.openxmlformats.org/officeDocument/2006/relationships/vmlDrawing" Target="../drawings/vmlDrawing121.vml"/><Relationship Id="rId5" Type="http://schemas.openxmlformats.org/officeDocument/2006/relationships/image" Target="../media/image24.emf"/><Relationship Id="rId4" Type="http://schemas.openxmlformats.org/officeDocument/2006/relationships/oleObject" Target="../embeddings/oleObject124.bin"/></Relationships>
</file>

<file path=ppt/slides/_rels/slide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2.xml"/><Relationship Id="rId7" Type="http://schemas.openxmlformats.org/officeDocument/2006/relationships/chart" Target="../charts/chart2.xml"/><Relationship Id="rId2" Type="http://schemas.openxmlformats.org/officeDocument/2006/relationships/tags" Target="../tags/tag98.xml"/><Relationship Id="rId1" Type="http://schemas.openxmlformats.org/officeDocument/2006/relationships/vmlDrawing" Target="../drawings/vmlDrawing84.vml"/><Relationship Id="rId6" Type="http://schemas.openxmlformats.org/officeDocument/2006/relationships/image" Target="../media/image12.emf"/><Relationship Id="rId5" Type="http://schemas.openxmlformats.org/officeDocument/2006/relationships/oleObject" Target="../embeddings/oleObject84.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44.xml"/><Relationship Id="rId7" Type="http://schemas.openxmlformats.org/officeDocument/2006/relationships/oleObject" Target="../embeddings/oleObject125.bin"/><Relationship Id="rId2" Type="http://schemas.openxmlformats.org/officeDocument/2006/relationships/tags" Target="../tags/tag143.xml"/><Relationship Id="rId1" Type="http://schemas.openxmlformats.org/officeDocument/2006/relationships/vmlDrawing" Target="../drawings/vmlDrawing122.v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45.xml"/><Relationship Id="rId9" Type="http://schemas.openxmlformats.org/officeDocument/2006/relationships/oleObject" Target="../embeddings/oleObject126.bin"/></Relationships>
</file>

<file path=ppt/slides/_rels/slide5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147.xml"/><Relationship Id="rId7" Type="http://schemas.openxmlformats.org/officeDocument/2006/relationships/image" Target="../media/image12.emf"/><Relationship Id="rId2" Type="http://schemas.openxmlformats.org/officeDocument/2006/relationships/tags" Target="../tags/tag146.xml"/><Relationship Id="rId1" Type="http://schemas.openxmlformats.org/officeDocument/2006/relationships/vmlDrawing" Target="../drawings/vmlDrawing123.vml"/><Relationship Id="rId6" Type="http://schemas.openxmlformats.org/officeDocument/2006/relationships/oleObject" Target="../embeddings/oleObject127.bin"/><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vmlDrawing" Target="../drawings/vmlDrawing85.vml"/><Relationship Id="rId6" Type="http://schemas.openxmlformats.org/officeDocument/2006/relationships/image" Target="../media/image12.emf"/><Relationship Id="rId5" Type="http://schemas.openxmlformats.org/officeDocument/2006/relationships/oleObject" Target="../embeddings/oleObject85.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vmlDrawing" Target="../drawings/vmlDrawing86.vml"/><Relationship Id="rId5" Type="http://schemas.openxmlformats.org/officeDocument/2006/relationships/image" Target="../media/image2.emf"/><Relationship Id="rId4" Type="http://schemas.openxmlformats.org/officeDocument/2006/relationships/oleObject" Target="../embeddings/oleObject86.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vmlDrawing" Target="../drawings/vmlDrawing87.vml"/><Relationship Id="rId6" Type="http://schemas.openxmlformats.org/officeDocument/2006/relationships/image" Target="../media/image12.emf"/><Relationship Id="rId5" Type="http://schemas.openxmlformats.org/officeDocument/2006/relationships/oleObject" Target="../embeddings/oleObject87.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vmlDrawing" Target="../drawings/vmlDrawing88.vml"/><Relationship Id="rId6" Type="http://schemas.openxmlformats.org/officeDocument/2006/relationships/image" Target="../media/image12.emf"/><Relationship Id="rId5" Type="http://schemas.openxmlformats.org/officeDocument/2006/relationships/oleObject" Target="../embeddings/oleObject88.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with low confidence">
            <a:extLst>
              <a:ext uri="{FF2B5EF4-FFF2-40B4-BE49-F238E27FC236}">
                <a16:creationId xmlns:a16="http://schemas.microsoft.com/office/drawing/2014/main" xmlns="" id="{82B2DFE4-A445-4EE7-8E9D-4944B6E76671}"/>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12" name="Object 11" hidden="1">
            <a:extLst>
              <a:ext uri="{FF2B5EF4-FFF2-40B4-BE49-F238E27FC236}">
                <a16:creationId xmlns:a16="http://schemas.microsoft.com/office/drawing/2014/main" xmlns="" id="{3A438632-3FDD-44F5-B922-4CCAD632F97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2" name="think-cell Slide" r:id="rId6" imgW="473" imgH="476" progId="TCLayout.ActiveDocument.1">
                  <p:embed/>
                </p:oleObj>
              </mc:Choice>
              <mc:Fallback>
                <p:oleObj name="think-cell Slide" r:id="rId6" imgW="473" imgH="476" progId="TCLayout.ActiveDocument.1">
                  <p:embed/>
                  <p:pic>
                    <p:nvPicPr>
                      <p:cNvPr id="12" name="Object 11" hidden="1">
                        <a:extLst>
                          <a:ext uri="{FF2B5EF4-FFF2-40B4-BE49-F238E27FC236}">
                            <a16:creationId xmlns:a16="http://schemas.microsoft.com/office/drawing/2014/main" xmlns="" id="{3A438632-3FDD-44F5-B922-4CCAD632F97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Text Placeholder 1">
            <a:extLst>
              <a:ext uri="{FF2B5EF4-FFF2-40B4-BE49-F238E27FC236}">
                <a16:creationId xmlns:a16="http://schemas.microsoft.com/office/drawing/2014/main" xmlns="" id="{66AD8B0C-D6E3-44C7-9F82-40AE22B8FBBE}"/>
              </a:ext>
            </a:extLst>
          </p:cNvPr>
          <p:cNvSpPr txBox="1">
            <a:spLocks/>
          </p:cNvSpPr>
          <p:nvPr/>
        </p:nvSpPr>
        <p:spPr>
          <a:xfrm>
            <a:off x="281321" y="6279531"/>
            <a:ext cx="6868800" cy="193002"/>
          </a:xfrm>
          <a:ln>
            <a:solidFill>
              <a:schemeClr val="tx1"/>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solidFill>
                <a:schemeClr val="accent3">
                  <a:lumMod val="75000"/>
                </a:schemeClr>
              </a:solidFill>
            </a:endParaRPr>
          </a:p>
        </p:txBody>
      </p:sp>
      <p:pic>
        <p:nvPicPr>
          <p:cNvPr id="11" name="Picture 10">
            <a:extLst>
              <a:ext uri="{FF2B5EF4-FFF2-40B4-BE49-F238E27FC236}">
                <a16:creationId xmlns:a16="http://schemas.microsoft.com/office/drawing/2014/main" xmlns="" id="{5F86319E-A391-CD6F-630D-A8FC364B8641}"/>
              </a:ext>
            </a:extLst>
          </p:cNvPr>
          <p:cNvPicPr>
            <a:picLocks noChangeAspect="1"/>
          </p:cNvPicPr>
          <p:nvPr/>
        </p:nvPicPr>
        <p:blipFill rotWithShape="1">
          <a:blip r:embed="rId8">
            <a:extLst>
              <a:ext uri="{28A0092B-C50C-407E-A947-70E740481C1C}">
                <a14:useLocalDpi xmlns:a14="http://schemas.microsoft.com/office/drawing/2010/main" val="0"/>
              </a:ext>
            </a:extLst>
          </a:blip>
          <a:srcRect l="-1" t="13892" r="-1515" b="20000"/>
          <a:stretch/>
        </p:blipFill>
        <p:spPr>
          <a:xfrm>
            <a:off x="0" y="0"/>
            <a:ext cx="2816773" cy="1834317"/>
          </a:xfrm>
          <a:prstGeom prst="rect">
            <a:avLst/>
          </a:prstGeom>
        </p:spPr>
      </p:pic>
      <p:sp>
        <p:nvSpPr>
          <p:cNvPr id="5" name="TextBox 4">
            <a:extLst>
              <a:ext uri="{FF2B5EF4-FFF2-40B4-BE49-F238E27FC236}">
                <a16:creationId xmlns:a16="http://schemas.microsoft.com/office/drawing/2014/main" xmlns="" id="{2E98890E-BEF6-B02D-A55D-C95C18B8B771}"/>
              </a:ext>
            </a:extLst>
          </p:cNvPr>
          <p:cNvSpPr txBox="1"/>
          <p:nvPr/>
        </p:nvSpPr>
        <p:spPr>
          <a:xfrm>
            <a:off x="3103442" y="2967335"/>
            <a:ext cx="5953125" cy="92333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5400" b="1" dirty="0">
                <a:solidFill>
                  <a:schemeClr val="tx2"/>
                </a:solidFill>
              </a:rPr>
              <a:t>Journey of GeM</a:t>
            </a:r>
            <a:endParaRPr lang="en-IN" sz="5400" dirty="0">
              <a:solidFill>
                <a:schemeClr val="tx2"/>
              </a:solidFill>
            </a:endParaRPr>
          </a:p>
        </p:txBody>
      </p:sp>
    </p:spTree>
    <p:extLst>
      <p:ext uri="{BB962C8B-B14F-4D97-AF65-F5344CB8AC3E}">
        <p14:creationId xmlns:p14="http://schemas.microsoft.com/office/powerpoint/2010/main" val="54257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extLst>
              <p:ext uri="{D42A27DB-BD31-4B8C-83A1-F6EECF244321}">
                <p14:modId xmlns:p14="http://schemas.microsoft.com/office/powerpoint/2010/main" val="71294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8" name="think-cell Slide" r:id="rId6" imgW="344" imgH="344" progId="TCLayout.ActiveDocument.1">
                  <p:embed/>
                </p:oleObj>
              </mc:Choice>
              <mc:Fallback>
                <p:oleObj name="think-cell Slide" r:id="rId6"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445379"/>
            <a:ext cx="10683977" cy="387798"/>
          </a:xfrm>
        </p:spPr>
        <p:txBody>
          <a:bodyPr vert="horz"/>
          <a:lstStyle/>
          <a:p>
            <a:r>
              <a:rPr lang="en-US" sz="2800" dirty="0">
                <a:solidFill>
                  <a:srgbClr val="8E4B09"/>
                </a:solidFill>
              </a:rPr>
              <a:t>E-Procurement | </a:t>
            </a:r>
            <a:r>
              <a:rPr lang="en-US" sz="2800" dirty="0">
                <a:solidFill>
                  <a:schemeClr val="tx2"/>
                </a:solidFill>
                <a:latin typeface="+mn-lt"/>
              </a:rPr>
              <a:t>Direct Purchase</a:t>
            </a:r>
            <a:endParaRPr lang="en-US" sz="2800" dirty="0">
              <a:solidFill>
                <a:schemeClr val="tx2"/>
              </a:solidFill>
            </a:endParaRPr>
          </a:p>
        </p:txBody>
      </p:sp>
      <p:grpSp>
        <p:nvGrpSpPr>
          <p:cNvPr id="52" name="Group 51">
            <a:extLst>
              <a:ext uri="{FF2B5EF4-FFF2-40B4-BE49-F238E27FC236}">
                <a16:creationId xmlns:a16="http://schemas.microsoft.com/office/drawing/2014/main" xmlns="" id="{A704152C-B9F7-490C-B8CE-631A47C4A47E}"/>
              </a:ext>
            </a:extLst>
          </p:cNvPr>
          <p:cNvGrpSpPr/>
          <p:nvPr/>
        </p:nvGrpSpPr>
        <p:grpSpPr>
          <a:xfrm>
            <a:off x="4882018" y="829209"/>
            <a:ext cx="1151842" cy="360000"/>
            <a:chOff x="113399" y="196146"/>
            <a:chExt cx="1151842" cy="360000"/>
          </a:xfrm>
        </p:grpSpPr>
        <p:sp>
          <p:nvSpPr>
            <p:cNvPr id="53" name="Rectangle 52">
              <a:extLst>
                <a:ext uri="{FF2B5EF4-FFF2-40B4-BE49-F238E27FC236}">
                  <a16:creationId xmlns:a16="http://schemas.microsoft.com/office/drawing/2014/main" xmlns="" id="{24FBAE6F-9D3D-492B-8FE2-4DB4757C9569}"/>
                </a:ext>
              </a:extLst>
            </p:cNvPr>
            <p:cNvSpPr/>
            <p:nvPr/>
          </p:nvSpPr>
          <p:spPr>
            <a:xfrm>
              <a:off x="113399" y="196146"/>
              <a:ext cx="1151842" cy="36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54" name="TextBox 53">
              <a:extLst>
                <a:ext uri="{FF2B5EF4-FFF2-40B4-BE49-F238E27FC236}">
                  <a16:creationId xmlns:a16="http://schemas.microsoft.com/office/drawing/2014/main" xmlns="" id="{26D69EB7-0419-44FE-A9B6-1CB6D8E85721}"/>
                </a:ext>
              </a:extLst>
            </p:cNvPr>
            <p:cNvSpPr txBox="1"/>
            <p:nvPr/>
          </p:nvSpPr>
          <p:spPr>
            <a:xfrm>
              <a:off x="113399" y="196146"/>
              <a:ext cx="1151842"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de-DE" sz="1000">
                  <a:solidFill>
                    <a:schemeClr val="bg1"/>
                  </a:solidFill>
                </a:rPr>
                <a:t>Forward Auction Creation</a:t>
              </a:r>
              <a:endParaRPr lang="de-DE" sz="1000" kern="1200" dirty="0">
                <a:solidFill>
                  <a:schemeClr val="bg1"/>
                </a:solidFill>
              </a:endParaRPr>
            </a:p>
          </p:txBody>
        </p:sp>
      </p:grpSp>
      <p:sp>
        <p:nvSpPr>
          <p:cNvPr id="14" name="Google Shape;96;p36">
            <a:extLst>
              <a:ext uri="{FF2B5EF4-FFF2-40B4-BE49-F238E27FC236}">
                <a16:creationId xmlns:a16="http://schemas.microsoft.com/office/drawing/2014/main" xmlns="" id="{C5C5A6D3-6088-4A30-A9D3-E22DC072B841}"/>
              </a:ext>
            </a:extLst>
          </p:cNvPr>
          <p:cNvSpPr/>
          <p:nvPr/>
        </p:nvSpPr>
        <p:spPr>
          <a:xfrm>
            <a:off x="816765" y="1193999"/>
            <a:ext cx="10796649" cy="4962897"/>
          </a:xfrm>
          <a:prstGeom prst="rect">
            <a:avLst/>
          </a:prstGeom>
          <a:solidFill>
            <a:schemeClr val="bg1"/>
          </a:solidFill>
          <a:ln>
            <a:noFill/>
          </a:ln>
        </p:spPr>
        <p:txBody>
          <a:bodyPr spcFirstLastPara="1" wrap="square" lIns="0" tIns="0" rIns="0" bIns="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lvl="1" indent="-228600">
              <a:spcAft>
                <a:spcPts val="300"/>
              </a:spcAft>
              <a:buClr>
                <a:schemeClr val="tx2">
                  <a:lumMod val="75000"/>
                </a:schemeClr>
              </a:buClr>
              <a:buFont typeface="Arial" panose="020B0604020202020204" pitchFamily="34" charset="0"/>
              <a:buChar char="•"/>
              <a:defRPr/>
            </a:pPr>
            <a:r>
              <a:rPr lang="en-US" sz="2000" dirty="0">
                <a:sym typeface="Trebuchet MS" panose="020B0603020202020204" pitchFamily="34" charset="0"/>
              </a:rPr>
              <a:t>Direct Purchase enables a buyer to </a:t>
            </a:r>
            <a:r>
              <a:rPr lang="en-US" sz="2000" b="1" dirty="0">
                <a:solidFill>
                  <a:srgbClr val="8E4B09"/>
                </a:solidFill>
                <a:sym typeface="Trebuchet MS" panose="020B0603020202020204" pitchFamily="34" charset="0"/>
              </a:rPr>
              <a:t>buy products of value up to Rs. 25,000</a:t>
            </a:r>
            <a:r>
              <a:rPr lang="en-US" sz="2000" dirty="0">
                <a:sym typeface="Trebuchet MS" panose="020B0603020202020204" pitchFamily="34" charset="0"/>
              </a:rPr>
              <a:t> which meet the requisite quality, specifications and delivery period, without comparison, through any of the available sellers on GeM</a:t>
            </a:r>
          </a:p>
          <a:p>
            <a:pPr marL="685800" lvl="1" indent="-228600">
              <a:lnSpc>
                <a:spcPct val="150000"/>
              </a:lnSpc>
              <a:spcAft>
                <a:spcPts val="300"/>
              </a:spcAft>
              <a:buClr>
                <a:schemeClr val="tx2">
                  <a:lumMod val="75000"/>
                </a:schemeClr>
              </a:buClr>
              <a:buFont typeface="Arial" panose="020B0604020202020204" pitchFamily="34" charset="0"/>
              <a:buChar char="•"/>
              <a:defRPr/>
            </a:pPr>
            <a:r>
              <a:rPr lang="en-US" sz="2000" dirty="0">
                <a:sym typeface="Trebuchet MS" panose="020B0603020202020204" pitchFamily="34" charset="0"/>
              </a:rPr>
              <a:t>The Direct Purchase of a product can be done </a:t>
            </a:r>
            <a:r>
              <a:rPr lang="en-US" sz="2000" b="1" dirty="0">
                <a:solidFill>
                  <a:srgbClr val="8E4B09"/>
                </a:solidFill>
                <a:sym typeface="Trebuchet MS" panose="020B0603020202020204" pitchFamily="34" charset="0"/>
              </a:rPr>
              <a:t>once in a week </a:t>
            </a:r>
            <a:r>
              <a:rPr lang="en-US" sz="2000" dirty="0">
                <a:sym typeface="Trebuchet MS" panose="020B0603020202020204" pitchFamily="34" charset="0"/>
              </a:rPr>
              <a:t>by buyer (except COVID categories) </a:t>
            </a:r>
          </a:p>
          <a:p>
            <a:pPr marL="685800" lvl="1" indent="-228600">
              <a:lnSpc>
                <a:spcPct val="150000"/>
              </a:lnSpc>
              <a:spcAft>
                <a:spcPts val="300"/>
              </a:spcAft>
              <a:buClr>
                <a:schemeClr val="tx2">
                  <a:lumMod val="75000"/>
                </a:schemeClr>
              </a:buClr>
              <a:buFont typeface="Arial" panose="020B0604020202020204" pitchFamily="34" charset="0"/>
              <a:buChar char="•"/>
              <a:defRPr/>
            </a:pPr>
            <a:r>
              <a:rPr lang="en-US" sz="2000" dirty="0">
                <a:sym typeface="Trebuchet MS" panose="020B0603020202020204" pitchFamily="34" charset="0"/>
              </a:rPr>
              <a:t>The INR 25K limit is overruled in </a:t>
            </a:r>
            <a:r>
              <a:rPr lang="en-US" sz="2000" b="1" dirty="0">
                <a:solidFill>
                  <a:srgbClr val="8E4B09"/>
                </a:solidFill>
                <a:sym typeface="Trebuchet MS" panose="020B0603020202020204" pitchFamily="34" charset="0"/>
              </a:rPr>
              <a:t>Automobile and some Drugs categories</a:t>
            </a:r>
          </a:p>
          <a:p>
            <a:pPr marL="685800" lvl="1" indent="-228600">
              <a:lnSpc>
                <a:spcPct val="150000"/>
              </a:lnSpc>
              <a:spcAft>
                <a:spcPts val="300"/>
              </a:spcAft>
              <a:buClr>
                <a:schemeClr val="tx2">
                  <a:lumMod val="75000"/>
                </a:schemeClr>
              </a:buClr>
              <a:buFont typeface="Arial" panose="020B0604020202020204" pitchFamily="34" charset="0"/>
              <a:buChar char="•"/>
              <a:defRPr/>
            </a:pPr>
            <a:r>
              <a:rPr lang="en-US" sz="2000" dirty="0">
                <a:sym typeface="Trebuchet MS" panose="020B0603020202020204" pitchFamily="34" charset="0"/>
              </a:rPr>
              <a:t>The cart limit is 50 items and it remains active for 10 days</a:t>
            </a:r>
          </a:p>
          <a:p>
            <a:pPr marL="685800" lvl="1" indent="-228600">
              <a:lnSpc>
                <a:spcPct val="150000"/>
              </a:lnSpc>
              <a:spcAft>
                <a:spcPts val="300"/>
              </a:spcAft>
              <a:buClr>
                <a:schemeClr val="tx2">
                  <a:lumMod val="75000"/>
                </a:schemeClr>
              </a:buClr>
              <a:buFont typeface="Arial" panose="020B0604020202020204" pitchFamily="34" charset="0"/>
              <a:buChar char="•"/>
              <a:defRPr/>
            </a:pPr>
            <a:r>
              <a:rPr lang="en-US" sz="2000" dirty="0">
                <a:sym typeface="Trebuchet MS" panose="020B0603020202020204" pitchFamily="34" charset="0"/>
              </a:rPr>
              <a:t>The 'Add to Cart' can be done by either Buyer or Indenter user role</a:t>
            </a:r>
          </a:p>
          <a:p>
            <a:pPr marL="685800" lvl="1" indent="-228600">
              <a:lnSpc>
                <a:spcPct val="150000"/>
              </a:lnSpc>
              <a:spcAft>
                <a:spcPts val="300"/>
              </a:spcAft>
              <a:buClr>
                <a:schemeClr val="tx2">
                  <a:lumMod val="75000"/>
                </a:schemeClr>
              </a:buClr>
              <a:buFont typeface="Arial" panose="020B0604020202020204" pitchFamily="34" charset="0"/>
              <a:buChar char="•"/>
              <a:defRPr/>
            </a:pPr>
            <a:r>
              <a:rPr lang="en-US" sz="2000" dirty="0">
                <a:sym typeface="Trebuchet MS" panose="020B0603020202020204" pitchFamily="34" charset="0"/>
              </a:rPr>
              <a:t>Proceeding from Cart, Demand gets generated which also has a validity of 10 days</a:t>
            </a:r>
          </a:p>
          <a:p>
            <a:pPr marL="685800" lvl="1" indent="-228600">
              <a:lnSpc>
                <a:spcPct val="150000"/>
              </a:lnSpc>
              <a:spcAft>
                <a:spcPts val="300"/>
              </a:spcAft>
              <a:buClr>
                <a:schemeClr val="tx2">
                  <a:lumMod val="75000"/>
                </a:schemeClr>
              </a:buClr>
              <a:buFont typeface="Arial" panose="020B0604020202020204" pitchFamily="34" charset="0"/>
              <a:buChar char="•"/>
              <a:defRPr/>
            </a:pPr>
            <a:r>
              <a:rPr lang="en-US" sz="2000" dirty="0">
                <a:sym typeface="Trebuchet MS" panose="020B0603020202020204" pitchFamily="34" charset="0"/>
              </a:rPr>
              <a:t>The buyer </a:t>
            </a:r>
            <a:r>
              <a:rPr lang="en-US" sz="2000" b="1" dirty="0">
                <a:solidFill>
                  <a:srgbClr val="8E4B09"/>
                </a:solidFill>
                <a:sym typeface="Trebuchet MS" panose="020B0603020202020204" pitchFamily="34" charset="0"/>
              </a:rPr>
              <a:t>uploads the Financial Approval </a:t>
            </a:r>
            <a:r>
              <a:rPr lang="en-US" sz="2000" dirty="0">
                <a:sym typeface="Trebuchet MS" panose="020B0603020202020204" pitchFamily="34" charset="0"/>
              </a:rPr>
              <a:t>on Demand page</a:t>
            </a:r>
          </a:p>
          <a:p>
            <a:pPr marL="685800" lvl="1" indent="-228600">
              <a:lnSpc>
                <a:spcPct val="150000"/>
              </a:lnSpc>
              <a:spcAft>
                <a:spcPts val="300"/>
              </a:spcAft>
              <a:buClr>
                <a:schemeClr val="tx2">
                  <a:lumMod val="75000"/>
                </a:schemeClr>
              </a:buClr>
              <a:buFont typeface="Arial" panose="020B0604020202020204" pitchFamily="34" charset="0"/>
              <a:buChar char="•"/>
              <a:defRPr/>
            </a:pPr>
            <a:r>
              <a:rPr lang="en-US" sz="2000" dirty="0">
                <a:sym typeface="Trebuchet MS" panose="020B0603020202020204" pitchFamily="34" charset="0"/>
              </a:rPr>
              <a:t>The buyer </a:t>
            </a:r>
            <a:r>
              <a:rPr lang="en-US" sz="2000" b="1" dirty="0">
                <a:solidFill>
                  <a:srgbClr val="8E4B09"/>
                </a:solidFill>
                <a:sym typeface="Trebuchet MS" panose="020B0603020202020204" pitchFamily="34" charset="0"/>
              </a:rPr>
              <a:t>blocks fund</a:t>
            </a:r>
            <a:r>
              <a:rPr lang="en-US" sz="2000" dirty="0">
                <a:sym typeface="Trebuchet MS" panose="020B0603020202020204" pitchFamily="34" charset="0"/>
              </a:rPr>
              <a:t>, in case buyer </a:t>
            </a:r>
            <a:r>
              <a:rPr lang="en-US" sz="2000" dirty="0" err="1">
                <a:sym typeface="Trebuchet MS" panose="020B0603020202020204" pitchFamily="34" charset="0"/>
              </a:rPr>
              <a:t>organisation</a:t>
            </a:r>
            <a:r>
              <a:rPr lang="en-US" sz="2000" dirty="0">
                <a:sym typeface="Trebuchet MS" panose="020B0603020202020204" pitchFamily="34" charset="0"/>
              </a:rPr>
              <a:t> has opted </a:t>
            </a:r>
            <a:r>
              <a:rPr lang="en-US" sz="2000" b="1" dirty="0">
                <a:solidFill>
                  <a:srgbClr val="8E4B09"/>
                </a:solidFill>
                <a:sym typeface="Trebuchet MS" panose="020B0603020202020204" pitchFamily="34" charset="0"/>
              </a:rPr>
              <a:t>PFMS/ GPA/ </a:t>
            </a:r>
            <a:r>
              <a:rPr lang="en-US" sz="2000" b="1" dirty="0" err="1">
                <a:solidFill>
                  <a:srgbClr val="8E4B09"/>
                </a:solidFill>
                <a:sym typeface="Trebuchet MS" panose="020B0603020202020204" pitchFamily="34" charset="0"/>
              </a:rPr>
              <a:t>IFMS</a:t>
            </a:r>
            <a:r>
              <a:rPr lang="en-US" sz="2000" b="1" dirty="0">
                <a:solidFill>
                  <a:srgbClr val="8E4B09"/>
                </a:solidFill>
                <a:sym typeface="Trebuchet MS" panose="020B0603020202020204" pitchFamily="34" charset="0"/>
              </a:rPr>
              <a:t> </a:t>
            </a:r>
            <a:r>
              <a:rPr lang="en-US" sz="2000" dirty="0">
                <a:solidFill>
                  <a:srgbClr val="373737"/>
                </a:solidFill>
                <a:sym typeface="Trebuchet MS" panose="020B0603020202020204" pitchFamily="34" charset="0"/>
              </a:rPr>
              <a:t>as payment mode</a:t>
            </a:r>
          </a:p>
          <a:p>
            <a:pPr marL="685800" lvl="1" indent="-228600">
              <a:lnSpc>
                <a:spcPct val="150000"/>
              </a:lnSpc>
              <a:spcAft>
                <a:spcPts val="300"/>
              </a:spcAft>
              <a:buClr>
                <a:schemeClr val="tx2">
                  <a:lumMod val="75000"/>
                </a:schemeClr>
              </a:buClr>
              <a:buFont typeface="Arial" panose="020B0604020202020204" pitchFamily="34" charset="0"/>
              <a:buChar char="•"/>
              <a:defRPr/>
            </a:pPr>
            <a:r>
              <a:rPr lang="en-US" sz="2000" dirty="0">
                <a:sym typeface="Trebuchet MS" panose="020B0603020202020204" pitchFamily="34" charset="0"/>
              </a:rPr>
              <a:t>For several ERPs </a:t>
            </a:r>
            <a:r>
              <a:rPr lang="en-US" sz="2000" b="1" dirty="0">
                <a:solidFill>
                  <a:srgbClr val="8E4B09"/>
                </a:solidFill>
                <a:sym typeface="Trebuchet MS" panose="020B0603020202020204" pitchFamily="34" charset="0"/>
              </a:rPr>
              <a:t>data is sent </a:t>
            </a:r>
            <a:r>
              <a:rPr lang="en-US" sz="2000" dirty="0">
                <a:sym typeface="Trebuchet MS" panose="020B0603020202020204" pitchFamily="34" charset="0"/>
              </a:rPr>
              <a:t>through integrated API</a:t>
            </a:r>
          </a:p>
        </p:txBody>
      </p:sp>
      <p:graphicFrame>
        <p:nvGraphicFramePr>
          <p:cNvPr id="15" name="Object 14" hidden="1">
            <a:extLst>
              <a:ext uri="{FF2B5EF4-FFF2-40B4-BE49-F238E27FC236}">
                <a16:creationId xmlns:a16="http://schemas.microsoft.com/office/drawing/2014/main" xmlns="" id="{CA715418-EEAC-4937-9DFE-F725A31CA4A5}"/>
              </a:ext>
            </a:extLst>
          </p:cNvPr>
          <p:cNvGraphicFramePr>
            <a:graphicFrameLocks noChangeAspect="1"/>
          </p:cNvGraphicFramePr>
          <p:nvPr>
            <p:custDataLst>
              <p:tags r:id="rId3"/>
            </p:custDataLst>
            <p:extLst>
              <p:ext uri="{D42A27DB-BD31-4B8C-83A1-F6EECF244321}">
                <p14:modId xmlns:p14="http://schemas.microsoft.com/office/powerpoint/2010/main" val="3345158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9" name="think-cell Slide" r:id="rId8" imgW="344" imgH="344" progId="TCLayout.ActiveDocument.1">
                  <p:embed/>
                </p:oleObj>
              </mc:Choice>
              <mc:Fallback>
                <p:oleObj name="think-cell Slide" r:id="rId8" imgW="344" imgH="344" progId="TCLayout.ActiveDocument.1">
                  <p:embed/>
                  <p:pic>
                    <p:nvPicPr>
                      <p:cNvPr id="3" name="Object 2" hidden="1">
                        <a:extLst>
                          <a:ext uri="{FF2B5EF4-FFF2-40B4-BE49-F238E27FC236}">
                            <a16:creationId xmlns:a16="http://schemas.microsoft.com/office/drawing/2014/main" xmlns="" id="{A4EBA918-D1C2-4F1A-A213-20516A1E761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719927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extLst>
              <p:ext uri="{D42A27DB-BD31-4B8C-83A1-F6EECF244321}">
                <p14:modId xmlns:p14="http://schemas.microsoft.com/office/powerpoint/2010/main" val="159843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2"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445379"/>
            <a:ext cx="10683977" cy="387798"/>
          </a:xfrm>
        </p:spPr>
        <p:txBody>
          <a:bodyPr vert="horz"/>
          <a:lstStyle/>
          <a:p>
            <a:r>
              <a:rPr lang="en-US" sz="2800" dirty="0">
                <a:solidFill>
                  <a:srgbClr val="8E4B09"/>
                </a:solidFill>
              </a:rPr>
              <a:t>E-Procurement | </a:t>
            </a:r>
            <a:r>
              <a:rPr lang="en-US" sz="2800" dirty="0">
                <a:solidFill>
                  <a:schemeClr val="tx2"/>
                </a:solidFill>
                <a:latin typeface="+mn-lt"/>
              </a:rPr>
              <a:t>Push Button Procurement</a:t>
            </a:r>
            <a:endParaRPr lang="en-US" sz="2800" dirty="0">
              <a:solidFill>
                <a:schemeClr val="tx2"/>
              </a:solidFill>
            </a:endParaRPr>
          </a:p>
        </p:txBody>
      </p:sp>
      <p:grpSp>
        <p:nvGrpSpPr>
          <p:cNvPr id="52" name="Group 51">
            <a:extLst>
              <a:ext uri="{FF2B5EF4-FFF2-40B4-BE49-F238E27FC236}">
                <a16:creationId xmlns:a16="http://schemas.microsoft.com/office/drawing/2014/main" xmlns="" id="{A704152C-B9F7-490C-B8CE-631A47C4A47E}"/>
              </a:ext>
            </a:extLst>
          </p:cNvPr>
          <p:cNvGrpSpPr/>
          <p:nvPr/>
        </p:nvGrpSpPr>
        <p:grpSpPr>
          <a:xfrm>
            <a:off x="4882018" y="829209"/>
            <a:ext cx="1151842" cy="360000"/>
            <a:chOff x="113399" y="196146"/>
            <a:chExt cx="1151842" cy="360000"/>
          </a:xfrm>
        </p:grpSpPr>
        <p:sp>
          <p:nvSpPr>
            <p:cNvPr id="53" name="Rectangle 52">
              <a:extLst>
                <a:ext uri="{FF2B5EF4-FFF2-40B4-BE49-F238E27FC236}">
                  <a16:creationId xmlns:a16="http://schemas.microsoft.com/office/drawing/2014/main" xmlns="" id="{24FBAE6F-9D3D-492B-8FE2-4DB4757C9569}"/>
                </a:ext>
              </a:extLst>
            </p:cNvPr>
            <p:cNvSpPr/>
            <p:nvPr/>
          </p:nvSpPr>
          <p:spPr>
            <a:xfrm>
              <a:off x="113399" y="196146"/>
              <a:ext cx="1151842" cy="36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54" name="TextBox 53">
              <a:extLst>
                <a:ext uri="{FF2B5EF4-FFF2-40B4-BE49-F238E27FC236}">
                  <a16:creationId xmlns:a16="http://schemas.microsoft.com/office/drawing/2014/main" xmlns="" id="{26D69EB7-0419-44FE-A9B6-1CB6D8E85721}"/>
                </a:ext>
              </a:extLst>
            </p:cNvPr>
            <p:cNvSpPr txBox="1"/>
            <p:nvPr/>
          </p:nvSpPr>
          <p:spPr>
            <a:xfrm>
              <a:off x="113399" y="196146"/>
              <a:ext cx="1151842"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de-DE" sz="1000">
                  <a:solidFill>
                    <a:schemeClr val="bg1"/>
                  </a:solidFill>
                </a:rPr>
                <a:t>Forward Auction Creation</a:t>
              </a:r>
              <a:endParaRPr lang="de-DE" sz="1000" kern="1200" dirty="0">
                <a:solidFill>
                  <a:schemeClr val="bg1"/>
                </a:solidFill>
              </a:endParaRPr>
            </a:p>
          </p:txBody>
        </p:sp>
      </p:grpSp>
      <p:sp>
        <p:nvSpPr>
          <p:cNvPr id="14" name="Google Shape;96;p36">
            <a:extLst>
              <a:ext uri="{FF2B5EF4-FFF2-40B4-BE49-F238E27FC236}">
                <a16:creationId xmlns:a16="http://schemas.microsoft.com/office/drawing/2014/main" xmlns="" id="{C5C5A6D3-6088-4A30-A9D3-E22DC072B841}"/>
              </a:ext>
            </a:extLst>
          </p:cNvPr>
          <p:cNvSpPr/>
          <p:nvPr/>
        </p:nvSpPr>
        <p:spPr>
          <a:xfrm>
            <a:off x="838200" y="1177634"/>
            <a:ext cx="9448800" cy="2654573"/>
          </a:xfrm>
          <a:prstGeom prst="rect">
            <a:avLst/>
          </a:prstGeom>
          <a:noFill/>
          <a:ln>
            <a:noFill/>
          </a:ln>
        </p:spPr>
        <p:txBody>
          <a:bodyPr spcFirstLastPara="1" wrap="square" lIns="0" tIns="0" rIns="0" bIns="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lvl="1" indent="-228600">
              <a:spcAft>
                <a:spcPts val="300"/>
              </a:spcAft>
              <a:buClr>
                <a:schemeClr val="tx2">
                  <a:lumMod val="75000"/>
                </a:schemeClr>
              </a:buClr>
              <a:buFont typeface="Arial" panose="020B0604020202020204" pitchFamily="34" charset="0"/>
              <a:buChar char="•"/>
              <a:defRPr/>
            </a:pPr>
            <a:r>
              <a:rPr lang="en-US" sz="2000" dirty="0">
                <a:sym typeface="Trebuchet MS" panose="020B0603020202020204" pitchFamily="34" charset="0"/>
              </a:rPr>
              <a:t>The total procurement value of purchase is </a:t>
            </a:r>
            <a:r>
              <a:rPr lang="en-US" sz="2000" b="1" dirty="0">
                <a:solidFill>
                  <a:srgbClr val="8E4B09"/>
                </a:solidFill>
                <a:sym typeface="Trebuchet MS" panose="020B0603020202020204" pitchFamily="34" charset="0"/>
              </a:rPr>
              <a:t>not to exceed INR 5 lakh</a:t>
            </a:r>
            <a:r>
              <a:rPr lang="en-US" sz="2000" dirty="0">
                <a:sym typeface="Trebuchet MS" panose="020B0603020202020204" pitchFamily="34" charset="0"/>
              </a:rPr>
              <a:t>, inclusive of all taxes</a:t>
            </a:r>
          </a:p>
          <a:p>
            <a:pPr marL="685800" lvl="1" indent="-228600">
              <a:spcAft>
                <a:spcPts val="300"/>
              </a:spcAft>
              <a:buClr>
                <a:schemeClr val="tx2">
                  <a:lumMod val="75000"/>
                </a:schemeClr>
              </a:buClr>
              <a:buFont typeface="Arial" panose="020B0604020202020204" pitchFamily="34" charset="0"/>
              <a:buChar char="•"/>
              <a:defRPr/>
            </a:pPr>
            <a:endParaRPr lang="en-US" sz="2000" dirty="0">
              <a:sym typeface="Trebuchet MS" panose="020B0603020202020204" pitchFamily="34" charset="0"/>
            </a:endParaRPr>
          </a:p>
          <a:p>
            <a:pPr marL="685800" lvl="1" indent="-228600">
              <a:spcAft>
                <a:spcPts val="300"/>
              </a:spcAft>
              <a:buClr>
                <a:schemeClr val="tx2">
                  <a:lumMod val="75000"/>
                </a:schemeClr>
              </a:buClr>
              <a:buFont typeface="Arial" panose="020B0604020202020204" pitchFamily="34" charset="0"/>
              <a:buChar char="•"/>
              <a:defRPr/>
            </a:pPr>
            <a:r>
              <a:rPr lang="en-US" sz="2000" dirty="0">
                <a:sym typeface="Trebuchet MS" panose="020B0603020202020204" pitchFamily="34" charset="0"/>
              </a:rPr>
              <a:t>This method can be used </a:t>
            </a:r>
            <a:r>
              <a:rPr lang="en-US" sz="2000" b="1" dirty="0">
                <a:solidFill>
                  <a:srgbClr val="8E4B09"/>
                </a:solidFill>
                <a:sym typeface="Trebuchet MS" panose="020B0603020202020204" pitchFamily="34" charset="0"/>
              </a:rPr>
              <a:t>only if at least five bids are received</a:t>
            </a:r>
            <a:r>
              <a:rPr lang="en-US" sz="2000" dirty="0">
                <a:sym typeface="Trebuchet MS" panose="020B0603020202020204" pitchFamily="34" charset="0"/>
              </a:rPr>
              <a:t>. In case less than five bids are received, the procurement is to restart using usual procurement methods</a:t>
            </a:r>
          </a:p>
          <a:p>
            <a:pPr marL="685800" lvl="1" indent="-228600">
              <a:spcAft>
                <a:spcPts val="300"/>
              </a:spcAft>
              <a:buClr>
                <a:schemeClr val="tx2">
                  <a:lumMod val="75000"/>
                </a:schemeClr>
              </a:buClr>
              <a:buFont typeface="Arial" panose="020B0604020202020204" pitchFamily="34" charset="0"/>
              <a:buChar char="•"/>
              <a:defRPr/>
            </a:pPr>
            <a:endParaRPr lang="en-US" sz="2000" dirty="0">
              <a:sym typeface="Trebuchet MS" panose="020B0603020202020204" pitchFamily="34" charset="0"/>
            </a:endParaRPr>
          </a:p>
          <a:p>
            <a:pPr marL="685800" lvl="1" indent="-228600">
              <a:spcAft>
                <a:spcPts val="300"/>
              </a:spcAft>
              <a:buClr>
                <a:schemeClr val="tx2">
                  <a:lumMod val="75000"/>
                </a:schemeClr>
              </a:buClr>
              <a:buFont typeface="Arial" panose="020B0604020202020204" pitchFamily="34" charset="0"/>
              <a:buChar char="•"/>
              <a:defRPr/>
            </a:pPr>
            <a:r>
              <a:rPr lang="en-US" sz="2000" b="1" dirty="0">
                <a:solidFill>
                  <a:srgbClr val="8E4B09"/>
                </a:solidFill>
                <a:sym typeface="Trebuchet MS" panose="020B0603020202020204" pitchFamily="34" charset="0"/>
              </a:rPr>
              <a:t>No splitting of requirement can be done </a:t>
            </a:r>
            <a:r>
              <a:rPr lang="en-US" sz="2000" dirty="0">
                <a:sym typeface="Trebuchet MS" panose="020B0603020202020204" pitchFamily="34" charset="0"/>
              </a:rPr>
              <a:t>so as to bring procurement under this method</a:t>
            </a:r>
          </a:p>
        </p:txBody>
      </p:sp>
    </p:spTree>
    <p:extLst>
      <p:ext uri="{BB962C8B-B14F-4D97-AF65-F5344CB8AC3E}">
        <p14:creationId xmlns:p14="http://schemas.microsoft.com/office/powerpoint/2010/main" val="3154766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extLst>
              <p:ext uri="{D42A27DB-BD31-4B8C-83A1-F6EECF244321}">
                <p14:modId xmlns:p14="http://schemas.microsoft.com/office/powerpoint/2010/main" val="2102773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6"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445379"/>
            <a:ext cx="10683977" cy="387798"/>
          </a:xfrm>
        </p:spPr>
        <p:txBody>
          <a:bodyPr vert="horz"/>
          <a:lstStyle/>
          <a:p>
            <a:r>
              <a:rPr lang="en-US" sz="2800" dirty="0">
                <a:solidFill>
                  <a:srgbClr val="8E4B09"/>
                </a:solidFill>
              </a:rPr>
              <a:t>E-Procurement | </a:t>
            </a:r>
            <a:r>
              <a:rPr lang="en-US" sz="2800" dirty="0">
                <a:solidFill>
                  <a:schemeClr val="tx2"/>
                </a:solidFill>
                <a:latin typeface="+mn-lt"/>
              </a:rPr>
              <a:t>L1 Purchase</a:t>
            </a:r>
            <a:endParaRPr lang="en-US" sz="2800" dirty="0">
              <a:solidFill>
                <a:schemeClr val="tx2"/>
              </a:solidFill>
            </a:endParaRPr>
          </a:p>
        </p:txBody>
      </p:sp>
      <p:grpSp>
        <p:nvGrpSpPr>
          <p:cNvPr id="52" name="Group 51">
            <a:extLst>
              <a:ext uri="{FF2B5EF4-FFF2-40B4-BE49-F238E27FC236}">
                <a16:creationId xmlns:a16="http://schemas.microsoft.com/office/drawing/2014/main" xmlns="" id="{A704152C-B9F7-490C-B8CE-631A47C4A47E}"/>
              </a:ext>
            </a:extLst>
          </p:cNvPr>
          <p:cNvGrpSpPr/>
          <p:nvPr/>
        </p:nvGrpSpPr>
        <p:grpSpPr>
          <a:xfrm>
            <a:off x="4882018" y="829209"/>
            <a:ext cx="1151842" cy="360000"/>
            <a:chOff x="113399" y="196146"/>
            <a:chExt cx="1151842" cy="360000"/>
          </a:xfrm>
        </p:grpSpPr>
        <p:sp>
          <p:nvSpPr>
            <p:cNvPr id="53" name="Rectangle 52">
              <a:extLst>
                <a:ext uri="{FF2B5EF4-FFF2-40B4-BE49-F238E27FC236}">
                  <a16:creationId xmlns:a16="http://schemas.microsoft.com/office/drawing/2014/main" xmlns="" id="{24FBAE6F-9D3D-492B-8FE2-4DB4757C9569}"/>
                </a:ext>
              </a:extLst>
            </p:cNvPr>
            <p:cNvSpPr/>
            <p:nvPr/>
          </p:nvSpPr>
          <p:spPr>
            <a:xfrm>
              <a:off x="113399" y="196146"/>
              <a:ext cx="1151842" cy="36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54" name="TextBox 53">
              <a:extLst>
                <a:ext uri="{FF2B5EF4-FFF2-40B4-BE49-F238E27FC236}">
                  <a16:creationId xmlns:a16="http://schemas.microsoft.com/office/drawing/2014/main" xmlns="" id="{26D69EB7-0419-44FE-A9B6-1CB6D8E85721}"/>
                </a:ext>
              </a:extLst>
            </p:cNvPr>
            <p:cNvSpPr txBox="1"/>
            <p:nvPr/>
          </p:nvSpPr>
          <p:spPr>
            <a:xfrm>
              <a:off x="113399" y="196146"/>
              <a:ext cx="1151842"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de-DE" sz="1000">
                  <a:solidFill>
                    <a:schemeClr val="bg1"/>
                  </a:solidFill>
                </a:rPr>
                <a:t>Forward Auction Creation</a:t>
              </a:r>
              <a:endParaRPr lang="de-DE" sz="1000" kern="1200" dirty="0">
                <a:solidFill>
                  <a:schemeClr val="bg1"/>
                </a:solidFill>
              </a:endParaRPr>
            </a:p>
          </p:txBody>
        </p:sp>
      </p:grpSp>
      <p:sp>
        <p:nvSpPr>
          <p:cNvPr id="14" name="Google Shape;96;p36">
            <a:extLst>
              <a:ext uri="{FF2B5EF4-FFF2-40B4-BE49-F238E27FC236}">
                <a16:creationId xmlns:a16="http://schemas.microsoft.com/office/drawing/2014/main" xmlns="" id="{C5C5A6D3-6088-4A30-A9D3-E22DC072B841}"/>
              </a:ext>
            </a:extLst>
          </p:cNvPr>
          <p:cNvSpPr/>
          <p:nvPr/>
        </p:nvSpPr>
        <p:spPr>
          <a:xfrm>
            <a:off x="838200" y="1194124"/>
            <a:ext cx="9448800" cy="2654573"/>
          </a:xfrm>
          <a:prstGeom prst="rect">
            <a:avLst/>
          </a:prstGeom>
          <a:noFill/>
          <a:ln>
            <a:noFill/>
          </a:ln>
        </p:spPr>
        <p:txBody>
          <a:bodyPr spcFirstLastPara="1" wrap="square" lIns="0" tIns="0" rIns="0" bIns="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lvl="1" indent="-228600">
              <a:spcAft>
                <a:spcPts val="300"/>
              </a:spcAft>
              <a:buClr>
                <a:schemeClr val="tx2">
                  <a:lumMod val="75000"/>
                </a:schemeClr>
              </a:buClr>
              <a:buFont typeface="Arial" panose="020B0604020202020204" pitchFamily="34" charset="0"/>
              <a:buChar char="•"/>
              <a:defRPr/>
            </a:pPr>
            <a:r>
              <a:rPr lang="en-US" sz="2000" dirty="0">
                <a:sym typeface="Trebuchet MS" panose="020B0603020202020204" pitchFamily="34" charset="0"/>
              </a:rPr>
              <a:t>L1 procurement enables direct purchase for </a:t>
            </a:r>
            <a:r>
              <a:rPr lang="en-US" sz="2000" b="1" dirty="0">
                <a:solidFill>
                  <a:srgbClr val="8E4B09"/>
                </a:solidFill>
                <a:sym typeface="Trebuchet MS" panose="020B0603020202020204" pitchFamily="34" charset="0"/>
              </a:rPr>
              <a:t>order values between INR 25,000 and INR 5 Lakhs</a:t>
            </a:r>
          </a:p>
          <a:p>
            <a:pPr marL="685800" lvl="1" indent="-228600">
              <a:spcAft>
                <a:spcPts val="300"/>
              </a:spcAft>
              <a:buClr>
                <a:schemeClr val="tx2">
                  <a:lumMod val="75000"/>
                </a:schemeClr>
              </a:buClr>
              <a:buFont typeface="Arial" panose="020B0604020202020204" pitchFamily="34" charset="0"/>
              <a:buChar char="•"/>
              <a:defRPr/>
            </a:pPr>
            <a:endParaRPr lang="en-US" sz="2000" dirty="0">
              <a:sym typeface="Trebuchet MS" panose="020B0603020202020204" pitchFamily="34" charset="0"/>
            </a:endParaRPr>
          </a:p>
          <a:p>
            <a:pPr marL="685800" lvl="1" indent="-228600">
              <a:spcAft>
                <a:spcPts val="300"/>
              </a:spcAft>
              <a:buClr>
                <a:schemeClr val="tx2">
                  <a:lumMod val="75000"/>
                </a:schemeClr>
              </a:buClr>
              <a:buFont typeface="Arial" panose="020B0604020202020204" pitchFamily="34" charset="0"/>
              <a:buChar char="•"/>
              <a:defRPr/>
            </a:pPr>
            <a:r>
              <a:rPr lang="en-US" sz="2000" dirty="0">
                <a:sym typeface="Trebuchet MS" panose="020B0603020202020204" pitchFamily="34" charset="0"/>
              </a:rPr>
              <a:t>Buyer needs to </a:t>
            </a:r>
            <a:r>
              <a:rPr lang="en-US" sz="2000" b="1" dirty="0">
                <a:solidFill>
                  <a:srgbClr val="8E4B09"/>
                </a:solidFill>
                <a:sym typeface="Trebuchet MS" panose="020B0603020202020204" pitchFamily="34" charset="0"/>
              </a:rPr>
              <a:t>compare three different OEMs on GeM</a:t>
            </a:r>
            <a:r>
              <a:rPr lang="en-US" sz="2000" dirty="0">
                <a:sym typeface="Trebuchet MS" panose="020B0603020202020204" pitchFamily="34" charset="0"/>
              </a:rPr>
              <a:t>, who meet the requisite quality, quantity, specifications and delivery period demand</a:t>
            </a:r>
          </a:p>
          <a:p>
            <a:pPr marL="685800" lvl="1" indent="-228600">
              <a:spcAft>
                <a:spcPts val="300"/>
              </a:spcAft>
              <a:buClr>
                <a:schemeClr val="tx2">
                  <a:lumMod val="75000"/>
                </a:schemeClr>
              </a:buClr>
              <a:buFont typeface="Arial" panose="020B0604020202020204" pitchFamily="34" charset="0"/>
              <a:buChar char="•"/>
              <a:defRPr/>
            </a:pPr>
            <a:endParaRPr lang="en-US" sz="2000" dirty="0">
              <a:sym typeface="Trebuchet MS" panose="020B0603020202020204" pitchFamily="34" charset="0"/>
            </a:endParaRPr>
          </a:p>
          <a:p>
            <a:pPr marL="685800" lvl="1" indent="-228600">
              <a:spcAft>
                <a:spcPts val="300"/>
              </a:spcAft>
              <a:buClr>
                <a:schemeClr val="tx2">
                  <a:lumMod val="75000"/>
                </a:schemeClr>
              </a:buClr>
              <a:buFont typeface="Arial" panose="020B0604020202020204" pitchFamily="34" charset="0"/>
              <a:buChar char="•"/>
              <a:defRPr/>
            </a:pPr>
            <a:r>
              <a:rPr lang="en-US" sz="2000" b="1" dirty="0">
                <a:solidFill>
                  <a:srgbClr val="8E4B09"/>
                </a:solidFill>
                <a:sym typeface="Trebuchet MS" panose="020B0603020202020204" pitchFamily="34" charset="0"/>
              </a:rPr>
              <a:t>System will then recommend an L1 product matching </a:t>
            </a:r>
            <a:r>
              <a:rPr lang="en-US" sz="2000" dirty="0">
                <a:sym typeface="Trebuchet MS" panose="020B0603020202020204" pitchFamily="34" charset="0"/>
              </a:rPr>
              <a:t>these requirement. Buyer needs to select system recommended L1 to place a direct purchase order</a:t>
            </a:r>
          </a:p>
        </p:txBody>
      </p:sp>
    </p:spTree>
    <p:extLst>
      <p:ext uri="{BB962C8B-B14F-4D97-AF65-F5344CB8AC3E}">
        <p14:creationId xmlns:p14="http://schemas.microsoft.com/office/powerpoint/2010/main" val="120247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extLst>
              <p:ext uri="{D42A27DB-BD31-4B8C-83A1-F6EECF244321}">
                <p14:modId xmlns:p14="http://schemas.microsoft.com/office/powerpoint/2010/main" val="26324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0"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445379"/>
            <a:ext cx="10683977" cy="387798"/>
          </a:xfrm>
        </p:spPr>
        <p:txBody>
          <a:bodyPr vert="horz"/>
          <a:lstStyle/>
          <a:p>
            <a:r>
              <a:rPr lang="en-US" sz="2800" dirty="0">
                <a:solidFill>
                  <a:srgbClr val="8E4B09"/>
                </a:solidFill>
              </a:rPr>
              <a:t>E-Procurement | </a:t>
            </a:r>
            <a:r>
              <a:rPr lang="en-US" sz="2800" dirty="0">
                <a:solidFill>
                  <a:schemeClr val="tx2"/>
                </a:solidFill>
                <a:latin typeface="+mn-lt"/>
              </a:rPr>
              <a:t>Bids and Reverse Auction</a:t>
            </a:r>
            <a:endParaRPr lang="en-US" sz="2800" dirty="0">
              <a:solidFill>
                <a:schemeClr val="tx2"/>
              </a:solidFill>
            </a:endParaRPr>
          </a:p>
        </p:txBody>
      </p:sp>
      <p:grpSp>
        <p:nvGrpSpPr>
          <p:cNvPr id="52" name="Group 51">
            <a:extLst>
              <a:ext uri="{FF2B5EF4-FFF2-40B4-BE49-F238E27FC236}">
                <a16:creationId xmlns:a16="http://schemas.microsoft.com/office/drawing/2014/main" xmlns="" id="{A704152C-B9F7-490C-B8CE-631A47C4A47E}"/>
              </a:ext>
            </a:extLst>
          </p:cNvPr>
          <p:cNvGrpSpPr/>
          <p:nvPr/>
        </p:nvGrpSpPr>
        <p:grpSpPr>
          <a:xfrm>
            <a:off x="4882018" y="829209"/>
            <a:ext cx="1151842" cy="360000"/>
            <a:chOff x="113399" y="196146"/>
            <a:chExt cx="1151842" cy="360000"/>
          </a:xfrm>
        </p:grpSpPr>
        <p:sp>
          <p:nvSpPr>
            <p:cNvPr id="53" name="Rectangle 52">
              <a:extLst>
                <a:ext uri="{FF2B5EF4-FFF2-40B4-BE49-F238E27FC236}">
                  <a16:creationId xmlns:a16="http://schemas.microsoft.com/office/drawing/2014/main" xmlns="" id="{24FBAE6F-9D3D-492B-8FE2-4DB4757C9569}"/>
                </a:ext>
              </a:extLst>
            </p:cNvPr>
            <p:cNvSpPr/>
            <p:nvPr/>
          </p:nvSpPr>
          <p:spPr>
            <a:xfrm>
              <a:off x="113399" y="196146"/>
              <a:ext cx="1151842" cy="36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54" name="TextBox 53">
              <a:extLst>
                <a:ext uri="{FF2B5EF4-FFF2-40B4-BE49-F238E27FC236}">
                  <a16:creationId xmlns:a16="http://schemas.microsoft.com/office/drawing/2014/main" xmlns="" id="{26D69EB7-0419-44FE-A9B6-1CB6D8E85721}"/>
                </a:ext>
              </a:extLst>
            </p:cNvPr>
            <p:cNvSpPr txBox="1"/>
            <p:nvPr/>
          </p:nvSpPr>
          <p:spPr>
            <a:xfrm>
              <a:off x="113399" y="196146"/>
              <a:ext cx="1151842"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de-DE" sz="1000">
                  <a:solidFill>
                    <a:schemeClr val="bg1"/>
                  </a:solidFill>
                </a:rPr>
                <a:t>Forward Auction Creation</a:t>
              </a:r>
              <a:endParaRPr lang="de-DE" sz="1000" kern="1200" dirty="0">
                <a:solidFill>
                  <a:schemeClr val="bg1"/>
                </a:solidFill>
              </a:endParaRPr>
            </a:p>
          </p:txBody>
        </p:sp>
      </p:grpSp>
      <p:sp>
        <p:nvSpPr>
          <p:cNvPr id="14" name="Google Shape;96;p36">
            <a:extLst>
              <a:ext uri="{FF2B5EF4-FFF2-40B4-BE49-F238E27FC236}">
                <a16:creationId xmlns:a16="http://schemas.microsoft.com/office/drawing/2014/main" xmlns="" id="{C5C5A6D3-6088-4A30-A9D3-E22DC072B841}"/>
              </a:ext>
            </a:extLst>
          </p:cNvPr>
          <p:cNvSpPr/>
          <p:nvPr/>
        </p:nvSpPr>
        <p:spPr>
          <a:xfrm>
            <a:off x="838200" y="1193857"/>
            <a:ext cx="10308220" cy="2962349"/>
          </a:xfrm>
          <a:prstGeom prst="rect">
            <a:avLst/>
          </a:prstGeom>
          <a:noFill/>
          <a:ln>
            <a:noFill/>
          </a:ln>
        </p:spPr>
        <p:txBody>
          <a:bodyPr spcFirstLastPara="1" wrap="square" lIns="0" tIns="0" rIns="0" bIns="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lvl="1" indent="-228600">
              <a:spcAft>
                <a:spcPts val="300"/>
              </a:spcAft>
              <a:buClr>
                <a:schemeClr val="tx2">
                  <a:lumMod val="75000"/>
                </a:schemeClr>
              </a:buClr>
              <a:buFont typeface="Arial" panose="020B0604020202020204" pitchFamily="34" charset="0"/>
              <a:buChar char="•"/>
              <a:defRPr/>
            </a:pPr>
            <a:r>
              <a:rPr lang="en-US" sz="2000" dirty="0">
                <a:sym typeface="Trebuchet MS" panose="020B0603020202020204" pitchFamily="34" charset="0"/>
              </a:rPr>
              <a:t>The Bidding/Reverse Auction mode shall allow buyers to </a:t>
            </a:r>
            <a:r>
              <a:rPr lang="en-US" sz="2000" b="1" dirty="0">
                <a:solidFill>
                  <a:srgbClr val="8E4B09"/>
                </a:solidFill>
                <a:sym typeface="Trebuchet MS" panose="020B0603020202020204" pitchFamily="34" charset="0"/>
              </a:rPr>
              <a:t>conduct an electronic bid for the goods and services</a:t>
            </a:r>
            <a:r>
              <a:rPr lang="en-US" sz="2000" dirty="0">
                <a:sym typeface="Trebuchet MS" panose="020B0603020202020204" pitchFamily="34" charset="0"/>
              </a:rPr>
              <a:t> on the platform</a:t>
            </a:r>
          </a:p>
          <a:p>
            <a:pPr lvl="1">
              <a:spcAft>
                <a:spcPts val="300"/>
              </a:spcAft>
              <a:buClr>
                <a:schemeClr val="tx2">
                  <a:lumMod val="75000"/>
                </a:schemeClr>
              </a:buClr>
              <a:defRPr/>
            </a:pPr>
            <a:endParaRPr lang="en-US" sz="2000" dirty="0">
              <a:sym typeface="Trebuchet MS" panose="020B0603020202020204" pitchFamily="34" charset="0"/>
            </a:endParaRPr>
          </a:p>
          <a:p>
            <a:pPr marL="685800" lvl="1" indent="-228600">
              <a:spcAft>
                <a:spcPts val="300"/>
              </a:spcAft>
              <a:buClr>
                <a:schemeClr val="tx2">
                  <a:lumMod val="75000"/>
                </a:schemeClr>
              </a:buClr>
              <a:buFont typeface="Arial" panose="020B0604020202020204" pitchFamily="34" charset="0"/>
              <a:buChar char="•"/>
              <a:defRPr/>
            </a:pPr>
            <a:r>
              <a:rPr lang="en-US" sz="2000" dirty="0">
                <a:sym typeface="Trebuchet MS" panose="020B0603020202020204" pitchFamily="34" charset="0"/>
              </a:rPr>
              <a:t>Creation of bid documents as well as system driven evaluation will be driven through </a:t>
            </a:r>
            <a:r>
              <a:rPr lang="en-US" sz="2000" b="1" dirty="0">
                <a:solidFill>
                  <a:srgbClr val="8E4B09"/>
                </a:solidFill>
                <a:sym typeface="Trebuchet MS" panose="020B0603020202020204" pitchFamily="34" charset="0"/>
              </a:rPr>
              <a:t>well-defined and standardized technical parameters and the bid terms and conditions</a:t>
            </a:r>
            <a:endParaRPr lang="en-US" sz="2000" dirty="0">
              <a:sym typeface="Trebuchet MS" panose="020B0603020202020204" pitchFamily="34" charset="0"/>
            </a:endParaRPr>
          </a:p>
          <a:p>
            <a:pPr lvl="1">
              <a:spcAft>
                <a:spcPts val="300"/>
              </a:spcAft>
              <a:buClr>
                <a:schemeClr val="tx2">
                  <a:lumMod val="75000"/>
                </a:schemeClr>
              </a:buClr>
              <a:defRPr/>
            </a:pPr>
            <a:endParaRPr lang="en-US" sz="2000" dirty="0">
              <a:sym typeface="Trebuchet MS" panose="020B0603020202020204" pitchFamily="34" charset="0"/>
            </a:endParaRPr>
          </a:p>
          <a:p>
            <a:pPr marL="685800" lvl="1" indent="-228600">
              <a:spcAft>
                <a:spcPts val="300"/>
              </a:spcAft>
              <a:buClr>
                <a:schemeClr val="tx2">
                  <a:lumMod val="75000"/>
                </a:schemeClr>
              </a:buClr>
              <a:buFont typeface="Arial" panose="020B0604020202020204" pitchFamily="34" charset="0"/>
              <a:buChar char="•"/>
              <a:defRPr/>
            </a:pPr>
            <a:r>
              <a:rPr lang="en-US" sz="2000" b="1" dirty="0">
                <a:solidFill>
                  <a:srgbClr val="8E4B09"/>
                </a:solidFill>
                <a:sym typeface="Trebuchet MS" panose="020B0603020202020204" pitchFamily="34" charset="0"/>
              </a:rPr>
              <a:t>General Terms and Conditions, Special Terms and Conditions and Additional Terms and Conditions</a:t>
            </a:r>
            <a:r>
              <a:rPr lang="en-US" sz="2000" dirty="0">
                <a:sym typeface="Trebuchet MS" panose="020B0603020202020204" pitchFamily="34" charset="0"/>
              </a:rPr>
              <a:t> provided by the platform address the general requirements for floating e-bids/RA on GeM</a:t>
            </a:r>
          </a:p>
        </p:txBody>
      </p:sp>
    </p:spTree>
    <p:extLst>
      <p:ext uri="{BB962C8B-B14F-4D97-AF65-F5344CB8AC3E}">
        <p14:creationId xmlns:p14="http://schemas.microsoft.com/office/powerpoint/2010/main" val="2976081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extLst>
              <p:ext uri="{D42A27DB-BD31-4B8C-83A1-F6EECF244321}">
                <p14:modId xmlns:p14="http://schemas.microsoft.com/office/powerpoint/2010/main" val="1854273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4"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445379"/>
            <a:ext cx="10683977" cy="387798"/>
          </a:xfrm>
        </p:spPr>
        <p:txBody>
          <a:bodyPr vert="horz"/>
          <a:lstStyle/>
          <a:p>
            <a:r>
              <a:rPr lang="en-US" sz="2800" dirty="0">
                <a:solidFill>
                  <a:srgbClr val="8E4B09"/>
                </a:solidFill>
              </a:rPr>
              <a:t>E-Procurement | </a:t>
            </a:r>
            <a:r>
              <a:rPr lang="en-US" sz="2800" dirty="0">
                <a:solidFill>
                  <a:schemeClr val="tx2"/>
                </a:solidFill>
                <a:latin typeface="+mn-lt"/>
              </a:rPr>
              <a:t>Participation methods in Bidding / Reverse Auction</a:t>
            </a:r>
            <a:endParaRPr lang="en-US" sz="2800" dirty="0">
              <a:solidFill>
                <a:schemeClr val="tx2"/>
              </a:solidFill>
            </a:endParaRPr>
          </a:p>
        </p:txBody>
      </p:sp>
      <p:grpSp>
        <p:nvGrpSpPr>
          <p:cNvPr id="52" name="Group 51">
            <a:extLst>
              <a:ext uri="{FF2B5EF4-FFF2-40B4-BE49-F238E27FC236}">
                <a16:creationId xmlns:a16="http://schemas.microsoft.com/office/drawing/2014/main" xmlns="" id="{A704152C-B9F7-490C-B8CE-631A47C4A47E}"/>
              </a:ext>
            </a:extLst>
          </p:cNvPr>
          <p:cNvGrpSpPr/>
          <p:nvPr/>
        </p:nvGrpSpPr>
        <p:grpSpPr>
          <a:xfrm>
            <a:off x="4882018" y="829209"/>
            <a:ext cx="1151842" cy="360000"/>
            <a:chOff x="113399" y="196146"/>
            <a:chExt cx="1151842" cy="360000"/>
          </a:xfrm>
        </p:grpSpPr>
        <p:sp>
          <p:nvSpPr>
            <p:cNvPr id="53" name="Rectangle 52">
              <a:extLst>
                <a:ext uri="{FF2B5EF4-FFF2-40B4-BE49-F238E27FC236}">
                  <a16:creationId xmlns:a16="http://schemas.microsoft.com/office/drawing/2014/main" xmlns="" id="{24FBAE6F-9D3D-492B-8FE2-4DB4757C9569}"/>
                </a:ext>
              </a:extLst>
            </p:cNvPr>
            <p:cNvSpPr/>
            <p:nvPr/>
          </p:nvSpPr>
          <p:spPr>
            <a:xfrm>
              <a:off x="113399" y="196146"/>
              <a:ext cx="1151842" cy="36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54" name="TextBox 53">
              <a:extLst>
                <a:ext uri="{FF2B5EF4-FFF2-40B4-BE49-F238E27FC236}">
                  <a16:creationId xmlns:a16="http://schemas.microsoft.com/office/drawing/2014/main" xmlns="" id="{26D69EB7-0419-44FE-A9B6-1CB6D8E85721}"/>
                </a:ext>
              </a:extLst>
            </p:cNvPr>
            <p:cNvSpPr txBox="1"/>
            <p:nvPr/>
          </p:nvSpPr>
          <p:spPr>
            <a:xfrm>
              <a:off x="113399" y="196146"/>
              <a:ext cx="1151842"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de-DE" sz="1000">
                  <a:solidFill>
                    <a:schemeClr val="bg1"/>
                  </a:solidFill>
                </a:rPr>
                <a:t>Forward Auction Creation</a:t>
              </a:r>
              <a:endParaRPr lang="de-DE" sz="1000" kern="1200" dirty="0">
                <a:solidFill>
                  <a:schemeClr val="bg1"/>
                </a:solidFill>
              </a:endParaRPr>
            </a:p>
          </p:txBody>
        </p:sp>
      </p:grpSp>
      <p:sp>
        <p:nvSpPr>
          <p:cNvPr id="12" name="Google Shape;96;p36">
            <a:extLst>
              <a:ext uri="{FF2B5EF4-FFF2-40B4-BE49-F238E27FC236}">
                <a16:creationId xmlns:a16="http://schemas.microsoft.com/office/drawing/2014/main" xmlns="" id="{890AD3B5-1EE6-493F-B236-7824544A6011}"/>
              </a:ext>
            </a:extLst>
          </p:cNvPr>
          <p:cNvSpPr/>
          <p:nvPr/>
        </p:nvSpPr>
        <p:spPr>
          <a:xfrm>
            <a:off x="710878" y="1195084"/>
            <a:ext cx="10725151" cy="5039841"/>
          </a:xfrm>
          <a:prstGeom prst="rect">
            <a:avLst/>
          </a:prstGeom>
          <a:noFill/>
          <a:ln>
            <a:noFill/>
          </a:ln>
        </p:spPr>
        <p:txBody>
          <a:bodyPr spcFirstLastPara="1" wrap="square" lIns="0" tIns="0" rIns="0" bIns="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
                <a:schemeClr val="accent2"/>
              </a:buClr>
              <a:defRPr/>
            </a:pPr>
            <a:r>
              <a:rPr lang="en-US" sz="2000" dirty="0">
                <a:ea typeface="Verdana" panose="020B0604030504040204" pitchFamily="34" charset="0"/>
              </a:rPr>
              <a:t>   GeM system has the provision to publish and participate bids in following ways:</a:t>
            </a:r>
          </a:p>
          <a:p>
            <a:pPr lvl="0">
              <a:buClr>
                <a:schemeClr val="accent2"/>
              </a:buClr>
              <a:defRPr/>
            </a:pPr>
            <a:endParaRPr lang="en-US" sz="2000" dirty="0">
              <a:ea typeface="Verdana" panose="020B0604030504040204" pitchFamily="34" charset="0"/>
            </a:endParaRPr>
          </a:p>
          <a:p>
            <a:pPr marL="781200" lvl="2" indent="-216000">
              <a:spcAft>
                <a:spcPts val="300"/>
              </a:spcAft>
              <a:buClr>
                <a:schemeClr val="tx2">
                  <a:lumMod val="75000"/>
                </a:schemeClr>
              </a:buClr>
              <a:buFont typeface="Trebuchet MS" panose="020B0603020202020204" pitchFamily="34" charset="0"/>
              <a:buChar char="•"/>
              <a:defRPr/>
            </a:pPr>
            <a:r>
              <a:rPr lang="en-US" sz="2000" b="1" dirty="0">
                <a:solidFill>
                  <a:schemeClr val="tx2"/>
                </a:solidFill>
              </a:rPr>
              <a:t>Category based bidding:</a:t>
            </a:r>
            <a:r>
              <a:rPr lang="en-US" sz="2000" dirty="0">
                <a:solidFill>
                  <a:schemeClr val="tx2"/>
                </a:solidFill>
              </a:rPr>
              <a:t> </a:t>
            </a:r>
            <a:r>
              <a:rPr lang="en-US" sz="2000" dirty="0"/>
              <a:t>Buyer requires to </a:t>
            </a:r>
            <a:r>
              <a:rPr lang="en-US" sz="2000" b="1" dirty="0">
                <a:solidFill>
                  <a:srgbClr val="8E4B09"/>
                </a:solidFill>
              </a:rPr>
              <a:t>select category/product with technical parameter associated with it</a:t>
            </a:r>
            <a:r>
              <a:rPr lang="en-US" sz="2000" dirty="0"/>
              <a:t>. Seller can only participate if seller requirements matches with buyer specifications</a:t>
            </a:r>
          </a:p>
          <a:p>
            <a:pPr marL="781200" lvl="2" indent="-216000">
              <a:spcAft>
                <a:spcPts val="300"/>
              </a:spcAft>
              <a:buClr>
                <a:schemeClr val="tx2">
                  <a:lumMod val="75000"/>
                </a:schemeClr>
              </a:buClr>
              <a:buFont typeface="Trebuchet MS" panose="020B0603020202020204" pitchFamily="34" charset="0"/>
              <a:buChar char="•"/>
              <a:defRPr/>
            </a:pPr>
            <a:endParaRPr lang="en-US" sz="2000" dirty="0"/>
          </a:p>
          <a:p>
            <a:pPr marL="781200" lvl="2" indent="-216000">
              <a:spcAft>
                <a:spcPts val="300"/>
              </a:spcAft>
              <a:buClr>
                <a:schemeClr val="tx2">
                  <a:lumMod val="75000"/>
                </a:schemeClr>
              </a:buClr>
              <a:buFont typeface="Trebuchet MS" panose="020B0603020202020204" pitchFamily="34" charset="0"/>
              <a:buChar char="•"/>
              <a:defRPr/>
            </a:pPr>
            <a:r>
              <a:rPr lang="en-US" sz="2000" dirty="0"/>
              <a:t> </a:t>
            </a:r>
            <a:r>
              <a:rPr lang="en-US" sz="2000" b="1" dirty="0">
                <a:solidFill>
                  <a:schemeClr val="tx2"/>
                </a:solidFill>
              </a:rPr>
              <a:t>Custom Bidding: </a:t>
            </a:r>
            <a:r>
              <a:rPr lang="en-US" sz="2000" dirty="0"/>
              <a:t>Only </a:t>
            </a:r>
            <a:r>
              <a:rPr lang="en-US" sz="2000" b="1" dirty="0">
                <a:solidFill>
                  <a:srgbClr val="8E4B09"/>
                </a:solidFill>
              </a:rPr>
              <a:t>allowed for the product not available on GeM</a:t>
            </a:r>
          </a:p>
          <a:p>
            <a:pPr marL="1105200" lvl="2" indent="-216000">
              <a:spcAft>
                <a:spcPts val="300"/>
              </a:spcAft>
              <a:buClr>
                <a:schemeClr val="tx2">
                  <a:lumMod val="75000"/>
                </a:schemeClr>
              </a:buClr>
              <a:buFont typeface="Trebuchet MS" panose="020B0603020202020204" pitchFamily="34" charset="0"/>
              <a:buChar char="–"/>
              <a:defRPr/>
            </a:pPr>
            <a:r>
              <a:rPr lang="en-US" sz="2000" dirty="0"/>
              <a:t>Availability report MUST be generated</a:t>
            </a:r>
          </a:p>
          <a:p>
            <a:pPr marL="1105200" lvl="2" indent="-216000">
              <a:spcAft>
                <a:spcPts val="300"/>
              </a:spcAft>
              <a:buClr>
                <a:schemeClr val="tx2">
                  <a:lumMod val="75000"/>
                </a:schemeClr>
              </a:buClr>
              <a:buFont typeface="Trebuchet MS" panose="020B0603020202020204" pitchFamily="34" charset="0"/>
              <a:buChar char="–"/>
              <a:defRPr/>
            </a:pPr>
            <a:r>
              <a:rPr lang="en-US" sz="2000" dirty="0"/>
              <a:t>Selection of 3 nearest categories</a:t>
            </a:r>
          </a:p>
          <a:p>
            <a:pPr marL="1105200" lvl="2" indent="-216000">
              <a:spcAft>
                <a:spcPts val="300"/>
              </a:spcAft>
              <a:buClr>
                <a:schemeClr val="tx2">
                  <a:lumMod val="75000"/>
                </a:schemeClr>
              </a:buClr>
              <a:buFont typeface="Trebuchet MS" panose="020B0603020202020204" pitchFamily="34" charset="0"/>
              <a:buChar char="–"/>
              <a:defRPr/>
            </a:pPr>
            <a:r>
              <a:rPr lang="en-US" sz="2000" dirty="0"/>
              <a:t>Seller  submits the bid matching the custom catalogue </a:t>
            </a:r>
          </a:p>
          <a:p>
            <a:pPr marL="781200" lvl="2" indent="-216000">
              <a:spcAft>
                <a:spcPts val="300"/>
              </a:spcAft>
              <a:buClr>
                <a:schemeClr val="tx2">
                  <a:lumMod val="75000"/>
                </a:schemeClr>
              </a:buClr>
              <a:buFont typeface="Trebuchet MS" panose="020B0603020202020204" pitchFamily="34" charset="0"/>
              <a:buChar char="•"/>
              <a:defRPr/>
            </a:pPr>
            <a:endParaRPr lang="en-US" sz="2000" dirty="0"/>
          </a:p>
          <a:p>
            <a:pPr marL="781200" lvl="2" indent="-216000">
              <a:spcAft>
                <a:spcPts val="300"/>
              </a:spcAft>
              <a:buClr>
                <a:schemeClr val="tx2">
                  <a:lumMod val="75000"/>
                </a:schemeClr>
              </a:buClr>
              <a:buFont typeface="Trebuchet MS" panose="020B0603020202020204" pitchFamily="34" charset="0"/>
              <a:buChar char="•"/>
              <a:defRPr/>
            </a:pPr>
            <a:r>
              <a:rPr lang="en-US" sz="2000" b="1" dirty="0">
                <a:solidFill>
                  <a:schemeClr val="tx2"/>
                </a:solidFill>
              </a:rPr>
              <a:t>BOQ based bidding: </a:t>
            </a:r>
            <a:r>
              <a:rPr lang="en-US" sz="2000" b="1" dirty="0">
                <a:solidFill>
                  <a:srgbClr val="8E4B09"/>
                </a:solidFill>
              </a:rPr>
              <a:t>Number of the line items are large</a:t>
            </a:r>
          </a:p>
          <a:p>
            <a:pPr marL="1105200" lvl="2" indent="-216000">
              <a:spcAft>
                <a:spcPts val="300"/>
              </a:spcAft>
              <a:buClr>
                <a:schemeClr val="tx2">
                  <a:lumMod val="75000"/>
                </a:schemeClr>
              </a:buClr>
              <a:buFont typeface="Trebuchet MS" panose="020B0603020202020204" pitchFamily="34" charset="0"/>
              <a:buChar char="–"/>
              <a:defRPr/>
            </a:pPr>
            <a:r>
              <a:rPr lang="en-US" sz="2000" dirty="0"/>
              <a:t> Enable Buyer to analyze Item wise Price breakup in a larger contract/project</a:t>
            </a:r>
          </a:p>
          <a:p>
            <a:pPr marL="1105200" lvl="2" indent="-216000">
              <a:spcAft>
                <a:spcPts val="300"/>
              </a:spcAft>
              <a:buClr>
                <a:schemeClr val="tx2">
                  <a:lumMod val="75000"/>
                </a:schemeClr>
              </a:buClr>
              <a:buFont typeface="Trebuchet MS" panose="020B0603020202020204" pitchFamily="34" charset="0"/>
              <a:buChar char="–"/>
              <a:defRPr/>
            </a:pPr>
            <a:r>
              <a:rPr lang="en-US" sz="2000" dirty="0"/>
              <a:t>Option to upload BOQ(s) (Bill of  Quantities) against an item or multiple Items</a:t>
            </a:r>
          </a:p>
          <a:p>
            <a:pPr marL="1105200" lvl="2" indent="-216000">
              <a:spcAft>
                <a:spcPts val="300"/>
              </a:spcAft>
              <a:buClr>
                <a:schemeClr val="tx2">
                  <a:lumMod val="75000"/>
                </a:schemeClr>
              </a:buClr>
              <a:buFont typeface="Trebuchet MS" panose="020B0603020202020204" pitchFamily="34" charset="0"/>
              <a:buChar char="–"/>
              <a:defRPr/>
            </a:pPr>
            <a:r>
              <a:rPr lang="en-US" sz="2000" dirty="0"/>
              <a:t> Sellers quote prices for each Sub Item in the required </a:t>
            </a:r>
            <a:r>
              <a:rPr lang="en-US" sz="2000" dirty="0" err="1"/>
              <a:t>BOQ</a:t>
            </a:r>
            <a:r>
              <a:rPr lang="en-US" sz="2000" dirty="0"/>
              <a:t> format</a:t>
            </a:r>
          </a:p>
        </p:txBody>
      </p:sp>
    </p:spTree>
    <p:extLst>
      <p:ext uri="{BB962C8B-B14F-4D97-AF65-F5344CB8AC3E}">
        <p14:creationId xmlns:p14="http://schemas.microsoft.com/office/powerpoint/2010/main" val="2931025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extLst>
              <p:ext uri="{D42A27DB-BD31-4B8C-83A1-F6EECF244321}">
                <p14:modId xmlns:p14="http://schemas.microsoft.com/office/powerpoint/2010/main" val="983337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58"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445379"/>
            <a:ext cx="10683977" cy="387798"/>
          </a:xfrm>
        </p:spPr>
        <p:txBody>
          <a:bodyPr vert="horz"/>
          <a:lstStyle/>
          <a:p>
            <a:r>
              <a:rPr lang="en-US" sz="2800" dirty="0">
                <a:solidFill>
                  <a:srgbClr val="8E4B09"/>
                </a:solidFill>
              </a:rPr>
              <a:t>E-Procurement | </a:t>
            </a:r>
            <a:r>
              <a:rPr lang="en-US" sz="2800" dirty="0">
                <a:solidFill>
                  <a:schemeClr val="tx2"/>
                </a:solidFill>
                <a:latin typeface="+mn-lt"/>
              </a:rPr>
              <a:t>Bid Evaluation Methods</a:t>
            </a:r>
            <a:endParaRPr lang="en-US" sz="2800" dirty="0">
              <a:solidFill>
                <a:schemeClr val="tx2"/>
              </a:solidFill>
            </a:endParaRPr>
          </a:p>
        </p:txBody>
      </p:sp>
      <p:grpSp>
        <p:nvGrpSpPr>
          <p:cNvPr id="52" name="Group 51">
            <a:extLst>
              <a:ext uri="{FF2B5EF4-FFF2-40B4-BE49-F238E27FC236}">
                <a16:creationId xmlns:a16="http://schemas.microsoft.com/office/drawing/2014/main" xmlns="" id="{A704152C-B9F7-490C-B8CE-631A47C4A47E}"/>
              </a:ext>
            </a:extLst>
          </p:cNvPr>
          <p:cNvGrpSpPr/>
          <p:nvPr/>
        </p:nvGrpSpPr>
        <p:grpSpPr>
          <a:xfrm>
            <a:off x="4882018" y="829209"/>
            <a:ext cx="1151842" cy="360000"/>
            <a:chOff x="113399" y="196146"/>
            <a:chExt cx="1151842" cy="360000"/>
          </a:xfrm>
        </p:grpSpPr>
        <p:sp>
          <p:nvSpPr>
            <p:cNvPr id="53" name="Rectangle 52">
              <a:extLst>
                <a:ext uri="{FF2B5EF4-FFF2-40B4-BE49-F238E27FC236}">
                  <a16:creationId xmlns:a16="http://schemas.microsoft.com/office/drawing/2014/main" xmlns="" id="{24FBAE6F-9D3D-492B-8FE2-4DB4757C9569}"/>
                </a:ext>
              </a:extLst>
            </p:cNvPr>
            <p:cNvSpPr/>
            <p:nvPr/>
          </p:nvSpPr>
          <p:spPr>
            <a:xfrm>
              <a:off x="113399" y="196146"/>
              <a:ext cx="1151842" cy="36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54" name="TextBox 53">
              <a:extLst>
                <a:ext uri="{FF2B5EF4-FFF2-40B4-BE49-F238E27FC236}">
                  <a16:creationId xmlns:a16="http://schemas.microsoft.com/office/drawing/2014/main" xmlns="" id="{26D69EB7-0419-44FE-A9B6-1CB6D8E85721}"/>
                </a:ext>
              </a:extLst>
            </p:cNvPr>
            <p:cNvSpPr txBox="1"/>
            <p:nvPr/>
          </p:nvSpPr>
          <p:spPr>
            <a:xfrm>
              <a:off x="113399" y="196146"/>
              <a:ext cx="1151842"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de-DE" sz="1000">
                  <a:solidFill>
                    <a:schemeClr val="bg1"/>
                  </a:solidFill>
                </a:rPr>
                <a:t>Forward Auction Creation</a:t>
              </a:r>
              <a:endParaRPr lang="de-DE" sz="1000" kern="1200" dirty="0">
                <a:solidFill>
                  <a:schemeClr val="bg1"/>
                </a:solidFill>
              </a:endParaRPr>
            </a:p>
          </p:txBody>
        </p:sp>
      </p:grpSp>
      <p:sp>
        <p:nvSpPr>
          <p:cNvPr id="12" name="Google Shape;96;p36">
            <a:extLst>
              <a:ext uri="{FF2B5EF4-FFF2-40B4-BE49-F238E27FC236}">
                <a16:creationId xmlns:a16="http://schemas.microsoft.com/office/drawing/2014/main" xmlns="" id="{890AD3B5-1EE6-493F-B236-7824544A6011}"/>
              </a:ext>
            </a:extLst>
          </p:cNvPr>
          <p:cNvSpPr/>
          <p:nvPr/>
        </p:nvSpPr>
        <p:spPr>
          <a:xfrm>
            <a:off x="838200" y="1189209"/>
            <a:ext cx="10157750" cy="4770537"/>
          </a:xfrm>
          <a:prstGeom prst="rect">
            <a:avLst/>
          </a:prstGeom>
          <a:noFill/>
          <a:ln>
            <a:noFill/>
          </a:ln>
        </p:spPr>
        <p:txBody>
          <a:bodyPr spcFirstLastPara="1" wrap="square" lIns="0" tIns="0" rIns="0" bIns="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lvl="1" indent="-228600">
              <a:spcAft>
                <a:spcPts val="300"/>
              </a:spcAft>
              <a:buClr>
                <a:schemeClr val="tx2">
                  <a:lumMod val="75000"/>
                </a:schemeClr>
              </a:buClr>
              <a:buFont typeface="Arial" panose="020B0604020202020204" pitchFamily="34" charset="0"/>
              <a:buChar char="•"/>
              <a:defRPr/>
            </a:pPr>
            <a:r>
              <a:rPr lang="en-US" sz="2000" b="1" dirty="0">
                <a:solidFill>
                  <a:schemeClr val="tx2"/>
                </a:solidFill>
                <a:sym typeface="Trebuchet MS" panose="020B0603020202020204" pitchFamily="34" charset="0"/>
              </a:rPr>
              <a:t>Total Value wise:</a:t>
            </a:r>
          </a:p>
          <a:p>
            <a:pPr marL="1188720" lvl="2" indent="-216000">
              <a:buClr>
                <a:schemeClr val="tx2"/>
              </a:buClr>
              <a:buFont typeface="Trebuchet MS" panose="020B0603020202020204" pitchFamily="34" charset="0"/>
              <a:buChar char="–"/>
              <a:defRPr/>
            </a:pPr>
            <a:r>
              <a:rPr lang="en-US" sz="2000" dirty="0">
                <a:sym typeface="Trebuchet MS" panose="020B0603020202020204" pitchFamily="34" charset="0"/>
              </a:rPr>
              <a:t> L1 will be determined on the </a:t>
            </a:r>
            <a:r>
              <a:rPr lang="en-US" sz="2000" b="1" dirty="0">
                <a:solidFill>
                  <a:srgbClr val="8E4B09"/>
                </a:solidFill>
                <a:sym typeface="Trebuchet MS" panose="020B0603020202020204" pitchFamily="34" charset="0"/>
              </a:rPr>
              <a:t>overall cost of the items</a:t>
            </a:r>
          </a:p>
          <a:p>
            <a:pPr marL="324000" lvl="1" indent="-216000">
              <a:buClr>
                <a:schemeClr val="accent2">
                  <a:lumMod val="75000"/>
                </a:schemeClr>
              </a:buClr>
              <a:buFont typeface="Trebuchet MS" panose="020B0603020202020204" pitchFamily="34" charset="0"/>
              <a:buChar char="•"/>
              <a:defRPr/>
            </a:pPr>
            <a:endParaRPr lang="en-US" sz="2000" b="1" dirty="0">
              <a:ea typeface="Verdana" panose="020B0604030504040204" pitchFamily="34" charset="0"/>
            </a:endParaRPr>
          </a:p>
          <a:p>
            <a:pPr marL="685800" lvl="1" indent="-228600">
              <a:spcAft>
                <a:spcPts val="300"/>
              </a:spcAft>
              <a:buClr>
                <a:schemeClr val="tx2">
                  <a:lumMod val="75000"/>
                </a:schemeClr>
              </a:buClr>
              <a:buFont typeface="Arial" panose="020B0604020202020204" pitchFamily="34" charset="0"/>
              <a:buChar char="•"/>
              <a:defRPr/>
            </a:pPr>
            <a:r>
              <a:rPr lang="en-US" sz="2000" b="1" dirty="0">
                <a:solidFill>
                  <a:schemeClr val="tx2"/>
                </a:solidFill>
                <a:sym typeface="Trebuchet MS" panose="020B0603020202020204" pitchFamily="34" charset="0"/>
              </a:rPr>
              <a:t>Item wise-Schedule wise: </a:t>
            </a:r>
          </a:p>
          <a:p>
            <a:pPr marL="1188720" lvl="2" indent="-216000">
              <a:buClr>
                <a:schemeClr val="tx2"/>
              </a:buClr>
              <a:buFont typeface="Trebuchet MS" panose="020B0603020202020204" pitchFamily="34" charset="0"/>
              <a:buChar char="–"/>
              <a:defRPr/>
            </a:pPr>
            <a:r>
              <a:rPr lang="en-US" sz="2000" dirty="0">
                <a:sym typeface="Trebuchet MS" panose="020B0603020202020204" pitchFamily="34" charset="0"/>
              </a:rPr>
              <a:t>Seller has the choice to participate in a single or multiple items and then after L1 will be determined for </a:t>
            </a:r>
            <a:r>
              <a:rPr lang="en-US" sz="2000" b="1" dirty="0">
                <a:solidFill>
                  <a:srgbClr val="8E4B09"/>
                </a:solidFill>
                <a:sym typeface="Trebuchet MS" panose="020B0603020202020204" pitchFamily="34" charset="0"/>
              </a:rPr>
              <a:t>individual items</a:t>
            </a:r>
          </a:p>
          <a:p>
            <a:pPr marL="324000" lvl="1" indent="-216000">
              <a:buClr>
                <a:schemeClr val="accent2">
                  <a:lumMod val="75000"/>
                </a:schemeClr>
              </a:buClr>
              <a:buFont typeface="Trebuchet MS" panose="020B0603020202020204" pitchFamily="34" charset="0"/>
              <a:buChar char="•"/>
              <a:defRPr/>
            </a:pPr>
            <a:endParaRPr lang="en-US" sz="2000" b="1" dirty="0">
              <a:ea typeface="Verdana" panose="020B0604030504040204" pitchFamily="34" charset="0"/>
            </a:endParaRPr>
          </a:p>
          <a:p>
            <a:pPr marL="685800" lvl="1" indent="-228600">
              <a:spcAft>
                <a:spcPts val="300"/>
              </a:spcAft>
              <a:buClr>
                <a:schemeClr val="tx2">
                  <a:lumMod val="75000"/>
                </a:schemeClr>
              </a:buClr>
              <a:buFont typeface="Arial" panose="020B0604020202020204" pitchFamily="34" charset="0"/>
              <a:buChar char="•"/>
              <a:defRPr/>
            </a:pPr>
            <a:r>
              <a:rPr lang="en-US" sz="2000" b="1" dirty="0">
                <a:solidFill>
                  <a:schemeClr val="tx2"/>
                </a:solidFill>
                <a:sym typeface="Trebuchet MS" panose="020B0603020202020204" pitchFamily="34" charset="0"/>
              </a:rPr>
              <a:t>Item wise-Consignee wise:</a:t>
            </a:r>
          </a:p>
          <a:p>
            <a:pPr marL="1188720" lvl="2" indent="-216000">
              <a:buClr>
                <a:schemeClr val="tx2"/>
              </a:buClr>
              <a:buFont typeface="Trebuchet MS" panose="020B0603020202020204" pitchFamily="34" charset="0"/>
              <a:buChar char="–"/>
              <a:defRPr/>
            </a:pPr>
            <a:r>
              <a:rPr lang="en-US" sz="2000" dirty="0">
                <a:sym typeface="Trebuchet MS" panose="020B0603020202020204" pitchFamily="34" charset="0"/>
              </a:rPr>
              <a:t> Seller has the option to offer </a:t>
            </a:r>
            <a:r>
              <a:rPr lang="en-US" sz="2000" b="1" dirty="0">
                <a:solidFill>
                  <a:srgbClr val="8E4B09"/>
                </a:solidFill>
                <a:sym typeface="Trebuchet MS" panose="020B0603020202020204" pitchFamily="34" charset="0"/>
              </a:rPr>
              <a:t>prices for an item at different locations</a:t>
            </a:r>
            <a:r>
              <a:rPr lang="en-US" sz="2000" dirty="0">
                <a:sym typeface="Trebuchet MS" panose="020B0603020202020204" pitchFamily="34" charset="0"/>
              </a:rPr>
              <a:t>. It helps buyer to get best value because some sellers may be more competitive on some consignee locations.</a:t>
            </a:r>
          </a:p>
          <a:p>
            <a:pPr marL="972720" lvl="2">
              <a:buClr>
                <a:schemeClr val="tx2"/>
              </a:buClr>
              <a:defRPr/>
            </a:pPr>
            <a:endParaRPr lang="en-US" sz="2000" dirty="0">
              <a:sym typeface="Trebuchet MS" panose="020B0603020202020204" pitchFamily="34" charset="0"/>
            </a:endParaRPr>
          </a:p>
          <a:p>
            <a:pPr marL="685800" lvl="1" indent="-228600">
              <a:spcAft>
                <a:spcPts val="300"/>
              </a:spcAft>
              <a:buClr>
                <a:schemeClr val="tx2">
                  <a:lumMod val="75000"/>
                </a:schemeClr>
              </a:buClr>
              <a:buFont typeface="Arial" panose="020B0604020202020204" pitchFamily="34" charset="0"/>
              <a:buChar char="•"/>
              <a:defRPr/>
            </a:pPr>
            <a:r>
              <a:rPr lang="en-US" sz="2000" b="1" dirty="0">
                <a:solidFill>
                  <a:schemeClr val="tx2"/>
                </a:solidFill>
                <a:sym typeface="Trebuchet MS" panose="020B0603020202020204" pitchFamily="34" charset="0"/>
              </a:rPr>
              <a:t>Group Wise: </a:t>
            </a:r>
            <a:r>
              <a:rPr lang="en-US" sz="2000" dirty="0">
                <a:ea typeface="Verdana" panose="020B0604030504040204" pitchFamily="34" charset="0"/>
              </a:rPr>
              <a:t>Buyer </a:t>
            </a:r>
            <a:r>
              <a:rPr lang="en-US" sz="2000" dirty="0">
                <a:sym typeface="Trebuchet MS" panose="020B0603020202020204" pitchFamily="34" charset="0"/>
              </a:rPr>
              <a:t>has the choice to </a:t>
            </a:r>
            <a:r>
              <a:rPr lang="en-US" sz="2000" b="1" dirty="0">
                <a:solidFill>
                  <a:srgbClr val="8E4B09"/>
                </a:solidFill>
                <a:sym typeface="Trebuchet MS" panose="020B0603020202020204" pitchFamily="34" charset="0"/>
              </a:rPr>
              <a:t>combined items/schedule in a group </a:t>
            </a:r>
            <a:r>
              <a:rPr lang="en-US" sz="2000" dirty="0">
                <a:sym typeface="Trebuchet MS" panose="020B0603020202020204" pitchFamily="34" charset="0"/>
              </a:rPr>
              <a:t>and then L1 determined based on the items available with group</a:t>
            </a:r>
          </a:p>
          <a:p>
            <a:pPr marL="324000" lvl="1" indent="-216000">
              <a:buClr>
                <a:schemeClr val="accent2">
                  <a:lumMod val="75000"/>
                </a:schemeClr>
              </a:buClr>
              <a:buFont typeface="Trebuchet MS" panose="020B0603020202020204" pitchFamily="34" charset="0"/>
              <a:buChar char="•"/>
              <a:defRPr/>
            </a:pPr>
            <a:endParaRPr lang="en-US" sz="2000" b="1" dirty="0">
              <a:ea typeface="Verdana" panose="020B0604030504040204" pitchFamily="34" charset="0"/>
            </a:endParaRPr>
          </a:p>
        </p:txBody>
      </p:sp>
    </p:spTree>
    <p:extLst>
      <p:ext uri="{BB962C8B-B14F-4D97-AF65-F5344CB8AC3E}">
        <p14:creationId xmlns:p14="http://schemas.microsoft.com/office/powerpoint/2010/main" val="805919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extLst>
              <p:ext uri="{D42A27DB-BD31-4B8C-83A1-F6EECF244321}">
                <p14:modId xmlns:p14="http://schemas.microsoft.com/office/powerpoint/2010/main" val="377909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2"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445379"/>
            <a:ext cx="10683977" cy="387798"/>
          </a:xfrm>
        </p:spPr>
        <p:txBody>
          <a:bodyPr vert="horz"/>
          <a:lstStyle/>
          <a:p>
            <a:r>
              <a:rPr lang="en-US" sz="2800" dirty="0">
                <a:solidFill>
                  <a:srgbClr val="8E4B09"/>
                </a:solidFill>
              </a:rPr>
              <a:t>E-Procurement | </a:t>
            </a:r>
            <a:r>
              <a:rPr lang="en-US" sz="2800" dirty="0">
                <a:solidFill>
                  <a:schemeClr val="tx2"/>
                </a:solidFill>
                <a:latin typeface="+mn-lt"/>
              </a:rPr>
              <a:t>Bid Participation</a:t>
            </a:r>
            <a:endParaRPr lang="en-US" sz="2800" dirty="0">
              <a:solidFill>
                <a:schemeClr val="tx2"/>
              </a:solidFill>
            </a:endParaRPr>
          </a:p>
        </p:txBody>
      </p:sp>
      <p:grpSp>
        <p:nvGrpSpPr>
          <p:cNvPr id="52" name="Group 51">
            <a:extLst>
              <a:ext uri="{FF2B5EF4-FFF2-40B4-BE49-F238E27FC236}">
                <a16:creationId xmlns:a16="http://schemas.microsoft.com/office/drawing/2014/main" xmlns="" id="{A704152C-B9F7-490C-B8CE-631A47C4A47E}"/>
              </a:ext>
            </a:extLst>
          </p:cNvPr>
          <p:cNvGrpSpPr/>
          <p:nvPr/>
        </p:nvGrpSpPr>
        <p:grpSpPr>
          <a:xfrm>
            <a:off x="4882018" y="829209"/>
            <a:ext cx="1151842" cy="360000"/>
            <a:chOff x="113399" y="196146"/>
            <a:chExt cx="1151842" cy="360000"/>
          </a:xfrm>
        </p:grpSpPr>
        <p:sp>
          <p:nvSpPr>
            <p:cNvPr id="53" name="Rectangle 52">
              <a:extLst>
                <a:ext uri="{FF2B5EF4-FFF2-40B4-BE49-F238E27FC236}">
                  <a16:creationId xmlns:a16="http://schemas.microsoft.com/office/drawing/2014/main" xmlns="" id="{24FBAE6F-9D3D-492B-8FE2-4DB4757C9569}"/>
                </a:ext>
              </a:extLst>
            </p:cNvPr>
            <p:cNvSpPr/>
            <p:nvPr/>
          </p:nvSpPr>
          <p:spPr>
            <a:xfrm>
              <a:off x="113399" y="196146"/>
              <a:ext cx="1151842" cy="36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54" name="TextBox 53">
              <a:extLst>
                <a:ext uri="{FF2B5EF4-FFF2-40B4-BE49-F238E27FC236}">
                  <a16:creationId xmlns:a16="http://schemas.microsoft.com/office/drawing/2014/main" xmlns="" id="{26D69EB7-0419-44FE-A9B6-1CB6D8E85721}"/>
                </a:ext>
              </a:extLst>
            </p:cNvPr>
            <p:cNvSpPr txBox="1"/>
            <p:nvPr/>
          </p:nvSpPr>
          <p:spPr>
            <a:xfrm>
              <a:off x="113399" y="196146"/>
              <a:ext cx="1151842"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de-DE" sz="1000">
                  <a:solidFill>
                    <a:schemeClr val="bg1"/>
                  </a:solidFill>
                </a:rPr>
                <a:t>Forward Auction Creation</a:t>
              </a:r>
              <a:endParaRPr lang="de-DE" sz="1000" kern="1200" dirty="0">
                <a:solidFill>
                  <a:schemeClr val="bg1"/>
                </a:solidFill>
              </a:endParaRPr>
            </a:p>
          </p:txBody>
        </p:sp>
      </p:grpSp>
      <p:sp>
        <p:nvSpPr>
          <p:cNvPr id="12" name="Google Shape;96;p36">
            <a:extLst>
              <a:ext uri="{FF2B5EF4-FFF2-40B4-BE49-F238E27FC236}">
                <a16:creationId xmlns:a16="http://schemas.microsoft.com/office/drawing/2014/main" xmlns="" id="{890AD3B5-1EE6-493F-B236-7824544A6011}"/>
              </a:ext>
            </a:extLst>
          </p:cNvPr>
          <p:cNvSpPr/>
          <p:nvPr/>
        </p:nvSpPr>
        <p:spPr>
          <a:xfrm>
            <a:off x="838200" y="1189209"/>
            <a:ext cx="10030428" cy="4231928"/>
          </a:xfrm>
          <a:prstGeom prst="rect">
            <a:avLst/>
          </a:prstGeom>
          <a:noFill/>
          <a:ln>
            <a:noFill/>
          </a:ln>
        </p:spPr>
        <p:txBody>
          <a:bodyPr spcFirstLastPara="1" wrap="square" lIns="0" tIns="0" rIns="0" bIns="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lvl="1" indent="-228600">
              <a:spcAft>
                <a:spcPts val="600"/>
              </a:spcAft>
              <a:buClr>
                <a:schemeClr val="tx2">
                  <a:lumMod val="75000"/>
                </a:schemeClr>
              </a:buClr>
              <a:buFont typeface="Arial" panose="020B0604020202020204" pitchFamily="34" charset="0"/>
              <a:buChar char="•"/>
              <a:defRPr/>
            </a:pPr>
            <a:r>
              <a:rPr lang="en-US" sz="2000" b="1" dirty="0">
                <a:solidFill>
                  <a:srgbClr val="8E4B09"/>
                </a:solidFill>
                <a:sym typeface="Trebuchet MS" panose="020B0603020202020204" pitchFamily="34" charset="0"/>
              </a:rPr>
              <a:t>System triggered notification</a:t>
            </a:r>
          </a:p>
          <a:p>
            <a:pPr marL="685800" lvl="1" indent="-228600">
              <a:spcAft>
                <a:spcPts val="600"/>
              </a:spcAft>
              <a:buClr>
                <a:schemeClr val="tx2">
                  <a:lumMod val="75000"/>
                </a:schemeClr>
              </a:buClr>
              <a:buFont typeface="Arial" panose="020B0604020202020204" pitchFamily="34" charset="0"/>
              <a:buChar char="•"/>
              <a:defRPr/>
            </a:pPr>
            <a:r>
              <a:rPr lang="en-US" sz="2000" dirty="0">
                <a:solidFill>
                  <a:srgbClr val="373737"/>
                </a:solidFill>
                <a:sym typeface="Trebuchet MS" panose="020B0603020202020204" pitchFamily="34" charset="0"/>
              </a:rPr>
              <a:t>Provision of </a:t>
            </a:r>
            <a:r>
              <a:rPr lang="en-US" sz="2000" b="1" dirty="0">
                <a:solidFill>
                  <a:srgbClr val="8E4B09"/>
                </a:solidFill>
                <a:sym typeface="Trebuchet MS" panose="020B0603020202020204" pitchFamily="34" charset="0"/>
              </a:rPr>
              <a:t>bid representation</a:t>
            </a:r>
          </a:p>
          <a:p>
            <a:pPr marL="685800" lvl="1" indent="-228600">
              <a:spcAft>
                <a:spcPts val="600"/>
              </a:spcAft>
              <a:buClr>
                <a:schemeClr val="tx2">
                  <a:lumMod val="75000"/>
                </a:schemeClr>
              </a:buClr>
              <a:buFont typeface="Arial" panose="020B0604020202020204" pitchFamily="34" charset="0"/>
              <a:buChar char="•"/>
              <a:defRPr/>
            </a:pPr>
            <a:r>
              <a:rPr lang="en-US" sz="2000" b="1" dirty="0">
                <a:solidFill>
                  <a:srgbClr val="8E4B09"/>
                </a:solidFill>
                <a:sym typeface="Trebuchet MS" panose="020B0603020202020204" pitchFamily="34" charset="0"/>
              </a:rPr>
              <a:t>CMS driven validations </a:t>
            </a:r>
          </a:p>
          <a:p>
            <a:pPr marL="685800" lvl="1" indent="-228600">
              <a:spcAft>
                <a:spcPts val="600"/>
              </a:spcAft>
              <a:buClr>
                <a:schemeClr val="tx2">
                  <a:lumMod val="75000"/>
                </a:schemeClr>
              </a:buClr>
              <a:buFont typeface="Arial" panose="020B0604020202020204" pitchFamily="34" charset="0"/>
              <a:buChar char="•"/>
              <a:defRPr/>
            </a:pPr>
            <a:r>
              <a:rPr lang="en-US" sz="2000" dirty="0">
                <a:solidFill>
                  <a:srgbClr val="373737"/>
                </a:solidFill>
                <a:sym typeface="Trebuchet MS" panose="020B0603020202020204" pitchFamily="34" charset="0"/>
              </a:rPr>
              <a:t>Seller participate in the Bid and submit his </a:t>
            </a:r>
            <a:r>
              <a:rPr lang="en-US" sz="2000" b="1" dirty="0">
                <a:solidFill>
                  <a:srgbClr val="8E4B09"/>
                </a:solidFill>
                <a:sym typeface="Trebuchet MS" panose="020B0603020202020204" pitchFamily="34" charset="0"/>
              </a:rPr>
              <a:t>technical and financial Bid </a:t>
            </a:r>
            <a:r>
              <a:rPr lang="en-US" sz="2000" dirty="0">
                <a:solidFill>
                  <a:srgbClr val="373737"/>
                </a:solidFill>
                <a:sym typeface="Trebuchet MS" panose="020B0603020202020204" pitchFamily="34" charset="0"/>
              </a:rPr>
              <a:t>before the Bid Closing Time.</a:t>
            </a:r>
          </a:p>
          <a:p>
            <a:pPr marL="685800" lvl="1" indent="-228600">
              <a:spcAft>
                <a:spcPts val="600"/>
              </a:spcAft>
              <a:buClr>
                <a:schemeClr val="tx2">
                  <a:lumMod val="75000"/>
                </a:schemeClr>
              </a:buClr>
              <a:buFont typeface="Arial" panose="020B0604020202020204" pitchFamily="34" charset="0"/>
              <a:buChar char="•"/>
              <a:defRPr/>
            </a:pPr>
            <a:r>
              <a:rPr lang="en-US" sz="2000" b="1" dirty="0">
                <a:solidFill>
                  <a:srgbClr val="8E4B09"/>
                </a:solidFill>
                <a:sym typeface="Trebuchet MS" panose="020B0603020202020204" pitchFamily="34" charset="0"/>
              </a:rPr>
              <a:t>Technical Offer</a:t>
            </a:r>
            <a:r>
              <a:rPr lang="en-US" sz="2000" dirty="0">
                <a:solidFill>
                  <a:srgbClr val="373737"/>
                </a:solidFill>
                <a:sym typeface="Trebuchet MS" panose="020B0603020202020204" pitchFamily="34" charset="0"/>
              </a:rPr>
              <a:t>: Seller chooses product he has offered in the market that are matching the buyer's requirement specification based on the golden parameters</a:t>
            </a:r>
          </a:p>
          <a:p>
            <a:pPr marL="685800" lvl="1" indent="-228600">
              <a:spcAft>
                <a:spcPts val="600"/>
              </a:spcAft>
              <a:buClr>
                <a:schemeClr val="tx2">
                  <a:lumMod val="75000"/>
                </a:schemeClr>
              </a:buClr>
              <a:buFont typeface="Arial" panose="020B0604020202020204" pitchFamily="34" charset="0"/>
              <a:buChar char="•"/>
              <a:defRPr/>
            </a:pPr>
            <a:r>
              <a:rPr lang="en-US" sz="2000" b="1" dirty="0">
                <a:solidFill>
                  <a:srgbClr val="8E4B09"/>
                </a:solidFill>
                <a:sym typeface="Trebuchet MS" panose="020B0603020202020204" pitchFamily="34" charset="0"/>
              </a:rPr>
              <a:t>Seller Offer: </a:t>
            </a:r>
            <a:r>
              <a:rPr lang="en-US" sz="2000" dirty="0">
                <a:solidFill>
                  <a:srgbClr val="373737"/>
                </a:solidFill>
                <a:sym typeface="Trebuchet MS" panose="020B0603020202020204" pitchFamily="34" charset="0"/>
              </a:rPr>
              <a:t>Seller offers unit price for each item. Once price has been entered, the total value based on the quantity should be displayed to the User </a:t>
            </a:r>
          </a:p>
          <a:p>
            <a:pPr marL="685800" lvl="1" indent="-228600">
              <a:spcAft>
                <a:spcPts val="600"/>
              </a:spcAft>
              <a:buClr>
                <a:schemeClr val="tx2">
                  <a:lumMod val="75000"/>
                </a:schemeClr>
              </a:buClr>
              <a:buFont typeface="Arial" panose="020B0604020202020204" pitchFamily="34" charset="0"/>
              <a:buChar char="•"/>
              <a:defRPr/>
            </a:pPr>
            <a:r>
              <a:rPr lang="en-US" sz="2000" b="1" dirty="0">
                <a:solidFill>
                  <a:srgbClr val="8E4B09"/>
                </a:solidFill>
                <a:sym typeface="Trebuchet MS" panose="020B0603020202020204" pitchFamily="34" charset="0"/>
              </a:rPr>
              <a:t>Document Upload: </a:t>
            </a:r>
            <a:r>
              <a:rPr lang="en-US" sz="2000" dirty="0">
                <a:solidFill>
                  <a:srgbClr val="373737"/>
                </a:solidFill>
                <a:sym typeface="Trebuchet MS" panose="020B0603020202020204" pitchFamily="34" charset="0"/>
              </a:rPr>
              <a:t>The seller should be required to upload all documents as per requirement of the Bid</a:t>
            </a:r>
          </a:p>
          <a:p>
            <a:pPr marL="324000" lvl="1" indent="-216000">
              <a:buClr>
                <a:schemeClr val="accent2">
                  <a:lumMod val="75000"/>
                </a:schemeClr>
              </a:buClr>
              <a:buFont typeface="Trebuchet MS" panose="020B0603020202020204" pitchFamily="34" charset="0"/>
              <a:buChar char="•"/>
              <a:defRPr/>
            </a:pPr>
            <a:endParaRPr lang="en-US" sz="2000" b="1" dirty="0">
              <a:ea typeface="Verdana" panose="020B0604030504040204" pitchFamily="34" charset="0"/>
            </a:endParaRPr>
          </a:p>
        </p:txBody>
      </p:sp>
    </p:spTree>
    <p:extLst>
      <p:ext uri="{BB962C8B-B14F-4D97-AF65-F5344CB8AC3E}">
        <p14:creationId xmlns:p14="http://schemas.microsoft.com/office/powerpoint/2010/main" val="81162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extLst>
              <p:ext uri="{D42A27DB-BD31-4B8C-83A1-F6EECF244321}">
                <p14:modId xmlns:p14="http://schemas.microsoft.com/office/powerpoint/2010/main" val="4149014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06"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445379"/>
            <a:ext cx="10683977" cy="387798"/>
          </a:xfrm>
        </p:spPr>
        <p:txBody>
          <a:bodyPr vert="horz"/>
          <a:lstStyle/>
          <a:p>
            <a:r>
              <a:rPr lang="en-US" sz="2800" dirty="0">
                <a:solidFill>
                  <a:srgbClr val="8E4B09"/>
                </a:solidFill>
              </a:rPr>
              <a:t>E-Procurement | </a:t>
            </a:r>
            <a:r>
              <a:rPr lang="en-US" sz="2800" dirty="0">
                <a:solidFill>
                  <a:schemeClr val="tx2"/>
                </a:solidFill>
                <a:latin typeface="+mn-lt"/>
              </a:rPr>
              <a:t>Ongoing Representations </a:t>
            </a:r>
            <a:endParaRPr lang="en-US" sz="2800" dirty="0">
              <a:solidFill>
                <a:schemeClr val="tx2"/>
              </a:solidFill>
            </a:endParaRPr>
          </a:p>
        </p:txBody>
      </p:sp>
      <p:grpSp>
        <p:nvGrpSpPr>
          <p:cNvPr id="52" name="Group 51">
            <a:extLst>
              <a:ext uri="{FF2B5EF4-FFF2-40B4-BE49-F238E27FC236}">
                <a16:creationId xmlns:a16="http://schemas.microsoft.com/office/drawing/2014/main" xmlns="" id="{A704152C-B9F7-490C-B8CE-631A47C4A47E}"/>
              </a:ext>
            </a:extLst>
          </p:cNvPr>
          <p:cNvGrpSpPr/>
          <p:nvPr/>
        </p:nvGrpSpPr>
        <p:grpSpPr>
          <a:xfrm>
            <a:off x="4882018" y="829209"/>
            <a:ext cx="1151842" cy="360000"/>
            <a:chOff x="113399" y="196146"/>
            <a:chExt cx="1151842" cy="360000"/>
          </a:xfrm>
        </p:grpSpPr>
        <p:sp>
          <p:nvSpPr>
            <p:cNvPr id="53" name="Rectangle 52">
              <a:extLst>
                <a:ext uri="{FF2B5EF4-FFF2-40B4-BE49-F238E27FC236}">
                  <a16:creationId xmlns:a16="http://schemas.microsoft.com/office/drawing/2014/main" xmlns="" id="{24FBAE6F-9D3D-492B-8FE2-4DB4757C9569}"/>
                </a:ext>
              </a:extLst>
            </p:cNvPr>
            <p:cNvSpPr/>
            <p:nvPr/>
          </p:nvSpPr>
          <p:spPr>
            <a:xfrm>
              <a:off x="113399" y="196146"/>
              <a:ext cx="1151842" cy="36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54" name="TextBox 53">
              <a:extLst>
                <a:ext uri="{FF2B5EF4-FFF2-40B4-BE49-F238E27FC236}">
                  <a16:creationId xmlns:a16="http://schemas.microsoft.com/office/drawing/2014/main" xmlns="" id="{26D69EB7-0419-44FE-A9B6-1CB6D8E85721}"/>
                </a:ext>
              </a:extLst>
            </p:cNvPr>
            <p:cNvSpPr txBox="1"/>
            <p:nvPr/>
          </p:nvSpPr>
          <p:spPr>
            <a:xfrm>
              <a:off x="113399" y="196146"/>
              <a:ext cx="1151842"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de-DE" sz="1000">
                  <a:solidFill>
                    <a:schemeClr val="bg1"/>
                  </a:solidFill>
                </a:rPr>
                <a:t>Forward Auction Creation</a:t>
              </a:r>
              <a:endParaRPr lang="de-DE" sz="1000" kern="1200" dirty="0">
                <a:solidFill>
                  <a:schemeClr val="bg1"/>
                </a:solidFill>
              </a:endParaRPr>
            </a:p>
          </p:txBody>
        </p:sp>
      </p:grpSp>
      <p:sp>
        <p:nvSpPr>
          <p:cNvPr id="12" name="Google Shape;96;p36">
            <a:extLst>
              <a:ext uri="{FF2B5EF4-FFF2-40B4-BE49-F238E27FC236}">
                <a16:creationId xmlns:a16="http://schemas.microsoft.com/office/drawing/2014/main" xmlns="" id="{890AD3B5-1EE6-493F-B236-7824544A6011}"/>
              </a:ext>
            </a:extLst>
          </p:cNvPr>
          <p:cNvSpPr/>
          <p:nvPr/>
        </p:nvSpPr>
        <p:spPr>
          <a:xfrm>
            <a:off x="838200" y="1189209"/>
            <a:ext cx="10030428" cy="4924425"/>
          </a:xfrm>
          <a:prstGeom prst="rect">
            <a:avLst/>
          </a:prstGeom>
          <a:noFill/>
          <a:ln>
            <a:noFill/>
          </a:ln>
        </p:spPr>
        <p:txBody>
          <a:bodyPr spcFirstLastPara="1" wrap="square" lIns="0" tIns="0" rIns="0" bIns="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lvl="1" indent="-228600">
              <a:spcAft>
                <a:spcPts val="1200"/>
              </a:spcAft>
              <a:buClr>
                <a:schemeClr val="tx2">
                  <a:lumMod val="75000"/>
                </a:schemeClr>
              </a:buClr>
              <a:buFont typeface="Arial" panose="020B0604020202020204" pitchFamily="34" charset="0"/>
              <a:buChar char="•"/>
              <a:defRPr/>
            </a:pPr>
            <a:r>
              <a:rPr lang="en-US" sz="2000" dirty="0">
                <a:solidFill>
                  <a:srgbClr val="373737"/>
                </a:solidFill>
                <a:sym typeface="Trebuchet MS" panose="020B0603020202020204" pitchFamily="34" charset="0"/>
              </a:rPr>
              <a:t>Buyers can </a:t>
            </a:r>
            <a:r>
              <a:rPr lang="en-US" sz="2000" b="1" dirty="0">
                <a:solidFill>
                  <a:srgbClr val="8E4B09"/>
                </a:solidFill>
                <a:sym typeface="Trebuchet MS" panose="020B0603020202020204" pitchFamily="34" charset="0"/>
              </a:rPr>
              <a:t>add terms and conditions </a:t>
            </a:r>
            <a:r>
              <a:rPr lang="en-US" sz="2000" dirty="0">
                <a:solidFill>
                  <a:srgbClr val="373737"/>
                </a:solidFill>
                <a:sym typeface="Trebuchet MS" panose="020B0603020202020204" pitchFamily="34" charset="0"/>
              </a:rPr>
              <a:t>in a Bid in the form of an ATC, Corrigendum, Scope of work (if made available for a category), Drawings, etc. These terms are published in the Bid document and are made available for all prospective sellers </a:t>
            </a:r>
          </a:p>
          <a:p>
            <a:pPr marL="685800" lvl="1" indent="-228600">
              <a:spcAft>
                <a:spcPts val="1200"/>
              </a:spcAft>
              <a:buClr>
                <a:schemeClr val="tx2">
                  <a:lumMod val="75000"/>
                </a:schemeClr>
              </a:buClr>
              <a:buFont typeface="Arial" panose="020B0604020202020204" pitchFamily="34" charset="0"/>
              <a:buChar char="•"/>
              <a:defRPr/>
            </a:pPr>
            <a:r>
              <a:rPr lang="en-US" sz="2000" dirty="0">
                <a:solidFill>
                  <a:srgbClr val="373737"/>
                </a:solidFill>
                <a:sym typeface="Trebuchet MS" panose="020B0603020202020204" pitchFamily="34" charset="0"/>
              </a:rPr>
              <a:t>Sellers can </a:t>
            </a:r>
            <a:r>
              <a:rPr lang="en-US" sz="2000" b="1" dirty="0">
                <a:solidFill>
                  <a:srgbClr val="8E4B09"/>
                </a:solidFill>
                <a:sym typeface="Trebuchet MS" panose="020B0603020202020204" pitchFamily="34" charset="0"/>
              </a:rPr>
              <a:t>raise representation </a:t>
            </a:r>
            <a:r>
              <a:rPr lang="en-US" sz="2000" dirty="0">
                <a:solidFill>
                  <a:srgbClr val="373737"/>
                </a:solidFill>
                <a:sym typeface="Trebuchet MS" panose="020B0603020202020204" pitchFamily="34" charset="0"/>
              </a:rPr>
              <a:t>from the predefined categories</a:t>
            </a:r>
          </a:p>
          <a:p>
            <a:pPr marL="685800" lvl="1" indent="-228600">
              <a:spcAft>
                <a:spcPts val="1200"/>
              </a:spcAft>
              <a:buClr>
                <a:schemeClr val="tx2">
                  <a:lumMod val="75000"/>
                </a:schemeClr>
              </a:buClr>
              <a:buFont typeface="Arial" panose="020B0604020202020204" pitchFamily="34" charset="0"/>
              <a:buChar char="•"/>
              <a:defRPr/>
            </a:pPr>
            <a:r>
              <a:rPr lang="en-US" sz="2000" dirty="0">
                <a:solidFill>
                  <a:srgbClr val="373737"/>
                </a:solidFill>
                <a:sym typeface="Trebuchet MS" panose="020B0603020202020204" pitchFamily="34" charset="0"/>
              </a:rPr>
              <a:t>Buyers cannot open the technical Bids unless all representations have been responded to</a:t>
            </a:r>
          </a:p>
          <a:p>
            <a:pPr marL="685800" lvl="1" indent="-228600">
              <a:spcAft>
                <a:spcPts val="1200"/>
              </a:spcAft>
              <a:buClr>
                <a:schemeClr val="tx2">
                  <a:lumMod val="75000"/>
                </a:schemeClr>
              </a:buClr>
              <a:buFont typeface="Arial" panose="020B0604020202020204" pitchFamily="34" charset="0"/>
              <a:buChar char="•"/>
              <a:defRPr/>
            </a:pPr>
            <a:r>
              <a:rPr lang="en-US" sz="2000" b="1" dirty="0">
                <a:solidFill>
                  <a:srgbClr val="8E4B09"/>
                </a:solidFill>
                <a:sym typeface="Trebuchet MS" panose="020B0603020202020204" pitchFamily="34" charset="0"/>
              </a:rPr>
              <a:t>Buyer must record his last reply at least 24 hours before bid end date and time </a:t>
            </a:r>
          </a:p>
          <a:p>
            <a:pPr marL="685800" lvl="1" indent="-228600">
              <a:spcAft>
                <a:spcPts val="1200"/>
              </a:spcAft>
              <a:buClr>
                <a:schemeClr val="tx2">
                  <a:lumMod val="75000"/>
                </a:schemeClr>
              </a:buClr>
              <a:buFont typeface="Arial" panose="020B0604020202020204" pitchFamily="34" charset="0"/>
              <a:buChar char="•"/>
              <a:defRPr/>
            </a:pPr>
            <a:r>
              <a:rPr lang="en-US" sz="2000" b="1" dirty="0">
                <a:solidFill>
                  <a:srgbClr val="8E4B09"/>
                </a:solidFill>
                <a:sym typeface="Trebuchet MS" panose="020B0603020202020204" pitchFamily="34" charset="0"/>
              </a:rPr>
              <a:t>No representations will be allowed in last 72 hours</a:t>
            </a:r>
            <a:r>
              <a:rPr lang="en-US" sz="2000" dirty="0">
                <a:solidFill>
                  <a:srgbClr val="373737"/>
                </a:solidFill>
                <a:sym typeface="Trebuchet MS" panose="020B0603020202020204" pitchFamily="34" charset="0"/>
              </a:rPr>
              <a:t> of the Bid end date and time </a:t>
            </a:r>
          </a:p>
          <a:p>
            <a:pPr marL="685800" lvl="1" indent="-228600">
              <a:spcAft>
                <a:spcPts val="1200"/>
              </a:spcAft>
              <a:buClr>
                <a:schemeClr val="tx2">
                  <a:lumMod val="75000"/>
                </a:schemeClr>
              </a:buClr>
              <a:buFont typeface="Arial" panose="020B0604020202020204" pitchFamily="34" charset="0"/>
              <a:buChar char="•"/>
              <a:defRPr/>
            </a:pPr>
            <a:r>
              <a:rPr lang="en-US" sz="2000" dirty="0">
                <a:solidFill>
                  <a:srgbClr val="373737"/>
                </a:solidFill>
                <a:sym typeface="Trebuchet MS" panose="020B0603020202020204" pitchFamily="34" charset="0"/>
              </a:rPr>
              <a:t>If buyer records his last reply with only 24 hours or less remaining for the Bid to end or after Bid End Date, </a:t>
            </a:r>
            <a:r>
              <a:rPr lang="en-US" sz="2000" b="1" dirty="0">
                <a:solidFill>
                  <a:srgbClr val="8E4B09"/>
                </a:solidFill>
                <a:sym typeface="Trebuchet MS" panose="020B0603020202020204" pitchFamily="34" charset="0"/>
              </a:rPr>
              <a:t>Bid will have to be extended by 48 hours minimum </a:t>
            </a:r>
            <a:r>
              <a:rPr lang="en-US" sz="2000" dirty="0">
                <a:solidFill>
                  <a:srgbClr val="373737"/>
                </a:solidFill>
                <a:sym typeface="Trebuchet MS" panose="020B0603020202020204" pitchFamily="34" charset="0"/>
              </a:rPr>
              <a:t>(buyer can also  increase it) from the action date time. Only then buyer can proceed with Bid opening. Buyer will be prompted by system while submitting the response. If the buyer himself does not extend, system would auto extend by 48 hours</a:t>
            </a:r>
          </a:p>
          <a:p>
            <a:pPr marL="324000" lvl="1" indent="-216000">
              <a:buClr>
                <a:schemeClr val="accent2">
                  <a:lumMod val="75000"/>
                </a:schemeClr>
              </a:buClr>
              <a:buFont typeface="Trebuchet MS" panose="020B0603020202020204" pitchFamily="34" charset="0"/>
              <a:buChar char="•"/>
              <a:defRPr/>
            </a:pPr>
            <a:endParaRPr lang="en-US" sz="2000" b="1" dirty="0">
              <a:ea typeface="Verdana" panose="020B0604030504040204" pitchFamily="34" charset="0"/>
            </a:endParaRPr>
          </a:p>
        </p:txBody>
      </p:sp>
    </p:spTree>
    <p:extLst>
      <p:ext uri="{BB962C8B-B14F-4D97-AF65-F5344CB8AC3E}">
        <p14:creationId xmlns:p14="http://schemas.microsoft.com/office/powerpoint/2010/main" val="3074892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extLst>
              <p:ext uri="{D42A27DB-BD31-4B8C-83A1-F6EECF244321}">
                <p14:modId xmlns:p14="http://schemas.microsoft.com/office/powerpoint/2010/main" val="4126749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30"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445379"/>
            <a:ext cx="10683977" cy="387798"/>
          </a:xfrm>
        </p:spPr>
        <p:txBody>
          <a:bodyPr vert="horz"/>
          <a:lstStyle/>
          <a:p>
            <a:r>
              <a:rPr lang="en-US" sz="2800" dirty="0">
                <a:solidFill>
                  <a:srgbClr val="8E4B09"/>
                </a:solidFill>
              </a:rPr>
              <a:t>E-Procurement | </a:t>
            </a:r>
            <a:r>
              <a:rPr lang="en-US" sz="2800" dirty="0">
                <a:solidFill>
                  <a:schemeClr val="tx2"/>
                </a:solidFill>
                <a:latin typeface="+mn-lt"/>
              </a:rPr>
              <a:t>Fulfilment and onwards (I/II)</a:t>
            </a:r>
            <a:endParaRPr lang="en-US" sz="2800" dirty="0">
              <a:solidFill>
                <a:schemeClr val="tx2"/>
              </a:solidFill>
            </a:endParaRPr>
          </a:p>
        </p:txBody>
      </p:sp>
      <p:grpSp>
        <p:nvGrpSpPr>
          <p:cNvPr id="52" name="Group 51">
            <a:extLst>
              <a:ext uri="{FF2B5EF4-FFF2-40B4-BE49-F238E27FC236}">
                <a16:creationId xmlns:a16="http://schemas.microsoft.com/office/drawing/2014/main" xmlns="" id="{A704152C-B9F7-490C-B8CE-631A47C4A47E}"/>
              </a:ext>
            </a:extLst>
          </p:cNvPr>
          <p:cNvGrpSpPr/>
          <p:nvPr/>
        </p:nvGrpSpPr>
        <p:grpSpPr>
          <a:xfrm>
            <a:off x="4882018" y="829209"/>
            <a:ext cx="1151842" cy="360000"/>
            <a:chOff x="113399" y="196146"/>
            <a:chExt cx="1151842" cy="360000"/>
          </a:xfrm>
        </p:grpSpPr>
        <p:sp>
          <p:nvSpPr>
            <p:cNvPr id="53" name="Rectangle 52">
              <a:extLst>
                <a:ext uri="{FF2B5EF4-FFF2-40B4-BE49-F238E27FC236}">
                  <a16:creationId xmlns:a16="http://schemas.microsoft.com/office/drawing/2014/main" xmlns="" id="{24FBAE6F-9D3D-492B-8FE2-4DB4757C9569}"/>
                </a:ext>
              </a:extLst>
            </p:cNvPr>
            <p:cNvSpPr/>
            <p:nvPr/>
          </p:nvSpPr>
          <p:spPr>
            <a:xfrm>
              <a:off x="113399" y="196146"/>
              <a:ext cx="1151842" cy="36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54" name="TextBox 53">
              <a:extLst>
                <a:ext uri="{FF2B5EF4-FFF2-40B4-BE49-F238E27FC236}">
                  <a16:creationId xmlns:a16="http://schemas.microsoft.com/office/drawing/2014/main" xmlns="" id="{26D69EB7-0419-44FE-A9B6-1CB6D8E85721}"/>
                </a:ext>
              </a:extLst>
            </p:cNvPr>
            <p:cNvSpPr txBox="1"/>
            <p:nvPr/>
          </p:nvSpPr>
          <p:spPr>
            <a:xfrm>
              <a:off x="113399" y="196146"/>
              <a:ext cx="1151842"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de-DE" sz="1000">
                  <a:solidFill>
                    <a:schemeClr val="bg1"/>
                  </a:solidFill>
                </a:rPr>
                <a:t>Forward Auction Creation</a:t>
              </a:r>
              <a:endParaRPr lang="de-DE" sz="1000" kern="1200" dirty="0">
                <a:solidFill>
                  <a:schemeClr val="bg1"/>
                </a:solidFill>
              </a:endParaRPr>
            </a:p>
          </p:txBody>
        </p:sp>
      </p:grpSp>
      <p:sp>
        <p:nvSpPr>
          <p:cNvPr id="11" name="TextBox 10">
            <a:extLst>
              <a:ext uri="{FF2B5EF4-FFF2-40B4-BE49-F238E27FC236}">
                <a16:creationId xmlns:a16="http://schemas.microsoft.com/office/drawing/2014/main" xmlns="" id="{18603AF2-880A-45C7-AB6A-51CB0DF98523}"/>
              </a:ext>
            </a:extLst>
          </p:cNvPr>
          <p:cNvSpPr txBox="1"/>
          <p:nvPr/>
        </p:nvSpPr>
        <p:spPr>
          <a:xfrm>
            <a:off x="1289128" y="1219765"/>
            <a:ext cx="10267951" cy="4206280"/>
          </a:xfrm>
          <a:prstGeom prst="rect">
            <a:avLst/>
          </a:prstGeom>
          <a:noFill/>
        </p:spPr>
        <p:txBody>
          <a:bodyPr wrap="square" lIns="0" tIns="0" rIns="0" bIns="0" rtlCol="0" anchor="t">
            <a:spAutoFit/>
          </a:bodyPr>
          <a:lstStyle/>
          <a:p>
            <a:pPr marL="0" lvl="1">
              <a:spcBef>
                <a:spcPts val="400"/>
              </a:spcBef>
              <a:buClr>
                <a:schemeClr val="tx2"/>
              </a:buClr>
              <a:buSzPct val="100000"/>
            </a:pPr>
            <a:r>
              <a:rPr lang="en-US" sz="2000" b="1" dirty="0">
                <a:solidFill>
                  <a:schemeClr val="tx2"/>
                </a:solidFill>
                <a:sym typeface="Trebuchet MS" panose="020B0603020202020204" pitchFamily="34" charset="0"/>
              </a:rPr>
              <a:t>Seller Action</a:t>
            </a:r>
          </a:p>
          <a:p>
            <a:pPr marL="324000" lvl="1" indent="-216000">
              <a:spcBef>
                <a:spcPts val="400"/>
              </a:spcBef>
              <a:buClr>
                <a:schemeClr val="tx2"/>
              </a:buClr>
              <a:buFont typeface="Trebuchet MS" panose="020B0603020202020204" pitchFamily="34" charset="0"/>
              <a:buChar char="•"/>
              <a:defRPr/>
            </a:pPr>
            <a:r>
              <a:rPr lang="en-US" sz="2000" dirty="0">
                <a:solidFill>
                  <a:srgbClr val="373737"/>
                </a:solidFill>
                <a:sym typeface="Trebuchet MS" panose="020B0603020202020204" pitchFamily="34" charset="0"/>
              </a:rPr>
              <a:t>The seller to </a:t>
            </a:r>
            <a:r>
              <a:rPr lang="en-US" sz="2000" b="1" dirty="0">
                <a:solidFill>
                  <a:srgbClr val="8E4B09"/>
                </a:solidFill>
                <a:sym typeface="Trebuchet MS" panose="020B0603020202020204" pitchFamily="34" charset="0"/>
              </a:rPr>
              <a:t>pay transaction charge</a:t>
            </a:r>
            <a:r>
              <a:rPr lang="en-US" sz="2000" dirty="0">
                <a:solidFill>
                  <a:srgbClr val="373737"/>
                </a:solidFill>
                <a:sym typeface="Trebuchet MS" panose="020B0603020202020204" pitchFamily="34" charset="0"/>
              </a:rPr>
              <a:t>, if applicable, for the order</a:t>
            </a:r>
          </a:p>
          <a:p>
            <a:pPr marL="324000" lvl="1" indent="-216000">
              <a:spcBef>
                <a:spcPts val="400"/>
              </a:spcBef>
              <a:buClr>
                <a:schemeClr val="tx2"/>
              </a:buClr>
              <a:buFont typeface="Trebuchet MS" panose="020B0603020202020204" pitchFamily="34" charset="0"/>
              <a:buChar char="•"/>
              <a:defRPr/>
            </a:pPr>
            <a:r>
              <a:rPr lang="en-US" sz="2000" dirty="0">
                <a:solidFill>
                  <a:srgbClr val="373737"/>
                </a:solidFill>
                <a:sym typeface="Trebuchet MS" panose="020B0603020202020204" pitchFamily="34" charset="0"/>
              </a:rPr>
              <a:t>System </a:t>
            </a:r>
            <a:r>
              <a:rPr lang="en-US" sz="2000" b="1" dirty="0">
                <a:solidFill>
                  <a:srgbClr val="8E4B09"/>
                </a:solidFill>
                <a:sym typeface="Trebuchet MS" panose="020B0603020202020204" pitchFamily="34" charset="0"/>
              </a:rPr>
              <a:t>generates an e-Invoice through GSTIN </a:t>
            </a:r>
            <a:r>
              <a:rPr lang="en-US" sz="2000" dirty="0">
                <a:solidFill>
                  <a:srgbClr val="373737"/>
                </a:solidFill>
                <a:sym typeface="Trebuchet MS" panose="020B0603020202020204" pitchFamily="34" charset="0"/>
              </a:rPr>
              <a:t>for invoice transaction charge</a:t>
            </a:r>
          </a:p>
          <a:p>
            <a:pPr marL="324000" lvl="1" indent="-216000">
              <a:spcBef>
                <a:spcPts val="400"/>
              </a:spcBef>
              <a:buClr>
                <a:schemeClr val="tx2"/>
              </a:buClr>
              <a:buFont typeface="Trebuchet MS" panose="020B0603020202020204" pitchFamily="34" charset="0"/>
              <a:buChar char="•"/>
              <a:defRPr/>
            </a:pPr>
            <a:r>
              <a:rPr lang="en-US" sz="2000" dirty="0">
                <a:solidFill>
                  <a:srgbClr val="373737"/>
                </a:solidFill>
                <a:sym typeface="Trebuchet MS" panose="020B0603020202020204" pitchFamily="34" charset="0"/>
              </a:rPr>
              <a:t>Seller can download ePBG format and </a:t>
            </a:r>
            <a:r>
              <a:rPr lang="en-US" sz="2000" b="1" dirty="0">
                <a:solidFill>
                  <a:srgbClr val="8E4B09"/>
                </a:solidFill>
                <a:sym typeface="Trebuchet MS" panose="020B0603020202020204" pitchFamily="34" charset="0"/>
              </a:rPr>
              <a:t>proceed on PBG through bank; </a:t>
            </a:r>
            <a:r>
              <a:rPr lang="en-US" sz="2000" dirty="0">
                <a:solidFill>
                  <a:srgbClr val="373737"/>
                </a:solidFill>
                <a:sym typeface="Trebuchet MS" panose="020B0603020202020204" pitchFamily="34" charset="0"/>
              </a:rPr>
              <a:t>They then upload the </a:t>
            </a:r>
            <a:r>
              <a:rPr lang="en-US" sz="2000" dirty="0" err="1">
                <a:solidFill>
                  <a:srgbClr val="373737"/>
                </a:solidFill>
                <a:sym typeface="Trebuchet MS" panose="020B0603020202020204" pitchFamily="34" charset="0"/>
              </a:rPr>
              <a:t>PBG</a:t>
            </a:r>
            <a:r>
              <a:rPr lang="en-US" sz="2000" dirty="0">
                <a:solidFill>
                  <a:srgbClr val="373737"/>
                </a:solidFill>
                <a:sym typeface="Trebuchet MS" panose="020B0603020202020204" pitchFamily="34" charset="0"/>
              </a:rPr>
              <a:t> acknowledge on the GeM platform</a:t>
            </a:r>
          </a:p>
          <a:p>
            <a:pPr marL="324000" lvl="1" indent="-216000">
              <a:spcBef>
                <a:spcPts val="400"/>
              </a:spcBef>
              <a:buClr>
                <a:schemeClr val="tx2"/>
              </a:buClr>
              <a:buFont typeface="Trebuchet MS" panose="020B0603020202020204" pitchFamily="34" charset="0"/>
              <a:buChar char="•"/>
              <a:defRPr/>
            </a:pPr>
            <a:r>
              <a:rPr lang="en-US" sz="2000" dirty="0">
                <a:solidFill>
                  <a:srgbClr val="373737"/>
                </a:solidFill>
                <a:sym typeface="Trebuchet MS" panose="020B0603020202020204" pitchFamily="34" charset="0"/>
              </a:rPr>
              <a:t>The seller to </a:t>
            </a:r>
            <a:r>
              <a:rPr lang="en-US" sz="2000" b="1" dirty="0">
                <a:solidFill>
                  <a:srgbClr val="8E4B09"/>
                </a:solidFill>
                <a:sym typeface="Trebuchet MS" panose="020B0603020202020204" pitchFamily="34" charset="0"/>
              </a:rPr>
              <a:t>fill all the mandatory fields on the invoice form</a:t>
            </a:r>
            <a:r>
              <a:rPr lang="en-US" sz="2000" dirty="0">
                <a:solidFill>
                  <a:srgbClr val="373737"/>
                </a:solidFill>
                <a:sym typeface="Trebuchet MS" panose="020B0603020202020204" pitchFamily="34" charset="0"/>
              </a:rPr>
              <a:t>, for invoice generation</a:t>
            </a:r>
          </a:p>
          <a:p>
            <a:pPr marL="324000" lvl="1" indent="-216000">
              <a:spcBef>
                <a:spcPts val="400"/>
              </a:spcBef>
              <a:buClr>
                <a:schemeClr val="tx2"/>
              </a:buClr>
              <a:buFont typeface="Trebuchet MS" panose="020B0603020202020204" pitchFamily="34" charset="0"/>
              <a:buChar char="•"/>
              <a:defRPr/>
            </a:pPr>
            <a:r>
              <a:rPr lang="en-US" sz="2000" dirty="0">
                <a:solidFill>
                  <a:srgbClr val="373737"/>
                </a:solidFill>
                <a:sym typeface="Trebuchet MS" panose="020B0603020202020204" pitchFamily="34" charset="0"/>
              </a:rPr>
              <a:t>The seller to do </a:t>
            </a:r>
            <a:r>
              <a:rPr lang="en-US" sz="2000" b="1" dirty="0">
                <a:solidFill>
                  <a:srgbClr val="8E4B09"/>
                </a:solidFill>
                <a:sym typeface="Trebuchet MS" panose="020B0603020202020204" pitchFamily="34" charset="0"/>
              </a:rPr>
              <a:t>eSign/ DSC </a:t>
            </a:r>
            <a:r>
              <a:rPr lang="en-US" sz="2000" dirty="0">
                <a:solidFill>
                  <a:srgbClr val="373737"/>
                </a:solidFill>
                <a:sym typeface="Trebuchet MS" panose="020B0603020202020204" pitchFamily="34" charset="0"/>
              </a:rPr>
              <a:t>for final submission of invoice</a:t>
            </a:r>
          </a:p>
          <a:p>
            <a:pPr marL="324000" lvl="1" indent="-216000">
              <a:spcBef>
                <a:spcPts val="400"/>
              </a:spcBef>
              <a:buClr>
                <a:schemeClr val="tx2"/>
              </a:buClr>
              <a:buFont typeface="Trebuchet MS" panose="020B0603020202020204" pitchFamily="34" charset="0"/>
              <a:buChar char="•"/>
              <a:defRPr/>
            </a:pPr>
            <a:r>
              <a:rPr lang="en-US" sz="2000" dirty="0">
                <a:solidFill>
                  <a:srgbClr val="373737"/>
                </a:solidFill>
                <a:sym typeface="Trebuchet MS" panose="020B0603020202020204" pitchFamily="34" charset="0"/>
              </a:rPr>
              <a:t>The seller to provide </a:t>
            </a:r>
            <a:r>
              <a:rPr lang="en-US" sz="2000" b="1" dirty="0">
                <a:solidFill>
                  <a:srgbClr val="8E4B09"/>
                </a:solidFill>
                <a:sym typeface="Trebuchet MS" panose="020B0603020202020204" pitchFamily="34" charset="0"/>
              </a:rPr>
              <a:t>Date of Delivery with proof</a:t>
            </a:r>
            <a:r>
              <a:rPr lang="en-US" sz="2000" dirty="0">
                <a:solidFill>
                  <a:srgbClr val="373737"/>
                </a:solidFill>
                <a:sym typeface="Trebuchet MS" panose="020B0603020202020204" pitchFamily="34" charset="0"/>
              </a:rPr>
              <a:t>, so that PRC/ CRAC can be created</a:t>
            </a:r>
          </a:p>
          <a:p>
            <a:pPr marL="324000" lvl="1" indent="-216000">
              <a:spcBef>
                <a:spcPts val="400"/>
              </a:spcBef>
              <a:buClr>
                <a:schemeClr val="tx2"/>
              </a:buClr>
              <a:buFont typeface="Trebuchet MS" panose="020B0603020202020204" pitchFamily="34" charset="0"/>
              <a:buChar char="•"/>
              <a:defRPr/>
            </a:pPr>
            <a:endParaRPr lang="en-US" sz="2000" dirty="0">
              <a:solidFill>
                <a:srgbClr val="373737"/>
              </a:solidFill>
              <a:sym typeface="Trebuchet MS" panose="020B0603020202020204" pitchFamily="34" charset="0"/>
            </a:endParaRPr>
          </a:p>
          <a:p>
            <a:pPr marL="0" lvl="1">
              <a:spcBef>
                <a:spcPts val="400"/>
              </a:spcBef>
              <a:buClr>
                <a:schemeClr val="tx2"/>
              </a:buClr>
            </a:pPr>
            <a:r>
              <a:rPr lang="en-US" sz="2000" b="1" dirty="0">
                <a:solidFill>
                  <a:schemeClr val="tx2"/>
                </a:solidFill>
                <a:sym typeface="Trebuchet MS" panose="020B0603020202020204" pitchFamily="34" charset="0"/>
              </a:rPr>
              <a:t>PRC (Provisional Receipt Certificate) process</a:t>
            </a:r>
          </a:p>
          <a:p>
            <a:pPr marL="324000" lvl="1" indent="-216000">
              <a:spcBef>
                <a:spcPts val="400"/>
              </a:spcBef>
              <a:buClr>
                <a:schemeClr val="tx2"/>
              </a:buClr>
              <a:buFont typeface="Trebuchet MS" panose="020B0603020202020204" pitchFamily="34" charset="0"/>
              <a:buChar char="•"/>
              <a:defRPr/>
            </a:pPr>
            <a:r>
              <a:rPr lang="en-US" sz="2000" b="1" dirty="0">
                <a:solidFill>
                  <a:srgbClr val="8E4B09"/>
                </a:solidFill>
                <a:sym typeface="Trebuchet MS" panose="020B0603020202020204" pitchFamily="34" charset="0"/>
              </a:rPr>
              <a:t>PRC generated</a:t>
            </a:r>
            <a:r>
              <a:rPr lang="en-US" sz="2000" dirty="0">
                <a:solidFill>
                  <a:srgbClr val="373737"/>
                </a:solidFill>
                <a:sym typeface="Trebuchet MS" panose="020B0603020202020204" pitchFamily="34" charset="0"/>
              </a:rPr>
              <a:t> within 4 days from seller proof of delivery updates</a:t>
            </a:r>
          </a:p>
          <a:p>
            <a:pPr marL="324000" lvl="1" indent="-216000">
              <a:spcBef>
                <a:spcPts val="400"/>
              </a:spcBef>
              <a:buClr>
                <a:schemeClr val="tx2"/>
              </a:buClr>
              <a:buFont typeface="Trebuchet MS" panose="020B0603020202020204" pitchFamily="34" charset="0"/>
              <a:buChar char="•"/>
              <a:defRPr/>
            </a:pPr>
            <a:r>
              <a:rPr lang="en-US" sz="2000" dirty="0">
                <a:solidFill>
                  <a:srgbClr val="373737"/>
                </a:solidFill>
                <a:sym typeface="Trebuchet MS" panose="020B0603020202020204" pitchFamily="34" charset="0"/>
              </a:rPr>
              <a:t>2 more days for </a:t>
            </a:r>
            <a:r>
              <a:rPr lang="en-US" sz="2000" b="1" dirty="0">
                <a:solidFill>
                  <a:srgbClr val="8E4B09"/>
                </a:solidFill>
                <a:sym typeface="Trebuchet MS" panose="020B0603020202020204" pitchFamily="34" charset="0"/>
              </a:rPr>
              <a:t>editing/ verification of system generated PRC</a:t>
            </a:r>
          </a:p>
        </p:txBody>
      </p:sp>
    </p:spTree>
    <p:extLst>
      <p:ext uri="{BB962C8B-B14F-4D97-AF65-F5344CB8AC3E}">
        <p14:creationId xmlns:p14="http://schemas.microsoft.com/office/powerpoint/2010/main" val="688730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extLst>
              <p:ext uri="{D42A27DB-BD31-4B8C-83A1-F6EECF244321}">
                <p14:modId xmlns:p14="http://schemas.microsoft.com/office/powerpoint/2010/main" val="636792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4" name="think-cell Slide" r:id="rId6" imgW="344" imgH="344" progId="TCLayout.ActiveDocument.1">
                  <p:embed/>
                </p:oleObj>
              </mc:Choice>
              <mc:Fallback>
                <p:oleObj name="think-cell Slide" r:id="rId6"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445379"/>
            <a:ext cx="10683977" cy="387798"/>
          </a:xfrm>
        </p:spPr>
        <p:txBody>
          <a:bodyPr vert="horz"/>
          <a:lstStyle/>
          <a:p>
            <a:r>
              <a:rPr lang="en-US" sz="2800" dirty="0">
                <a:solidFill>
                  <a:srgbClr val="8E4B09"/>
                </a:solidFill>
              </a:rPr>
              <a:t>E-Procurement | </a:t>
            </a:r>
            <a:r>
              <a:rPr lang="en-US" sz="2800" dirty="0">
                <a:solidFill>
                  <a:schemeClr val="tx2"/>
                </a:solidFill>
                <a:latin typeface="+mn-lt"/>
              </a:rPr>
              <a:t>Fulfilment and onwards (II/II)</a:t>
            </a:r>
            <a:endParaRPr lang="en-US" sz="2800" dirty="0">
              <a:solidFill>
                <a:schemeClr val="tx2"/>
              </a:solidFill>
            </a:endParaRPr>
          </a:p>
        </p:txBody>
      </p:sp>
      <p:grpSp>
        <p:nvGrpSpPr>
          <p:cNvPr id="52" name="Group 51">
            <a:extLst>
              <a:ext uri="{FF2B5EF4-FFF2-40B4-BE49-F238E27FC236}">
                <a16:creationId xmlns:a16="http://schemas.microsoft.com/office/drawing/2014/main" xmlns="" id="{A704152C-B9F7-490C-B8CE-631A47C4A47E}"/>
              </a:ext>
            </a:extLst>
          </p:cNvPr>
          <p:cNvGrpSpPr/>
          <p:nvPr/>
        </p:nvGrpSpPr>
        <p:grpSpPr>
          <a:xfrm>
            <a:off x="4882018" y="829209"/>
            <a:ext cx="1151842" cy="360000"/>
            <a:chOff x="113399" y="196146"/>
            <a:chExt cx="1151842" cy="360000"/>
          </a:xfrm>
        </p:grpSpPr>
        <p:sp>
          <p:nvSpPr>
            <p:cNvPr id="53" name="Rectangle 52">
              <a:extLst>
                <a:ext uri="{FF2B5EF4-FFF2-40B4-BE49-F238E27FC236}">
                  <a16:creationId xmlns:a16="http://schemas.microsoft.com/office/drawing/2014/main" xmlns="" id="{24FBAE6F-9D3D-492B-8FE2-4DB4757C9569}"/>
                </a:ext>
              </a:extLst>
            </p:cNvPr>
            <p:cNvSpPr/>
            <p:nvPr/>
          </p:nvSpPr>
          <p:spPr>
            <a:xfrm>
              <a:off x="113399" y="196146"/>
              <a:ext cx="1151842" cy="36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54" name="TextBox 53">
              <a:extLst>
                <a:ext uri="{FF2B5EF4-FFF2-40B4-BE49-F238E27FC236}">
                  <a16:creationId xmlns:a16="http://schemas.microsoft.com/office/drawing/2014/main" xmlns="" id="{26D69EB7-0419-44FE-A9B6-1CB6D8E85721}"/>
                </a:ext>
              </a:extLst>
            </p:cNvPr>
            <p:cNvSpPr txBox="1"/>
            <p:nvPr/>
          </p:nvSpPr>
          <p:spPr>
            <a:xfrm>
              <a:off x="113399" y="196146"/>
              <a:ext cx="1151842"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de-DE" sz="1000">
                  <a:solidFill>
                    <a:schemeClr val="bg1"/>
                  </a:solidFill>
                </a:rPr>
                <a:t>Forward Auction Creation</a:t>
              </a:r>
              <a:endParaRPr lang="de-DE" sz="1000" kern="1200" dirty="0">
                <a:solidFill>
                  <a:schemeClr val="bg1"/>
                </a:solidFill>
              </a:endParaRPr>
            </a:p>
          </p:txBody>
        </p:sp>
      </p:grpSp>
      <p:sp>
        <p:nvSpPr>
          <p:cNvPr id="11" name="TextBox 10">
            <a:extLst>
              <a:ext uri="{FF2B5EF4-FFF2-40B4-BE49-F238E27FC236}">
                <a16:creationId xmlns:a16="http://schemas.microsoft.com/office/drawing/2014/main" xmlns="" id="{18603AF2-880A-45C7-AB6A-51CB0DF98523}"/>
              </a:ext>
            </a:extLst>
          </p:cNvPr>
          <p:cNvSpPr txBox="1"/>
          <p:nvPr/>
        </p:nvSpPr>
        <p:spPr>
          <a:xfrm>
            <a:off x="1289128" y="1219765"/>
            <a:ext cx="10267951" cy="2051844"/>
          </a:xfrm>
          <a:prstGeom prst="rect">
            <a:avLst/>
          </a:prstGeom>
          <a:noFill/>
        </p:spPr>
        <p:txBody>
          <a:bodyPr wrap="square" lIns="0" tIns="0" rIns="0" bIns="0" rtlCol="0" anchor="t">
            <a:spAutoFit/>
          </a:bodyPr>
          <a:lstStyle/>
          <a:p>
            <a:pPr marL="0" lvl="1">
              <a:spcBef>
                <a:spcPts val="400"/>
              </a:spcBef>
              <a:buClr>
                <a:schemeClr val="tx2"/>
              </a:buClr>
              <a:buSzPct val="100000"/>
            </a:pPr>
            <a:r>
              <a:rPr lang="en-US" sz="2000" b="1" dirty="0">
                <a:solidFill>
                  <a:schemeClr val="tx2"/>
                </a:solidFill>
                <a:sym typeface="Trebuchet MS" panose="020B0603020202020204" pitchFamily="34" charset="0"/>
              </a:rPr>
              <a:t>CRAC (Consignee Receiving &amp; Acceptance Certificate) process</a:t>
            </a:r>
          </a:p>
          <a:p>
            <a:pPr marL="324000" lvl="1" indent="-216000">
              <a:spcBef>
                <a:spcPts val="400"/>
              </a:spcBef>
              <a:buClr>
                <a:schemeClr val="tx2"/>
              </a:buClr>
              <a:buFont typeface="Trebuchet MS" panose="020B0603020202020204" pitchFamily="34" charset="0"/>
              <a:buChar char="•"/>
              <a:defRPr/>
            </a:pPr>
            <a:r>
              <a:rPr lang="en-US" sz="2000" dirty="0">
                <a:sym typeface="Trebuchet MS" panose="020B0603020202020204" pitchFamily="34" charset="0"/>
              </a:rPr>
              <a:t>CRAC to be generated within a predefined timeframe</a:t>
            </a:r>
          </a:p>
          <a:p>
            <a:pPr marL="324000" lvl="1" indent="-216000">
              <a:spcBef>
                <a:spcPts val="400"/>
              </a:spcBef>
              <a:buClr>
                <a:schemeClr val="tx2"/>
              </a:buClr>
              <a:buFont typeface="Trebuchet MS" panose="020B0603020202020204" pitchFamily="34" charset="0"/>
              <a:buChar char="•"/>
              <a:defRPr/>
            </a:pPr>
            <a:r>
              <a:rPr lang="en-US" sz="2000" dirty="0">
                <a:sym typeface="Trebuchet MS" panose="020B0603020202020204" pitchFamily="34" charset="0"/>
              </a:rPr>
              <a:t>Configurable auto-</a:t>
            </a:r>
            <a:r>
              <a:rPr lang="en-US" sz="2000" dirty="0" err="1">
                <a:sym typeface="Trebuchet MS" panose="020B0603020202020204" pitchFamily="34" charset="0"/>
              </a:rPr>
              <a:t>CRAC</a:t>
            </a:r>
            <a:r>
              <a:rPr lang="en-US" sz="2000" dirty="0">
                <a:sym typeface="Trebuchet MS" panose="020B0603020202020204" pitchFamily="34" charset="0"/>
              </a:rPr>
              <a:t> generation timeline subject to certain conditions being met</a:t>
            </a:r>
          </a:p>
          <a:p>
            <a:pPr marL="324000" lvl="1" indent="-216000">
              <a:spcBef>
                <a:spcPts val="400"/>
              </a:spcBef>
              <a:buClr>
                <a:schemeClr val="tx2"/>
              </a:buClr>
              <a:buFont typeface="Trebuchet MS" panose="020B0603020202020204" pitchFamily="34" charset="0"/>
              <a:buChar char="•"/>
              <a:defRPr/>
            </a:pPr>
            <a:r>
              <a:rPr lang="en-US" sz="2000" dirty="0">
                <a:sym typeface="Trebuchet MS" panose="020B0603020202020204" pitchFamily="34" charset="0"/>
              </a:rPr>
              <a:t>The system gives 3 more days for </a:t>
            </a:r>
            <a:r>
              <a:rPr lang="en-US" sz="2000" b="1" dirty="0">
                <a:solidFill>
                  <a:srgbClr val="8E4B09"/>
                </a:solidFill>
                <a:sym typeface="Trebuchet MS" panose="020B0603020202020204" pitchFamily="34" charset="0"/>
              </a:rPr>
              <a:t>editing/ verification of system generated CRAC</a:t>
            </a:r>
            <a:r>
              <a:rPr lang="en-US" sz="2000" dirty="0">
                <a:sym typeface="Trebuchet MS" panose="020B0603020202020204" pitchFamily="34" charset="0"/>
              </a:rPr>
              <a:t>, in case the consignee does not do it manually</a:t>
            </a:r>
          </a:p>
          <a:p>
            <a:pPr marL="324000" lvl="1" indent="-216000">
              <a:spcBef>
                <a:spcPts val="400"/>
              </a:spcBef>
              <a:buClr>
                <a:schemeClr val="tx2"/>
              </a:buClr>
              <a:buFont typeface="Trebuchet MS" panose="020B0603020202020204" pitchFamily="34" charset="0"/>
              <a:buChar char="•"/>
              <a:defRPr/>
            </a:pPr>
            <a:r>
              <a:rPr lang="en-US" sz="2000" dirty="0">
                <a:sym typeface="Trebuchet MS" panose="020B0603020202020204" pitchFamily="34" charset="0"/>
              </a:rPr>
              <a:t>The seller can </a:t>
            </a:r>
            <a:r>
              <a:rPr lang="en-US" sz="2000" b="1" dirty="0">
                <a:solidFill>
                  <a:srgbClr val="8E4B09"/>
                </a:solidFill>
                <a:sym typeface="Trebuchet MS" panose="020B0603020202020204" pitchFamily="34" charset="0"/>
              </a:rPr>
              <a:t>raise supplementary/ rectification invoice </a:t>
            </a:r>
            <a:r>
              <a:rPr lang="en-US" sz="2000" dirty="0">
                <a:sym typeface="Trebuchet MS" panose="020B0603020202020204" pitchFamily="34" charset="0"/>
              </a:rPr>
              <a:t>of rejected quantity during CRAC</a:t>
            </a:r>
          </a:p>
        </p:txBody>
      </p:sp>
      <p:graphicFrame>
        <p:nvGraphicFramePr>
          <p:cNvPr id="9" name="Object 8" hidden="1">
            <a:extLst>
              <a:ext uri="{FF2B5EF4-FFF2-40B4-BE49-F238E27FC236}">
                <a16:creationId xmlns:a16="http://schemas.microsoft.com/office/drawing/2014/main" xmlns="" id="{CB182235-8333-4B22-A789-18399F35A12F}"/>
              </a:ext>
            </a:extLst>
          </p:cNvPr>
          <p:cNvGraphicFramePr>
            <a:graphicFrameLocks noChangeAspect="1"/>
          </p:cNvGraphicFramePr>
          <p:nvPr>
            <p:custDataLst>
              <p:tags r:id="rId3"/>
            </p:custDataLst>
            <p:extLst>
              <p:ext uri="{D42A27DB-BD31-4B8C-83A1-F6EECF244321}">
                <p14:modId xmlns:p14="http://schemas.microsoft.com/office/powerpoint/2010/main" val="1589170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5" name="think-cell Slide" r:id="rId8" imgW="344" imgH="344" progId="TCLayout.ActiveDocument.1">
                  <p:embed/>
                </p:oleObj>
              </mc:Choice>
              <mc:Fallback>
                <p:oleObj name="think-cell Slide" r:id="rId8" imgW="344" imgH="344" progId="TCLayout.ActiveDocument.1">
                  <p:embed/>
                  <p:pic>
                    <p:nvPicPr>
                      <p:cNvPr id="3" name="Object 2" hidden="1">
                        <a:extLst>
                          <a:ext uri="{FF2B5EF4-FFF2-40B4-BE49-F238E27FC236}">
                            <a16:creationId xmlns:a16="http://schemas.microsoft.com/office/drawing/2014/main" xmlns="" id="{A4EBA918-D1C2-4F1A-A213-20516A1E761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44928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6" name="think-cell Slide" r:id="rId14" imgW="344" imgH="344" progId="TCLayout.ActiveDocument.1">
                  <p:embed/>
                </p:oleObj>
              </mc:Choice>
              <mc:Fallback>
                <p:oleObj name="think-cell Slide" r:id="rId14"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26653" y="570963"/>
            <a:ext cx="10683875" cy="535531"/>
          </a:xfrm>
        </p:spPr>
        <p:txBody>
          <a:bodyPr vert="horz">
            <a:spAutoFit/>
          </a:bodyPr>
          <a:lstStyle/>
          <a:p>
            <a:r>
              <a:rPr lang="en-US" sz="3200" dirty="0">
                <a:solidFill>
                  <a:srgbClr val="2E3575"/>
                </a:solidFill>
                <a:latin typeface="+mn-lt"/>
              </a:rPr>
              <a:t>Multiple issues existed in Indian public procurement till 2016</a:t>
            </a:r>
          </a:p>
        </p:txBody>
      </p:sp>
      <p:sp>
        <p:nvSpPr>
          <p:cNvPr id="21" name="object 4">
            <a:extLst>
              <a:ext uri="{FF2B5EF4-FFF2-40B4-BE49-F238E27FC236}">
                <a16:creationId xmlns:a16="http://schemas.microsoft.com/office/drawing/2014/main" xmlns="" id="{B6D1846D-EA10-4C25-BFD0-EAF3BB2F986E}"/>
              </a:ext>
            </a:extLst>
          </p:cNvPr>
          <p:cNvSpPr/>
          <p:nvPr/>
        </p:nvSpPr>
        <p:spPr>
          <a:xfrm>
            <a:off x="846530" y="2196488"/>
            <a:ext cx="3429000" cy="3671749"/>
          </a:xfrm>
          <a:custGeom>
            <a:avLst/>
            <a:gdLst/>
            <a:ahLst/>
            <a:cxnLst/>
            <a:rect l="l" t="t" r="r" b="b"/>
            <a:pathLst>
              <a:path w="3581400" h="3819525">
                <a:moveTo>
                  <a:pt x="0" y="3819525"/>
                </a:moveTo>
                <a:lnTo>
                  <a:pt x="3581400" y="3819525"/>
                </a:lnTo>
                <a:lnTo>
                  <a:pt x="3581400" y="0"/>
                </a:lnTo>
                <a:lnTo>
                  <a:pt x="0" y="0"/>
                </a:lnTo>
                <a:lnTo>
                  <a:pt x="0" y="3819525"/>
                </a:lnTo>
                <a:close/>
              </a:path>
            </a:pathLst>
          </a:custGeom>
          <a:ln w="9525">
            <a:solidFill>
              <a:srgbClr val="44536A"/>
            </a:solidFill>
            <a:prstDash val="dash"/>
          </a:ln>
        </p:spPr>
        <p:txBody>
          <a:bodyPr wrap="square" lIns="0" tIns="0" rIns="0" bIns="0" rtlCol="0"/>
          <a:lstStyle/>
          <a:p>
            <a:endParaRPr dirty="0"/>
          </a:p>
        </p:txBody>
      </p:sp>
      <p:sp>
        <p:nvSpPr>
          <p:cNvPr id="22" name="object 5">
            <a:extLst>
              <a:ext uri="{FF2B5EF4-FFF2-40B4-BE49-F238E27FC236}">
                <a16:creationId xmlns:a16="http://schemas.microsoft.com/office/drawing/2014/main" xmlns="" id="{A33D2F47-5450-4709-9FA4-86490D378EF2}"/>
              </a:ext>
            </a:extLst>
          </p:cNvPr>
          <p:cNvSpPr/>
          <p:nvPr/>
        </p:nvSpPr>
        <p:spPr>
          <a:xfrm>
            <a:off x="838540" y="1620226"/>
            <a:ext cx="3443929" cy="727082"/>
          </a:xfrm>
          <a:custGeom>
            <a:avLst/>
            <a:gdLst/>
            <a:ahLst/>
            <a:cxnLst/>
            <a:rect l="l" t="t" r="r" b="b"/>
            <a:pathLst>
              <a:path w="3581400" h="609600">
                <a:moveTo>
                  <a:pt x="3479800" y="0"/>
                </a:moveTo>
                <a:lnTo>
                  <a:pt x="101600" y="0"/>
                </a:lnTo>
                <a:lnTo>
                  <a:pt x="62054" y="7981"/>
                </a:lnTo>
                <a:lnTo>
                  <a:pt x="29759" y="29749"/>
                </a:lnTo>
                <a:lnTo>
                  <a:pt x="7984" y="62043"/>
                </a:lnTo>
                <a:lnTo>
                  <a:pt x="0" y="101600"/>
                </a:lnTo>
                <a:lnTo>
                  <a:pt x="0" y="609600"/>
                </a:lnTo>
                <a:lnTo>
                  <a:pt x="3581400" y="609600"/>
                </a:lnTo>
                <a:lnTo>
                  <a:pt x="3581400" y="101600"/>
                </a:lnTo>
                <a:lnTo>
                  <a:pt x="3573418" y="62043"/>
                </a:lnTo>
                <a:lnTo>
                  <a:pt x="3551650" y="29749"/>
                </a:lnTo>
                <a:lnTo>
                  <a:pt x="3519356" y="7981"/>
                </a:lnTo>
                <a:lnTo>
                  <a:pt x="3479800" y="0"/>
                </a:lnTo>
                <a:close/>
              </a:path>
            </a:pathLst>
          </a:custGeom>
          <a:solidFill>
            <a:srgbClr val="44536A"/>
          </a:solidFill>
        </p:spPr>
        <p:txBody>
          <a:bodyPr wrap="square" lIns="0" tIns="0" rIns="0" bIns="0" rtlCol="0"/>
          <a:lstStyle/>
          <a:p>
            <a:endParaRPr dirty="0"/>
          </a:p>
        </p:txBody>
      </p:sp>
      <p:sp>
        <p:nvSpPr>
          <p:cNvPr id="29" name="object 12">
            <a:extLst>
              <a:ext uri="{FF2B5EF4-FFF2-40B4-BE49-F238E27FC236}">
                <a16:creationId xmlns:a16="http://schemas.microsoft.com/office/drawing/2014/main" xmlns="" id="{93726323-59FB-437F-BAC6-69B10DF0ED92}"/>
              </a:ext>
            </a:extLst>
          </p:cNvPr>
          <p:cNvSpPr txBox="1"/>
          <p:nvPr/>
        </p:nvSpPr>
        <p:spPr>
          <a:xfrm>
            <a:off x="838540" y="1693949"/>
            <a:ext cx="3448508" cy="556563"/>
          </a:xfrm>
          <a:prstGeom prst="rect">
            <a:avLst/>
          </a:prstGeom>
        </p:spPr>
        <p:txBody>
          <a:bodyPr vert="horz" wrap="square" lIns="0" tIns="43180" rIns="0" bIns="0" rtlCol="0">
            <a:spAutoFit/>
          </a:bodyPr>
          <a:lstStyle/>
          <a:p>
            <a:pPr marL="53975" marR="5080" indent="-41275" algn="ctr">
              <a:lnSpc>
                <a:spcPts val="1950"/>
              </a:lnSpc>
              <a:spcBef>
                <a:spcPts val="340"/>
              </a:spcBef>
            </a:pPr>
            <a:r>
              <a:rPr sz="1800" b="1" spc="-5" dirty="0">
                <a:solidFill>
                  <a:srgbClr val="FFFFFF"/>
                </a:solidFill>
                <a:cs typeface="Tw Cen MT"/>
              </a:rPr>
              <a:t>Limitations </a:t>
            </a:r>
            <a:r>
              <a:rPr lang="en-US" b="1" spc="-5" dirty="0">
                <a:solidFill>
                  <a:srgbClr val="FFFFFF"/>
                </a:solidFill>
                <a:cs typeface="Tw Cen MT"/>
              </a:rPr>
              <a:t>and</a:t>
            </a:r>
            <a:r>
              <a:rPr sz="1800" b="1" dirty="0">
                <a:solidFill>
                  <a:srgbClr val="FFFFFF"/>
                </a:solidFill>
                <a:cs typeface="Tw Cen MT"/>
              </a:rPr>
              <a:t> </a:t>
            </a:r>
            <a:r>
              <a:rPr sz="1800" b="1" spc="-5" dirty="0">
                <a:solidFill>
                  <a:srgbClr val="FFFFFF"/>
                </a:solidFill>
                <a:cs typeface="Tw Cen MT"/>
              </a:rPr>
              <a:t>inefficiencies</a:t>
            </a:r>
            <a:r>
              <a:rPr lang="en-US" sz="1800" b="1" spc="-5" dirty="0">
                <a:solidFill>
                  <a:srgbClr val="FFFFFF"/>
                </a:solidFill>
                <a:cs typeface="Tw Cen MT"/>
              </a:rPr>
              <a:t> </a:t>
            </a:r>
            <a:r>
              <a:rPr sz="1800" b="1" spc="-15" dirty="0">
                <a:solidFill>
                  <a:srgbClr val="FFFFFF"/>
                </a:solidFill>
                <a:cs typeface="Tw Cen MT"/>
              </a:rPr>
              <a:t>in </a:t>
            </a:r>
            <a:r>
              <a:rPr sz="1800" b="1" spc="-484" dirty="0">
                <a:solidFill>
                  <a:srgbClr val="FFFFFF"/>
                </a:solidFill>
                <a:cs typeface="Tw Cen MT"/>
              </a:rPr>
              <a:t> </a:t>
            </a:r>
            <a:r>
              <a:rPr sz="1800" b="1" dirty="0">
                <a:solidFill>
                  <a:srgbClr val="FFFFFF"/>
                </a:solidFill>
                <a:cs typeface="Tw Cen MT"/>
              </a:rPr>
              <a:t>procurement</a:t>
            </a:r>
            <a:r>
              <a:rPr sz="1800" b="1" spc="-100" dirty="0">
                <a:solidFill>
                  <a:srgbClr val="FFFFFF"/>
                </a:solidFill>
                <a:cs typeface="Tw Cen MT"/>
              </a:rPr>
              <a:t> </a:t>
            </a:r>
            <a:r>
              <a:rPr sz="1800" b="1" spc="5" dirty="0">
                <a:solidFill>
                  <a:srgbClr val="FFFFFF"/>
                </a:solidFill>
                <a:cs typeface="Tw Cen MT"/>
              </a:rPr>
              <a:t>system</a:t>
            </a:r>
            <a:endParaRPr sz="1800" b="1" dirty="0">
              <a:cs typeface="Tw Cen MT"/>
            </a:endParaRPr>
          </a:p>
        </p:txBody>
      </p:sp>
      <p:sp>
        <p:nvSpPr>
          <p:cNvPr id="32" name="object 15">
            <a:extLst>
              <a:ext uri="{FF2B5EF4-FFF2-40B4-BE49-F238E27FC236}">
                <a16:creationId xmlns:a16="http://schemas.microsoft.com/office/drawing/2014/main" xmlns="" id="{FC27424E-C42D-4E22-A650-1312DD16BEF8}"/>
              </a:ext>
            </a:extLst>
          </p:cNvPr>
          <p:cNvSpPr txBox="1"/>
          <p:nvPr/>
        </p:nvSpPr>
        <p:spPr>
          <a:xfrm>
            <a:off x="1711739" y="2681925"/>
            <a:ext cx="2423117" cy="262251"/>
          </a:xfrm>
          <a:prstGeom prst="rect">
            <a:avLst/>
          </a:prstGeom>
        </p:spPr>
        <p:txBody>
          <a:bodyPr vert="horz" wrap="square" lIns="0" tIns="15875" rIns="0" bIns="0" rtlCol="0">
            <a:spAutoFit/>
          </a:bodyPr>
          <a:lstStyle/>
          <a:p>
            <a:pPr marL="12700">
              <a:lnSpc>
                <a:spcPct val="100000"/>
              </a:lnSpc>
              <a:spcBef>
                <a:spcPts val="125"/>
              </a:spcBef>
            </a:pPr>
            <a:r>
              <a:rPr lang="en-US" sz="1600" spc="30" dirty="0">
                <a:cs typeface="Tw Cen MT"/>
              </a:rPr>
              <a:t>L</a:t>
            </a:r>
            <a:r>
              <a:rPr sz="1600" spc="40" dirty="0">
                <a:cs typeface="Tw Cen MT"/>
              </a:rPr>
              <a:t>o</a:t>
            </a:r>
            <a:r>
              <a:rPr sz="1600" dirty="0">
                <a:cs typeface="Tw Cen MT"/>
              </a:rPr>
              <a:t>c</a:t>
            </a:r>
            <a:r>
              <a:rPr sz="1600" spc="30" dirty="0">
                <a:cs typeface="Tw Cen MT"/>
              </a:rPr>
              <a:t>ali</a:t>
            </a:r>
            <a:r>
              <a:rPr sz="1600" spc="-10" dirty="0">
                <a:cs typeface="Tw Cen MT"/>
              </a:rPr>
              <a:t>z</a:t>
            </a:r>
            <a:r>
              <a:rPr sz="1600" spc="40" dirty="0">
                <a:cs typeface="Tw Cen MT"/>
              </a:rPr>
              <a:t>e</a:t>
            </a:r>
            <a:r>
              <a:rPr lang="en-US" sz="1600" spc="15" dirty="0">
                <a:cs typeface="Tw Cen MT"/>
              </a:rPr>
              <a:t>d </a:t>
            </a:r>
            <a:r>
              <a:rPr lang="en-US" sz="1600" spc="-10" dirty="0">
                <a:cs typeface="Tw Cen MT"/>
              </a:rPr>
              <a:t>supplier</a:t>
            </a:r>
            <a:r>
              <a:rPr sz="1600" spc="20" dirty="0">
                <a:cs typeface="Tw Cen MT"/>
              </a:rPr>
              <a:t> </a:t>
            </a:r>
            <a:r>
              <a:rPr sz="1600" spc="40" dirty="0">
                <a:cs typeface="Tw Cen MT"/>
              </a:rPr>
              <a:t>ba</a:t>
            </a:r>
            <a:r>
              <a:rPr sz="1600" spc="10" dirty="0">
                <a:cs typeface="Tw Cen MT"/>
              </a:rPr>
              <a:t>se</a:t>
            </a:r>
            <a:endParaRPr sz="1600" dirty="0">
              <a:cs typeface="Tw Cen MT"/>
            </a:endParaRPr>
          </a:p>
        </p:txBody>
      </p:sp>
      <p:sp>
        <p:nvSpPr>
          <p:cNvPr id="35" name="object 18">
            <a:extLst>
              <a:ext uri="{FF2B5EF4-FFF2-40B4-BE49-F238E27FC236}">
                <a16:creationId xmlns:a16="http://schemas.microsoft.com/office/drawing/2014/main" xmlns="" id="{AF5AEE99-E3B1-446D-AB33-FE805D907DFA}"/>
              </a:ext>
            </a:extLst>
          </p:cNvPr>
          <p:cNvSpPr txBox="1"/>
          <p:nvPr/>
        </p:nvSpPr>
        <p:spPr>
          <a:xfrm>
            <a:off x="1711739" y="3677462"/>
            <a:ext cx="2423117" cy="508473"/>
          </a:xfrm>
          <a:prstGeom prst="rect">
            <a:avLst/>
          </a:prstGeom>
        </p:spPr>
        <p:txBody>
          <a:bodyPr vert="horz" wrap="square" lIns="0" tIns="15875" rIns="0" bIns="0" rtlCol="0">
            <a:spAutoFit/>
          </a:bodyPr>
          <a:lstStyle/>
          <a:p>
            <a:pPr marL="12700">
              <a:lnSpc>
                <a:spcPct val="100000"/>
              </a:lnSpc>
              <a:spcBef>
                <a:spcPts val="125"/>
              </a:spcBef>
            </a:pPr>
            <a:r>
              <a:rPr lang="en-US" sz="1600" spc="40" dirty="0">
                <a:cs typeface="Tw Cen MT"/>
              </a:rPr>
              <a:t>Varying prices across bids of similar products</a:t>
            </a:r>
            <a:endParaRPr sz="1600" dirty="0">
              <a:cs typeface="Tw Cen MT"/>
            </a:endParaRPr>
          </a:p>
        </p:txBody>
      </p:sp>
      <p:sp>
        <p:nvSpPr>
          <p:cNvPr id="40" name="object 23">
            <a:extLst>
              <a:ext uri="{FF2B5EF4-FFF2-40B4-BE49-F238E27FC236}">
                <a16:creationId xmlns:a16="http://schemas.microsoft.com/office/drawing/2014/main" xmlns="" id="{296D25EF-5A0F-4C6E-B5E2-A6DC115E5A84}"/>
              </a:ext>
            </a:extLst>
          </p:cNvPr>
          <p:cNvSpPr txBox="1"/>
          <p:nvPr/>
        </p:nvSpPr>
        <p:spPr>
          <a:xfrm>
            <a:off x="1711739" y="4919222"/>
            <a:ext cx="2423117" cy="477695"/>
          </a:xfrm>
          <a:prstGeom prst="rect">
            <a:avLst/>
          </a:prstGeom>
        </p:spPr>
        <p:txBody>
          <a:bodyPr vert="horz" wrap="square" lIns="0" tIns="15875" rIns="0" bIns="0" rtlCol="0">
            <a:spAutoFit/>
          </a:bodyPr>
          <a:lstStyle/>
          <a:p>
            <a:pPr marL="12700">
              <a:lnSpc>
                <a:spcPts val="1795"/>
              </a:lnSpc>
              <a:spcBef>
                <a:spcPts val="125"/>
              </a:spcBef>
            </a:pPr>
            <a:r>
              <a:rPr lang="en-US" sz="1600" spc="15" dirty="0">
                <a:cs typeface="Tw Cen MT"/>
              </a:rPr>
              <a:t>In-silo buying with no option of demand pooling</a:t>
            </a:r>
            <a:endParaRPr sz="1600" dirty="0">
              <a:cs typeface="Tw Cen MT"/>
            </a:endParaRPr>
          </a:p>
        </p:txBody>
      </p:sp>
      <p:sp>
        <p:nvSpPr>
          <p:cNvPr id="24" name="object 7">
            <a:extLst>
              <a:ext uri="{FF2B5EF4-FFF2-40B4-BE49-F238E27FC236}">
                <a16:creationId xmlns:a16="http://schemas.microsoft.com/office/drawing/2014/main" xmlns="" id="{DB8419D5-E1F1-4339-BDA6-BCAFF368AB96}"/>
              </a:ext>
            </a:extLst>
          </p:cNvPr>
          <p:cNvSpPr/>
          <p:nvPr/>
        </p:nvSpPr>
        <p:spPr>
          <a:xfrm>
            <a:off x="4455938" y="2196488"/>
            <a:ext cx="3437713" cy="3671749"/>
          </a:xfrm>
          <a:custGeom>
            <a:avLst/>
            <a:gdLst/>
            <a:ahLst/>
            <a:cxnLst/>
            <a:rect l="l" t="t" r="r" b="b"/>
            <a:pathLst>
              <a:path w="3581400" h="3819525">
                <a:moveTo>
                  <a:pt x="0" y="3819525"/>
                </a:moveTo>
                <a:lnTo>
                  <a:pt x="3581400" y="3819525"/>
                </a:lnTo>
                <a:lnTo>
                  <a:pt x="3581400" y="0"/>
                </a:lnTo>
                <a:lnTo>
                  <a:pt x="0" y="0"/>
                </a:lnTo>
                <a:lnTo>
                  <a:pt x="0" y="3819525"/>
                </a:lnTo>
                <a:close/>
              </a:path>
            </a:pathLst>
          </a:custGeom>
          <a:ln w="9525">
            <a:solidFill>
              <a:srgbClr val="295E7D"/>
            </a:solidFill>
            <a:prstDash val="dash"/>
          </a:ln>
        </p:spPr>
        <p:txBody>
          <a:bodyPr wrap="square" lIns="0" tIns="0" rIns="0" bIns="0" rtlCol="0"/>
          <a:lstStyle/>
          <a:p>
            <a:endParaRPr dirty="0"/>
          </a:p>
        </p:txBody>
      </p:sp>
      <p:sp>
        <p:nvSpPr>
          <p:cNvPr id="25" name="object 8">
            <a:extLst>
              <a:ext uri="{FF2B5EF4-FFF2-40B4-BE49-F238E27FC236}">
                <a16:creationId xmlns:a16="http://schemas.microsoft.com/office/drawing/2014/main" xmlns="" id="{E5B7772B-F8EA-493E-AB3D-C1A0A5C391C5}"/>
              </a:ext>
            </a:extLst>
          </p:cNvPr>
          <p:cNvSpPr/>
          <p:nvPr/>
        </p:nvSpPr>
        <p:spPr>
          <a:xfrm>
            <a:off x="4455938" y="1620226"/>
            <a:ext cx="3443930" cy="727082"/>
          </a:xfrm>
          <a:custGeom>
            <a:avLst/>
            <a:gdLst/>
            <a:ahLst/>
            <a:cxnLst/>
            <a:rect l="l" t="t" r="r" b="b"/>
            <a:pathLst>
              <a:path w="3581400" h="609600">
                <a:moveTo>
                  <a:pt x="3479800" y="0"/>
                </a:moveTo>
                <a:lnTo>
                  <a:pt x="101600" y="0"/>
                </a:lnTo>
                <a:lnTo>
                  <a:pt x="62043" y="7981"/>
                </a:lnTo>
                <a:lnTo>
                  <a:pt x="29749" y="29749"/>
                </a:lnTo>
                <a:lnTo>
                  <a:pt x="7981" y="62043"/>
                </a:lnTo>
                <a:lnTo>
                  <a:pt x="0" y="101600"/>
                </a:lnTo>
                <a:lnTo>
                  <a:pt x="0" y="609600"/>
                </a:lnTo>
                <a:lnTo>
                  <a:pt x="3581400" y="609600"/>
                </a:lnTo>
                <a:lnTo>
                  <a:pt x="3581400" y="101600"/>
                </a:lnTo>
                <a:lnTo>
                  <a:pt x="3573418" y="62043"/>
                </a:lnTo>
                <a:lnTo>
                  <a:pt x="3551650" y="29749"/>
                </a:lnTo>
                <a:lnTo>
                  <a:pt x="3519356" y="7981"/>
                </a:lnTo>
                <a:lnTo>
                  <a:pt x="3479800" y="0"/>
                </a:lnTo>
                <a:close/>
              </a:path>
            </a:pathLst>
          </a:custGeom>
          <a:solidFill>
            <a:srgbClr val="000000"/>
          </a:solidFill>
        </p:spPr>
        <p:txBody>
          <a:bodyPr wrap="square" lIns="0" tIns="0" rIns="0" bIns="0" rtlCol="0"/>
          <a:lstStyle/>
          <a:p>
            <a:endParaRPr dirty="0"/>
          </a:p>
        </p:txBody>
      </p:sp>
      <p:sp>
        <p:nvSpPr>
          <p:cNvPr id="30" name="object 13">
            <a:extLst>
              <a:ext uri="{FF2B5EF4-FFF2-40B4-BE49-F238E27FC236}">
                <a16:creationId xmlns:a16="http://schemas.microsoft.com/office/drawing/2014/main" xmlns="" id="{D0C09971-637B-4B0E-AA61-E08F3BB1B692}"/>
              </a:ext>
            </a:extLst>
          </p:cNvPr>
          <p:cNvSpPr txBox="1"/>
          <p:nvPr/>
        </p:nvSpPr>
        <p:spPr>
          <a:xfrm>
            <a:off x="4455938" y="1693949"/>
            <a:ext cx="3448570" cy="556563"/>
          </a:xfrm>
          <a:prstGeom prst="rect">
            <a:avLst/>
          </a:prstGeom>
        </p:spPr>
        <p:txBody>
          <a:bodyPr vert="horz" wrap="square" lIns="0" tIns="43180" rIns="0" bIns="0" rtlCol="0">
            <a:spAutoFit/>
          </a:bodyPr>
          <a:lstStyle/>
          <a:p>
            <a:pPr marL="53975" marR="5080" indent="25400" algn="ctr">
              <a:lnSpc>
                <a:spcPts val="1950"/>
              </a:lnSpc>
              <a:spcBef>
                <a:spcPts val="340"/>
              </a:spcBef>
            </a:pPr>
            <a:r>
              <a:rPr sz="1800" b="1" dirty="0">
                <a:solidFill>
                  <a:srgbClr val="FFFFFF"/>
                </a:solidFill>
                <a:cs typeface="Tw Cen MT"/>
              </a:rPr>
              <a:t>Time consuming</a:t>
            </a:r>
            <a:r>
              <a:rPr lang="en-US" b="1" dirty="0">
                <a:solidFill>
                  <a:srgbClr val="FFFFFF"/>
                </a:solidFill>
                <a:cs typeface="Tw Cen MT"/>
              </a:rPr>
              <a:t> and </a:t>
            </a:r>
            <a:br>
              <a:rPr lang="en-US" b="1" dirty="0">
                <a:solidFill>
                  <a:srgbClr val="FFFFFF"/>
                </a:solidFill>
                <a:cs typeface="Tw Cen MT"/>
              </a:rPr>
            </a:br>
            <a:r>
              <a:rPr sz="1800" b="1" dirty="0">
                <a:solidFill>
                  <a:srgbClr val="FFFFFF"/>
                </a:solidFill>
                <a:cs typeface="Tw Cen MT"/>
              </a:rPr>
              <a:t>m</a:t>
            </a:r>
            <a:r>
              <a:rPr sz="1800" b="1" spc="-25" dirty="0">
                <a:solidFill>
                  <a:srgbClr val="FFFFFF"/>
                </a:solidFill>
                <a:cs typeface="Tw Cen MT"/>
              </a:rPr>
              <a:t>a</a:t>
            </a:r>
            <a:r>
              <a:rPr sz="1800" b="1" spc="30" dirty="0">
                <a:solidFill>
                  <a:srgbClr val="FFFFFF"/>
                </a:solidFill>
                <a:cs typeface="Tw Cen MT"/>
              </a:rPr>
              <a:t>nu</a:t>
            </a:r>
            <a:r>
              <a:rPr sz="1800" b="1" spc="-20" dirty="0">
                <a:solidFill>
                  <a:srgbClr val="FFFFFF"/>
                </a:solidFill>
                <a:cs typeface="Tw Cen MT"/>
              </a:rPr>
              <a:t>a</a:t>
            </a:r>
            <a:r>
              <a:rPr sz="1800" b="1" dirty="0">
                <a:solidFill>
                  <a:srgbClr val="FFFFFF"/>
                </a:solidFill>
                <a:cs typeface="Tw Cen MT"/>
              </a:rPr>
              <a:t>l</a:t>
            </a:r>
            <a:r>
              <a:rPr sz="1800" b="1" spc="-70" dirty="0">
                <a:solidFill>
                  <a:srgbClr val="FFFFFF"/>
                </a:solidFill>
                <a:cs typeface="Tw Cen MT"/>
              </a:rPr>
              <a:t> </a:t>
            </a:r>
            <a:r>
              <a:rPr sz="1800" b="1" spc="-20" dirty="0">
                <a:solidFill>
                  <a:srgbClr val="FFFFFF"/>
                </a:solidFill>
                <a:cs typeface="Tw Cen MT"/>
              </a:rPr>
              <a:t>p</a:t>
            </a:r>
            <a:r>
              <a:rPr sz="1800" b="1" dirty="0">
                <a:solidFill>
                  <a:srgbClr val="FFFFFF"/>
                </a:solidFill>
                <a:cs typeface="Tw Cen MT"/>
              </a:rPr>
              <a:t>ro</a:t>
            </a:r>
            <a:r>
              <a:rPr sz="1800" b="1" spc="-20" dirty="0">
                <a:solidFill>
                  <a:srgbClr val="FFFFFF"/>
                </a:solidFill>
                <a:cs typeface="Tw Cen MT"/>
              </a:rPr>
              <a:t>c</a:t>
            </a:r>
            <a:r>
              <a:rPr sz="1800" b="1" dirty="0">
                <a:solidFill>
                  <a:srgbClr val="FFFFFF"/>
                </a:solidFill>
                <a:cs typeface="Tw Cen MT"/>
              </a:rPr>
              <a:t>esses</a:t>
            </a:r>
            <a:endParaRPr sz="1800" b="1" dirty="0">
              <a:cs typeface="Tw Cen MT"/>
            </a:endParaRPr>
          </a:p>
        </p:txBody>
      </p:sp>
      <p:sp>
        <p:nvSpPr>
          <p:cNvPr id="36" name="object 19">
            <a:extLst>
              <a:ext uri="{FF2B5EF4-FFF2-40B4-BE49-F238E27FC236}">
                <a16:creationId xmlns:a16="http://schemas.microsoft.com/office/drawing/2014/main" xmlns="" id="{75ADADC1-51A5-4AFC-BD47-CF0069881C28}"/>
              </a:ext>
            </a:extLst>
          </p:cNvPr>
          <p:cNvSpPr txBox="1"/>
          <p:nvPr/>
        </p:nvSpPr>
        <p:spPr>
          <a:xfrm>
            <a:off x="5320937" y="2502698"/>
            <a:ext cx="2423117" cy="691215"/>
          </a:xfrm>
          <a:prstGeom prst="rect">
            <a:avLst/>
          </a:prstGeom>
        </p:spPr>
        <p:txBody>
          <a:bodyPr vert="horz" wrap="square" lIns="0" tIns="36830" rIns="0" bIns="0" rtlCol="0">
            <a:spAutoFit/>
          </a:bodyPr>
          <a:lstStyle/>
          <a:p>
            <a:pPr marL="12700" marR="5080">
              <a:lnSpc>
                <a:spcPts val="1730"/>
              </a:lnSpc>
              <a:spcBef>
                <a:spcPts val="290"/>
              </a:spcBef>
            </a:pPr>
            <a:r>
              <a:rPr lang="en-US" sz="1600" spc="-55" dirty="0">
                <a:cs typeface="Tw Cen MT"/>
              </a:rPr>
              <a:t>M</a:t>
            </a:r>
            <a:r>
              <a:rPr lang="en-US" sz="1600" spc="25" dirty="0">
                <a:cs typeface="Tw Cen MT"/>
              </a:rPr>
              <a:t>anual interventions leading to high turnaround time</a:t>
            </a:r>
            <a:endParaRPr lang="en-US" sz="1600" dirty="0">
              <a:cs typeface="Tw Cen MT"/>
            </a:endParaRPr>
          </a:p>
        </p:txBody>
      </p:sp>
      <p:sp>
        <p:nvSpPr>
          <p:cNvPr id="38" name="object 21">
            <a:extLst>
              <a:ext uri="{FF2B5EF4-FFF2-40B4-BE49-F238E27FC236}">
                <a16:creationId xmlns:a16="http://schemas.microsoft.com/office/drawing/2014/main" xmlns="" id="{CD576904-D1F2-4726-BB10-B4CC088768B8}"/>
              </a:ext>
            </a:extLst>
          </p:cNvPr>
          <p:cNvSpPr txBox="1"/>
          <p:nvPr/>
        </p:nvSpPr>
        <p:spPr>
          <a:xfrm>
            <a:off x="5320937" y="3710960"/>
            <a:ext cx="2423117" cy="691215"/>
          </a:xfrm>
          <a:prstGeom prst="rect">
            <a:avLst/>
          </a:prstGeom>
        </p:spPr>
        <p:txBody>
          <a:bodyPr vert="horz" wrap="square" lIns="0" tIns="36830" rIns="0" bIns="0" rtlCol="0">
            <a:spAutoFit/>
          </a:bodyPr>
          <a:lstStyle/>
          <a:p>
            <a:pPr marL="12700" marR="5080">
              <a:lnSpc>
                <a:spcPts val="1730"/>
              </a:lnSpc>
              <a:spcBef>
                <a:spcPts val="290"/>
              </a:spcBef>
            </a:pPr>
            <a:r>
              <a:rPr sz="1600" spc="25" dirty="0">
                <a:cs typeface="Tw Cen MT"/>
              </a:rPr>
              <a:t>Admin</a:t>
            </a:r>
            <a:r>
              <a:rPr lang="en-US" sz="1600" spc="25" dirty="0">
                <a:cs typeface="Tw Cen MT"/>
              </a:rPr>
              <a:t>istrative</a:t>
            </a:r>
            <a:r>
              <a:rPr sz="1600" spc="-15" dirty="0">
                <a:cs typeface="Tw Cen MT"/>
              </a:rPr>
              <a:t> </a:t>
            </a:r>
            <a:r>
              <a:rPr sz="1600" spc="25" dirty="0">
                <a:cs typeface="Tw Cen MT"/>
              </a:rPr>
              <a:t>overhead</a:t>
            </a:r>
            <a:r>
              <a:rPr lang="en-US" sz="1600" spc="25" dirty="0">
                <a:cs typeface="Tw Cen MT"/>
              </a:rPr>
              <a:t>s</a:t>
            </a:r>
            <a:r>
              <a:rPr sz="1600" spc="-40" dirty="0">
                <a:cs typeface="Tw Cen MT"/>
              </a:rPr>
              <a:t> </a:t>
            </a:r>
            <a:r>
              <a:rPr sz="1600" spc="20" dirty="0">
                <a:cs typeface="Tw Cen MT"/>
              </a:rPr>
              <a:t>for</a:t>
            </a:r>
            <a:r>
              <a:rPr lang="en-US" sz="1600" spc="-60" dirty="0">
                <a:cs typeface="Tw Cen MT"/>
              </a:rPr>
              <a:t> public </a:t>
            </a:r>
            <a:r>
              <a:rPr sz="1600" spc="20" dirty="0">
                <a:cs typeface="Tw Cen MT"/>
              </a:rPr>
              <a:t>buying </a:t>
            </a:r>
            <a:r>
              <a:rPr sz="1600" spc="-415" dirty="0">
                <a:cs typeface="Tw Cen MT"/>
              </a:rPr>
              <a:t> </a:t>
            </a:r>
            <a:r>
              <a:rPr sz="1600" spc="25" dirty="0">
                <a:cs typeface="Tw Cen MT"/>
              </a:rPr>
              <a:t>organizations</a:t>
            </a:r>
            <a:endParaRPr sz="1600" dirty="0">
              <a:cs typeface="Tw Cen MT"/>
            </a:endParaRPr>
          </a:p>
        </p:txBody>
      </p:sp>
      <p:sp>
        <p:nvSpPr>
          <p:cNvPr id="41" name="object 24">
            <a:extLst>
              <a:ext uri="{FF2B5EF4-FFF2-40B4-BE49-F238E27FC236}">
                <a16:creationId xmlns:a16="http://schemas.microsoft.com/office/drawing/2014/main" xmlns="" id="{103F9D27-7549-4FE8-B5F1-069AFEBDAD2E}"/>
              </a:ext>
            </a:extLst>
          </p:cNvPr>
          <p:cNvSpPr txBox="1"/>
          <p:nvPr/>
        </p:nvSpPr>
        <p:spPr>
          <a:xfrm>
            <a:off x="5318810" y="4919222"/>
            <a:ext cx="2496681" cy="477695"/>
          </a:xfrm>
          <a:prstGeom prst="rect">
            <a:avLst/>
          </a:prstGeom>
        </p:spPr>
        <p:txBody>
          <a:bodyPr vert="horz" wrap="square" lIns="0" tIns="15875" rIns="0" bIns="0" rtlCol="0">
            <a:spAutoFit/>
          </a:bodyPr>
          <a:lstStyle/>
          <a:p>
            <a:pPr marL="12700">
              <a:lnSpc>
                <a:spcPts val="1795"/>
              </a:lnSpc>
              <a:spcBef>
                <a:spcPts val="125"/>
              </a:spcBef>
            </a:pPr>
            <a:r>
              <a:rPr sz="1600" spc="20" dirty="0">
                <a:cs typeface="Tw Cen MT"/>
              </a:rPr>
              <a:t>Potential</a:t>
            </a:r>
            <a:r>
              <a:rPr sz="1600" spc="-105" dirty="0">
                <a:cs typeface="Tw Cen MT"/>
              </a:rPr>
              <a:t> </a:t>
            </a:r>
            <a:r>
              <a:rPr sz="1600" spc="20" dirty="0">
                <a:cs typeface="Tw Cen MT"/>
              </a:rPr>
              <a:t>collusion</a:t>
            </a:r>
            <a:r>
              <a:rPr sz="1600" spc="-70" dirty="0">
                <a:cs typeface="Tw Cen MT"/>
              </a:rPr>
              <a:t> </a:t>
            </a:r>
            <a:r>
              <a:rPr sz="1600" spc="15" dirty="0">
                <a:cs typeface="Tw Cen MT"/>
              </a:rPr>
              <a:t>risk</a:t>
            </a:r>
            <a:r>
              <a:rPr sz="1600" spc="5" dirty="0">
                <a:cs typeface="Tw Cen MT"/>
              </a:rPr>
              <a:t> </a:t>
            </a:r>
            <a:r>
              <a:rPr sz="1600" spc="20" dirty="0">
                <a:cs typeface="Tw Cen MT"/>
              </a:rPr>
              <a:t>with</a:t>
            </a:r>
            <a:r>
              <a:rPr lang="en-US" sz="1600" dirty="0">
                <a:cs typeface="Tw Cen MT"/>
              </a:rPr>
              <a:t> </a:t>
            </a:r>
            <a:r>
              <a:rPr sz="1600" spc="15" dirty="0">
                <a:cs typeface="Tw Cen MT"/>
              </a:rPr>
              <a:t>manual</a:t>
            </a:r>
            <a:r>
              <a:rPr sz="1600" spc="40" dirty="0">
                <a:cs typeface="Tw Cen MT"/>
              </a:rPr>
              <a:t> </a:t>
            </a:r>
            <a:r>
              <a:rPr sz="1600" spc="20" dirty="0">
                <a:cs typeface="Tw Cen MT"/>
              </a:rPr>
              <a:t>rate</a:t>
            </a:r>
            <a:r>
              <a:rPr sz="1600" spc="-20" dirty="0">
                <a:cs typeface="Tw Cen MT"/>
              </a:rPr>
              <a:t> </a:t>
            </a:r>
            <a:r>
              <a:rPr sz="1600" spc="25" dirty="0">
                <a:cs typeface="Tw Cen MT"/>
              </a:rPr>
              <a:t>negotiations</a:t>
            </a:r>
            <a:endParaRPr sz="1600" dirty="0">
              <a:cs typeface="Tw Cen MT"/>
            </a:endParaRPr>
          </a:p>
        </p:txBody>
      </p:sp>
      <p:sp>
        <p:nvSpPr>
          <p:cNvPr id="27" name="object 10">
            <a:extLst>
              <a:ext uri="{FF2B5EF4-FFF2-40B4-BE49-F238E27FC236}">
                <a16:creationId xmlns:a16="http://schemas.microsoft.com/office/drawing/2014/main" xmlns="" id="{468F4082-3592-4D7E-A96D-FB955308555E}"/>
              </a:ext>
            </a:extLst>
          </p:cNvPr>
          <p:cNvSpPr/>
          <p:nvPr/>
        </p:nvSpPr>
        <p:spPr>
          <a:xfrm>
            <a:off x="8083228" y="2196488"/>
            <a:ext cx="3427300" cy="3671749"/>
          </a:xfrm>
          <a:custGeom>
            <a:avLst/>
            <a:gdLst/>
            <a:ahLst/>
            <a:cxnLst/>
            <a:rect l="l" t="t" r="r" b="b"/>
            <a:pathLst>
              <a:path w="3581400" h="3819525">
                <a:moveTo>
                  <a:pt x="0" y="3819525"/>
                </a:moveTo>
                <a:lnTo>
                  <a:pt x="3581400" y="3819525"/>
                </a:lnTo>
                <a:lnTo>
                  <a:pt x="3581400" y="0"/>
                </a:lnTo>
                <a:lnTo>
                  <a:pt x="0" y="0"/>
                </a:lnTo>
                <a:lnTo>
                  <a:pt x="0" y="3819525"/>
                </a:lnTo>
                <a:close/>
              </a:path>
            </a:pathLst>
          </a:custGeom>
          <a:ln w="9525">
            <a:solidFill>
              <a:schemeClr val="accent1"/>
            </a:solidFill>
            <a:prstDash val="dash"/>
          </a:ln>
        </p:spPr>
        <p:txBody>
          <a:bodyPr wrap="square" lIns="0" tIns="0" rIns="0" bIns="0" rtlCol="0"/>
          <a:lstStyle/>
          <a:p>
            <a:endParaRPr dirty="0"/>
          </a:p>
        </p:txBody>
      </p:sp>
      <p:sp>
        <p:nvSpPr>
          <p:cNvPr id="28" name="object 11">
            <a:extLst>
              <a:ext uri="{FF2B5EF4-FFF2-40B4-BE49-F238E27FC236}">
                <a16:creationId xmlns:a16="http://schemas.microsoft.com/office/drawing/2014/main" xmlns="" id="{517F8518-3957-47DA-BABD-2BDF8F0A944F}"/>
              </a:ext>
            </a:extLst>
          </p:cNvPr>
          <p:cNvSpPr/>
          <p:nvPr/>
        </p:nvSpPr>
        <p:spPr>
          <a:xfrm>
            <a:off x="8078588" y="1620226"/>
            <a:ext cx="3443930" cy="727082"/>
          </a:xfrm>
          <a:custGeom>
            <a:avLst/>
            <a:gdLst/>
            <a:ahLst/>
            <a:cxnLst/>
            <a:rect l="l" t="t" r="r" b="b"/>
            <a:pathLst>
              <a:path w="3581400" h="609600">
                <a:moveTo>
                  <a:pt x="3479800" y="0"/>
                </a:moveTo>
                <a:lnTo>
                  <a:pt x="101600" y="0"/>
                </a:lnTo>
                <a:lnTo>
                  <a:pt x="62043" y="7981"/>
                </a:lnTo>
                <a:lnTo>
                  <a:pt x="29749" y="29749"/>
                </a:lnTo>
                <a:lnTo>
                  <a:pt x="7981" y="62043"/>
                </a:lnTo>
                <a:lnTo>
                  <a:pt x="0" y="101600"/>
                </a:lnTo>
                <a:lnTo>
                  <a:pt x="0" y="609600"/>
                </a:lnTo>
                <a:lnTo>
                  <a:pt x="3581400" y="609600"/>
                </a:lnTo>
                <a:lnTo>
                  <a:pt x="3581400" y="101600"/>
                </a:lnTo>
                <a:lnTo>
                  <a:pt x="3573418" y="62043"/>
                </a:lnTo>
                <a:lnTo>
                  <a:pt x="3551650" y="29749"/>
                </a:lnTo>
                <a:lnTo>
                  <a:pt x="3519356" y="7981"/>
                </a:lnTo>
                <a:lnTo>
                  <a:pt x="3479800" y="0"/>
                </a:lnTo>
                <a:close/>
              </a:path>
            </a:pathLst>
          </a:custGeom>
          <a:solidFill>
            <a:schemeClr val="accent1"/>
          </a:solidFill>
        </p:spPr>
        <p:txBody>
          <a:bodyPr wrap="square" lIns="0" tIns="0" rIns="0" bIns="0" rtlCol="0"/>
          <a:lstStyle/>
          <a:p>
            <a:endParaRPr dirty="0"/>
          </a:p>
        </p:txBody>
      </p:sp>
      <p:sp>
        <p:nvSpPr>
          <p:cNvPr id="31" name="object 14">
            <a:extLst>
              <a:ext uri="{FF2B5EF4-FFF2-40B4-BE49-F238E27FC236}">
                <a16:creationId xmlns:a16="http://schemas.microsoft.com/office/drawing/2014/main" xmlns="" id="{F6E9F847-EDDE-4C01-A1D0-3DB424963828}"/>
              </a:ext>
            </a:extLst>
          </p:cNvPr>
          <p:cNvSpPr txBox="1"/>
          <p:nvPr/>
        </p:nvSpPr>
        <p:spPr>
          <a:xfrm>
            <a:off x="8073398" y="1693949"/>
            <a:ext cx="3443930" cy="556563"/>
          </a:xfrm>
          <a:prstGeom prst="rect">
            <a:avLst/>
          </a:prstGeom>
        </p:spPr>
        <p:txBody>
          <a:bodyPr vert="horz" wrap="square" lIns="0" tIns="43180" rIns="0" bIns="0" rtlCol="0">
            <a:spAutoFit/>
          </a:bodyPr>
          <a:lstStyle/>
          <a:p>
            <a:pPr marR="5080" indent="12700" algn="ctr">
              <a:lnSpc>
                <a:spcPts val="1950"/>
              </a:lnSpc>
              <a:spcBef>
                <a:spcPts val="340"/>
              </a:spcBef>
            </a:pPr>
            <a:r>
              <a:rPr lang="en-US" sz="1800" b="1" dirty="0">
                <a:solidFill>
                  <a:srgbClr val="FFFFFF"/>
                </a:solidFill>
                <a:cs typeface="Tw Cen MT"/>
              </a:rPr>
              <a:t>Multi-pronged and complex </a:t>
            </a:r>
            <a:r>
              <a:rPr sz="1800" b="1" dirty="0">
                <a:solidFill>
                  <a:srgbClr val="FFFFFF"/>
                </a:solidFill>
                <a:cs typeface="Tw Cen MT"/>
              </a:rPr>
              <a:t>procurement</a:t>
            </a:r>
            <a:r>
              <a:rPr sz="1800" b="1" spc="-100" dirty="0">
                <a:solidFill>
                  <a:srgbClr val="FFFFFF"/>
                </a:solidFill>
                <a:cs typeface="Tw Cen MT"/>
              </a:rPr>
              <a:t> </a:t>
            </a:r>
            <a:r>
              <a:rPr sz="1800" b="1" spc="-5" dirty="0">
                <a:solidFill>
                  <a:srgbClr val="FFFFFF"/>
                </a:solidFill>
                <a:cs typeface="Tw Cen MT"/>
              </a:rPr>
              <a:t>guidelines</a:t>
            </a:r>
            <a:endParaRPr sz="1800" b="1" dirty="0">
              <a:cs typeface="Tw Cen MT"/>
            </a:endParaRPr>
          </a:p>
        </p:txBody>
      </p:sp>
      <p:sp>
        <p:nvSpPr>
          <p:cNvPr id="78" name="object 19">
            <a:extLst>
              <a:ext uri="{FF2B5EF4-FFF2-40B4-BE49-F238E27FC236}">
                <a16:creationId xmlns:a16="http://schemas.microsoft.com/office/drawing/2014/main" xmlns="" id="{8957F4A8-43D8-4B90-B7C8-494864C67A95}"/>
              </a:ext>
            </a:extLst>
          </p:cNvPr>
          <p:cNvSpPr txBox="1"/>
          <p:nvPr/>
        </p:nvSpPr>
        <p:spPr>
          <a:xfrm>
            <a:off x="8956823" y="2474079"/>
            <a:ext cx="2520817" cy="691215"/>
          </a:xfrm>
          <a:prstGeom prst="rect">
            <a:avLst/>
          </a:prstGeom>
        </p:spPr>
        <p:txBody>
          <a:bodyPr vert="horz" wrap="square" lIns="0" tIns="36830" rIns="0" bIns="0" rtlCol="0">
            <a:spAutoFit/>
          </a:bodyPr>
          <a:lstStyle/>
          <a:p>
            <a:pPr marL="12700" marR="5080">
              <a:lnSpc>
                <a:spcPts val="1730"/>
              </a:lnSpc>
              <a:spcBef>
                <a:spcPts val="290"/>
              </a:spcBef>
            </a:pPr>
            <a:r>
              <a:rPr lang="en-US" sz="1600" dirty="0">
                <a:cs typeface="Tw Cen MT"/>
              </a:rPr>
              <a:t>General Financial Rules for central buyers, different norms for each state</a:t>
            </a:r>
          </a:p>
        </p:txBody>
      </p:sp>
      <p:sp>
        <p:nvSpPr>
          <p:cNvPr id="83" name="object 19">
            <a:extLst>
              <a:ext uri="{FF2B5EF4-FFF2-40B4-BE49-F238E27FC236}">
                <a16:creationId xmlns:a16="http://schemas.microsoft.com/office/drawing/2014/main" xmlns="" id="{C0364468-5D04-47A6-87F9-0A03D0A94D47}"/>
              </a:ext>
            </a:extLst>
          </p:cNvPr>
          <p:cNvSpPr txBox="1"/>
          <p:nvPr/>
        </p:nvSpPr>
        <p:spPr>
          <a:xfrm>
            <a:off x="8956823" y="3696651"/>
            <a:ext cx="2423117" cy="691215"/>
          </a:xfrm>
          <a:prstGeom prst="rect">
            <a:avLst/>
          </a:prstGeom>
        </p:spPr>
        <p:txBody>
          <a:bodyPr vert="horz" wrap="square" lIns="0" tIns="36830" rIns="0" bIns="0" rtlCol="0">
            <a:spAutoFit/>
          </a:bodyPr>
          <a:lstStyle/>
          <a:p>
            <a:pPr marL="12700" marR="5080">
              <a:lnSpc>
                <a:spcPts val="1730"/>
              </a:lnSpc>
              <a:spcBef>
                <a:spcPts val="290"/>
              </a:spcBef>
            </a:pPr>
            <a:r>
              <a:rPr lang="en-US" sz="1600" dirty="0">
                <a:cs typeface="Tw Cen MT"/>
              </a:rPr>
              <a:t>Other policies such as MSME's, Make in India and line ministry guidelines</a:t>
            </a:r>
          </a:p>
        </p:txBody>
      </p:sp>
      <p:sp>
        <p:nvSpPr>
          <p:cNvPr id="85" name="object 19">
            <a:extLst>
              <a:ext uri="{FF2B5EF4-FFF2-40B4-BE49-F238E27FC236}">
                <a16:creationId xmlns:a16="http://schemas.microsoft.com/office/drawing/2014/main" xmlns="" id="{C0E790CC-EAB3-4E1E-BF6E-A2B51FF6E457}"/>
              </a:ext>
            </a:extLst>
          </p:cNvPr>
          <p:cNvSpPr txBox="1"/>
          <p:nvPr/>
        </p:nvSpPr>
        <p:spPr>
          <a:xfrm>
            <a:off x="8956823" y="4919222"/>
            <a:ext cx="2520817" cy="473206"/>
          </a:xfrm>
          <a:prstGeom prst="rect">
            <a:avLst/>
          </a:prstGeom>
        </p:spPr>
        <p:txBody>
          <a:bodyPr vert="horz" wrap="square" lIns="0" tIns="36830" rIns="0" bIns="0" rtlCol="0">
            <a:spAutoFit/>
          </a:bodyPr>
          <a:lstStyle/>
          <a:p>
            <a:pPr marL="12700" marR="5080">
              <a:lnSpc>
                <a:spcPts val="1730"/>
              </a:lnSpc>
              <a:spcBef>
                <a:spcPts val="290"/>
              </a:spcBef>
            </a:pPr>
            <a:r>
              <a:rPr lang="en-US" sz="1600" dirty="0">
                <a:cs typeface="Tw Cen MT"/>
              </a:rPr>
              <a:t>Spend reservation for specific goods, e.g., Khadi</a:t>
            </a:r>
          </a:p>
        </p:txBody>
      </p:sp>
      <p:sp>
        <p:nvSpPr>
          <p:cNvPr id="11" name="Oval 10">
            <a:extLst>
              <a:ext uri="{FF2B5EF4-FFF2-40B4-BE49-F238E27FC236}">
                <a16:creationId xmlns:a16="http://schemas.microsoft.com/office/drawing/2014/main" xmlns="" id="{06B697EF-91B8-4D0F-B5AE-2B29F6863D83}"/>
              </a:ext>
            </a:extLst>
          </p:cNvPr>
          <p:cNvSpPr/>
          <p:nvPr>
            <p:custDataLst>
              <p:tags r:id="rId3"/>
            </p:custDataLst>
          </p:nvPr>
        </p:nvSpPr>
        <p:spPr>
          <a:xfrm>
            <a:off x="923069" y="2470151"/>
            <a:ext cx="685800" cy="685800"/>
          </a:xfrm>
          <a:prstGeom prst="ellipse">
            <a:avLst/>
          </a:prstGeom>
          <a:solidFill>
            <a:srgbClr val="FFFFFF"/>
          </a:solidFill>
          <a:ln w="19050">
            <a:gradFill flip="none" rotWithShape="1">
              <a:gsLst>
                <a:gs pos="0">
                  <a:schemeClr val="accent1"/>
                </a:gs>
                <a:gs pos="100000">
                  <a:schemeClr val="tx2">
                    <a:lumMod val="5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en-US" kern="0" dirty="0">
              <a:solidFill>
                <a:schemeClr val="bg1">
                  <a:lumMod val="50000"/>
                </a:schemeClr>
              </a:solidFill>
            </a:endParaRPr>
          </a:p>
        </p:txBody>
      </p:sp>
      <p:grpSp>
        <p:nvGrpSpPr>
          <p:cNvPr id="33" name="Group 32">
            <a:extLst>
              <a:ext uri="{FF2B5EF4-FFF2-40B4-BE49-F238E27FC236}">
                <a16:creationId xmlns:a16="http://schemas.microsoft.com/office/drawing/2014/main" xmlns="" id="{40C0B237-B440-4381-B5BB-32BA89F3778C}"/>
              </a:ext>
            </a:extLst>
          </p:cNvPr>
          <p:cNvGrpSpPr>
            <a:grpSpLocks noChangeAspect="1"/>
          </p:cNvGrpSpPr>
          <p:nvPr/>
        </p:nvGrpSpPr>
        <p:grpSpPr>
          <a:xfrm>
            <a:off x="1023502" y="2570584"/>
            <a:ext cx="484934" cy="484934"/>
            <a:chOff x="5273951" y="2605882"/>
            <a:chExt cx="1644099" cy="1646237"/>
          </a:xfrm>
        </p:grpSpPr>
        <p:sp>
          <p:nvSpPr>
            <p:cNvPr id="37" name="AutoShape 4">
              <a:extLst>
                <a:ext uri="{FF2B5EF4-FFF2-40B4-BE49-F238E27FC236}">
                  <a16:creationId xmlns:a16="http://schemas.microsoft.com/office/drawing/2014/main" xmlns="" id="{FF2AC7F7-CECB-445E-BF8E-C8DA0D752DFF}"/>
                </a:ext>
              </a:extLst>
            </p:cNvPr>
            <p:cNvSpPr>
              <a:spLocks noChangeAspect="1" noChangeArrowheads="1" noTextEdit="1"/>
            </p:cNvSpPr>
            <p:nvPr/>
          </p:nvSpPr>
          <p:spPr bwMode="auto">
            <a:xfrm>
              <a:off x="5273951" y="2605882"/>
              <a:ext cx="1644099"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575757"/>
                </a:solidFill>
              </a:endParaRPr>
            </a:p>
          </p:txBody>
        </p:sp>
        <p:grpSp>
          <p:nvGrpSpPr>
            <p:cNvPr id="44" name="Group 43">
              <a:extLst>
                <a:ext uri="{FF2B5EF4-FFF2-40B4-BE49-F238E27FC236}">
                  <a16:creationId xmlns:a16="http://schemas.microsoft.com/office/drawing/2014/main" xmlns="" id="{987EEB7B-FE26-4298-A40D-02B357F46240}"/>
                </a:ext>
              </a:extLst>
            </p:cNvPr>
            <p:cNvGrpSpPr/>
            <p:nvPr/>
          </p:nvGrpSpPr>
          <p:grpSpPr>
            <a:xfrm>
              <a:off x="5440422" y="2880519"/>
              <a:ext cx="1311157" cy="1096963"/>
              <a:chOff x="5442007" y="2891632"/>
              <a:chExt cx="1311157" cy="1096963"/>
            </a:xfrm>
          </p:grpSpPr>
          <p:sp>
            <p:nvSpPr>
              <p:cNvPr id="45" name="Freeform 6">
                <a:extLst>
                  <a:ext uri="{FF2B5EF4-FFF2-40B4-BE49-F238E27FC236}">
                    <a16:creationId xmlns:a16="http://schemas.microsoft.com/office/drawing/2014/main" xmlns="" id="{183D4545-998D-4D75-9ECF-3275F81ACE6B}"/>
                  </a:ext>
                </a:extLst>
              </p:cNvPr>
              <p:cNvSpPr>
                <a:spLocks noEditPoints="1"/>
              </p:cNvSpPr>
              <p:nvPr/>
            </p:nvSpPr>
            <p:spPr bwMode="auto">
              <a:xfrm>
                <a:off x="5540304" y="3269457"/>
                <a:ext cx="1114563" cy="719138"/>
              </a:xfrm>
              <a:custGeom>
                <a:avLst/>
                <a:gdLst>
                  <a:gd name="T0" fmla="*/ 854422089 w 352"/>
                  <a:gd name="T1" fmla="*/ 1164208390 h 227"/>
                  <a:gd name="T2" fmla="*/ 864472547 w 352"/>
                  <a:gd name="T3" fmla="*/ 1164208390 h 227"/>
                  <a:gd name="T4" fmla="*/ 2147483646 w 352"/>
                  <a:gd name="T5" fmla="*/ 973519603 h 227"/>
                  <a:gd name="T6" fmla="*/ 2147483646 w 352"/>
                  <a:gd name="T7" fmla="*/ 943410848 h 227"/>
                  <a:gd name="T8" fmla="*/ 2147483646 w 352"/>
                  <a:gd name="T9" fmla="*/ 993592107 h 227"/>
                  <a:gd name="T10" fmla="*/ 522706248 w 352"/>
                  <a:gd name="T11" fmla="*/ 582105779 h 227"/>
                  <a:gd name="T12" fmla="*/ 643327596 w 352"/>
                  <a:gd name="T13" fmla="*/ 311123809 h 227"/>
                  <a:gd name="T14" fmla="*/ 1155983386 w 352"/>
                  <a:gd name="T15" fmla="*/ 592142031 h 227"/>
                  <a:gd name="T16" fmla="*/ 1236396561 w 352"/>
                  <a:gd name="T17" fmla="*/ 521885099 h 227"/>
                  <a:gd name="T18" fmla="*/ 854422089 w 352"/>
                  <a:gd name="T19" fmla="*/ 0 h 227"/>
                  <a:gd name="T20" fmla="*/ 482498075 w 352"/>
                  <a:gd name="T21" fmla="*/ 531921351 h 227"/>
                  <a:gd name="T22" fmla="*/ 2147483646 w 352"/>
                  <a:gd name="T23" fmla="*/ 551993855 h 227"/>
                  <a:gd name="T24" fmla="*/ 2147483646 w 352"/>
                  <a:gd name="T25" fmla="*/ 311123809 h 227"/>
                  <a:gd name="T26" fmla="*/ 2147483646 w 352"/>
                  <a:gd name="T27" fmla="*/ 582105779 h 227"/>
                  <a:gd name="T28" fmla="*/ 2147483646 w 352"/>
                  <a:gd name="T29" fmla="*/ 582105779 h 227"/>
                  <a:gd name="T30" fmla="*/ 2147483646 w 352"/>
                  <a:gd name="T31" fmla="*/ 521885099 h 227"/>
                  <a:gd name="T32" fmla="*/ 2147483646 w 352"/>
                  <a:gd name="T33" fmla="*/ 0 h 227"/>
                  <a:gd name="T34" fmla="*/ 2147483646 w 352"/>
                  <a:gd name="T35" fmla="*/ 551993855 h 227"/>
                  <a:gd name="T36" fmla="*/ 2147483646 w 352"/>
                  <a:gd name="T37" fmla="*/ 973519603 h 227"/>
                  <a:gd name="T38" fmla="*/ 2147483646 w 352"/>
                  <a:gd name="T39" fmla="*/ 1003628359 h 227"/>
                  <a:gd name="T40" fmla="*/ 2147483646 w 352"/>
                  <a:gd name="T41" fmla="*/ 762758313 h 227"/>
                  <a:gd name="T42" fmla="*/ 1698790550 w 352"/>
                  <a:gd name="T43" fmla="*/ 1354897176 h 227"/>
                  <a:gd name="T44" fmla="*/ 0 w 352"/>
                  <a:gd name="T45" fmla="*/ 1385005932 h 227"/>
                  <a:gd name="T46" fmla="*/ 30154544 w 352"/>
                  <a:gd name="T47" fmla="*/ 2147483646 h 227"/>
                  <a:gd name="T48" fmla="*/ 1728948265 w 352"/>
                  <a:gd name="T49" fmla="*/ 2147483646 h 227"/>
                  <a:gd name="T50" fmla="*/ 1698790550 w 352"/>
                  <a:gd name="T51" fmla="*/ 1354897176 h 227"/>
                  <a:gd name="T52" fmla="*/ 603119423 w 352"/>
                  <a:gd name="T53" fmla="*/ 1816567932 h 227"/>
                  <a:gd name="T54" fmla="*/ 1115775213 w 352"/>
                  <a:gd name="T55" fmla="*/ 1816567932 h 227"/>
                  <a:gd name="T56" fmla="*/ 2147483646 w 352"/>
                  <a:gd name="T57" fmla="*/ 1354897176 h 227"/>
                  <a:gd name="T58" fmla="*/ 1809361440 w 352"/>
                  <a:gd name="T59" fmla="*/ 1385005932 h 227"/>
                  <a:gd name="T60" fmla="*/ 1839519155 w 352"/>
                  <a:gd name="T61" fmla="*/ 2147483646 h 227"/>
                  <a:gd name="T62" fmla="*/ 2147483646 w 352"/>
                  <a:gd name="T63" fmla="*/ 2147483646 h 227"/>
                  <a:gd name="T64" fmla="*/ 2147483646 w 352"/>
                  <a:gd name="T65" fmla="*/ 1354897176 h 227"/>
                  <a:gd name="T66" fmla="*/ 2147483646 w 352"/>
                  <a:gd name="T67" fmla="*/ 1816567932 h 227"/>
                  <a:gd name="T68" fmla="*/ 2147483646 w 352"/>
                  <a:gd name="T69" fmla="*/ 1816567932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2" h="227">
                    <a:moveTo>
                      <a:pt x="86" y="116"/>
                    </a:moveTo>
                    <a:cubicBezTo>
                      <a:pt x="86" y="116"/>
                      <a:pt x="86" y="116"/>
                      <a:pt x="85" y="116"/>
                    </a:cubicBezTo>
                    <a:cubicBezTo>
                      <a:pt x="85" y="116"/>
                      <a:pt x="85" y="116"/>
                      <a:pt x="85" y="116"/>
                    </a:cubicBezTo>
                    <a:cubicBezTo>
                      <a:pt x="86" y="116"/>
                      <a:pt x="86" y="116"/>
                      <a:pt x="86" y="116"/>
                    </a:cubicBezTo>
                    <a:close/>
                    <a:moveTo>
                      <a:pt x="240" y="99"/>
                    </a:moveTo>
                    <a:cubicBezTo>
                      <a:pt x="240" y="97"/>
                      <a:pt x="240" y="97"/>
                      <a:pt x="240" y="97"/>
                    </a:cubicBezTo>
                    <a:cubicBezTo>
                      <a:pt x="237" y="94"/>
                      <a:pt x="234" y="87"/>
                      <a:pt x="229" y="76"/>
                    </a:cubicBezTo>
                    <a:cubicBezTo>
                      <a:pt x="229" y="83"/>
                      <a:pt x="228" y="93"/>
                      <a:pt x="220" y="94"/>
                    </a:cubicBezTo>
                    <a:cubicBezTo>
                      <a:pt x="223" y="97"/>
                      <a:pt x="227" y="99"/>
                      <a:pt x="230" y="100"/>
                    </a:cubicBezTo>
                    <a:cubicBezTo>
                      <a:pt x="234" y="100"/>
                      <a:pt x="238" y="99"/>
                      <a:pt x="240" y="99"/>
                    </a:cubicBezTo>
                    <a:close/>
                    <a:moveTo>
                      <a:pt x="48" y="53"/>
                    </a:moveTo>
                    <a:cubicBezTo>
                      <a:pt x="52" y="56"/>
                      <a:pt x="52" y="58"/>
                      <a:pt x="52" y="58"/>
                    </a:cubicBezTo>
                    <a:cubicBezTo>
                      <a:pt x="55" y="58"/>
                      <a:pt x="55" y="58"/>
                      <a:pt x="55" y="58"/>
                    </a:cubicBezTo>
                    <a:cubicBezTo>
                      <a:pt x="55" y="58"/>
                      <a:pt x="53" y="35"/>
                      <a:pt x="64" y="31"/>
                    </a:cubicBezTo>
                    <a:cubicBezTo>
                      <a:pt x="64" y="31"/>
                      <a:pt x="111" y="52"/>
                      <a:pt x="115" y="30"/>
                    </a:cubicBezTo>
                    <a:cubicBezTo>
                      <a:pt x="115" y="57"/>
                      <a:pt x="115" y="59"/>
                      <a:pt x="115" y="59"/>
                    </a:cubicBezTo>
                    <a:cubicBezTo>
                      <a:pt x="118" y="59"/>
                      <a:pt x="118" y="59"/>
                      <a:pt x="118" y="59"/>
                    </a:cubicBezTo>
                    <a:cubicBezTo>
                      <a:pt x="122" y="54"/>
                      <a:pt x="122" y="52"/>
                      <a:pt x="123" y="52"/>
                    </a:cubicBezTo>
                    <a:cubicBezTo>
                      <a:pt x="124" y="48"/>
                      <a:pt x="124" y="44"/>
                      <a:pt x="124" y="39"/>
                    </a:cubicBezTo>
                    <a:cubicBezTo>
                      <a:pt x="124" y="17"/>
                      <a:pt x="107" y="0"/>
                      <a:pt x="85" y="0"/>
                    </a:cubicBezTo>
                    <a:cubicBezTo>
                      <a:pt x="64" y="0"/>
                      <a:pt x="47" y="17"/>
                      <a:pt x="47" y="39"/>
                    </a:cubicBezTo>
                    <a:cubicBezTo>
                      <a:pt x="47" y="44"/>
                      <a:pt x="47" y="49"/>
                      <a:pt x="48" y="53"/>
                    </a:cubicBezTo>
                    <a:cubicBezTo>
                      <a:pt x="48" y="53"/>
                      <a:pt x="48" y="53"/>
                      <a:pt x="48" y="53"/>
                    </a:cubicBezTo>
                    <a:close/>
                    <a:moveTo>
                      <a:pt x="230" y="55"/>
                    </a:moveTo>
                    <a:cubicBezTo>
                      <a:pt x="233" y="58"/>
                      <a:pt x="233" y="35"/>
                      <a:pt x="245" y="31"/>
                    </a:cubicBezTo>
                    <a:cubicBezTo>
                      <a:pt x="245" y="31"/>
                      <a:pt x="245" y="31"/>
                      <a:pt x="245" y="31"/>
                    </a:cubicBezTo>
                    <a:cubicBezTo>
                      <a:pt x="245" y="31"/>
                      <a:pt x="245" y="31"/>
                      <a:pt x="296" y="58"/>
                    </a:cubicBezTo>
                    <a:cubicBezTo>
                      <a:pt x="296" y="58"/>
                      <a:pt x="296" y="58"/>
                      <a:pt x="296" y="58"/>
                    </a:cubicBezTo>
                    <a:cubicBezTo>
                      <a:pt x="296" y="58"/>
                      <a:pt x="296" y="58"/>
                      <a:pt x="299" y="58"/>
                    </a:cubicBezTo>
                    <a:cubicBezTo>
                      <a:pt x="299" y="58"/>
                      <a:pt x="299" y="58"/>
                      <a:pt x="299" y="58"/>
                    </a:cubicBezTo>
                    <a:cubicBezTo>
                      <a:pt x="303" y="54"/>
                      <a:pt x="303" y="52"/>
                      <a:pt x="303" y="52"/>
                    </a:cubicBezTo>
                    <a:cubicBezTo>
                      <a:pt x="303" y="52"/>
                      <a:pt x="303" y="52"/>
                      <a:pt x="303" y="52"/>
                    </a:cubicBezTo>
                    <a:cubicBezTo>
                      <a:pt x="305" y="48"/>
                      <a:pt x="305" y="44"/>
                      <a:pt x="305" y="39"/>
                    </a:cubicBezTo>
                    <a:cubicBezTo>
                      <a:pt x="305" y="17"/>
                      <a:pt x="288" y="0"/>
                      <a:pt x="266" y="0"/>
                    </a:cubicBezTo>
                    <a:cubicBezTo>
                      <a:pt x="244" y="0"/>
                      <a:pt x="227" y="17"/>
                      <a:pt x="227" y="39"/>
                    </a:cubicBezTo>
                    <a:cubicBezTo>
                      <a:pt x="227" y="44"/>
                      <a:pt x="228" y="51"/>
                      <a:pt x="230" y="55"/>
                    </a:cubicBezTo>
                    <a:cubicBezTo>
                      <a:pt x="230" y="55"/>
                      <a:pt x="230" y="55"/>
                      <a:pt x="230" y="55"/>
                    </a:cubicBezTo>
                    <a:close/>
                    <a:moveTo>
                      <a:pt x="292" y="97"/>
                    </a:moveTo>
                    <a:cubicBezTo>
                      <a:pt x="292" y="99"/>
                      <a:pt x="292" y="99"/>
                      <a:pt x="292" y="99"/>
                    </a:cubicBezTo>
                    <a:cubicBezTo>
                      <a:pt x="294" y="99"/>
                      <a:pt x="298" y="100"/>
                      <a:pt x="303" y="100"/>
                    </a:cubicBezTo>
                    <a:cubicBezTo>
                      <a:pt x="306" y="99"/>
                      <a:pt x="309" y="97"/>
                      <a:pt x="312" y="94"/>
                    </a:cubicBezTo>
                    <a:cubicBezTo>
                      <a:pt x="305" y="93"/>
                      <a:pt x="303" y="83"/>
                      <a:pt x="303" y="76"/>
                    </a:cubicBezTo>
                    <a:cubicBezTo>
                      <a:pt x="298" y="87"/>
                      <a:pt x="295" y="94"/>
                      <a:pt x="292" y="97"/>
                    </a:cubicBezTo>
                    <a:close/>
                    <a:moveTo>
                      <a:pt x="169" y="135"/>
                    </a:moveTo>
                    <a:cubicBezTo>
                      <a:pt x="3" y="135"/>
                      <a:pt x="3" y="135"/>
                      <a:pt x="3" y="135"/>
                    </a:cubicBezTo>
                    <a:cubicBezTo>
                      <a:pt x="1" y="135"/>
                      <a:pt x="0" y="136"/>
                      <a:pt x="0" y="138"/>
                    </a:cubicBezTo>
                    <a:cubicBezTo>
                      <a:pt x="0" y="225"/>
                      <a:pt x="0" y="225"/>
                      <a:pt x="0" y="225"/>
                    </a:cubicBezTo>
                    <a:cubicBezTo>
                      <a:pt x="0" y="226"/>
                      <a:pt x="1" y="227"/>
                      <a:pt x="3" y="227"/>
                    </a:cubicBezTo>
                    <a:cubicBezTo>
                      <a:pt x="169" y="227"/>
                      <a:pt x="169" y="227"/>
                      <a:pt x="169" y="227"/>
                    </a:cubicBezTo>
                    <a:cubicBezTo>
                      <a:pt x="171" y="227"/>
                      <a:pt x="172" y="226"/>
                      <a:pt x="172" y="225"/>
                    </a:cubicBezTo>
                    <a:cubicBezTo>
                      <a:pt x="172" y="138"/>
                      <a:pt x="172" y="138"/>
                      <a:pt x="172" y="138"/>
                    </a:cubicBezTo>
                    <a:cubicBezTo>
                      <a:pt x="172" y="136"/>
                      <a:pt x="171" y="135"/>
                      <a:pt x="169" y="135"/>
                    </a:cubicBezTo>
                    <a:close/>
                    <a:moveTo>
                      <a:pt x="86" y="207"/>
                    </a:moveTo>
                    <a:cubicBezTo>
                      <a:pt x="72" y="207"/>
                      <a:pt x="60" y="195"/>
                      <a:pt x="60" y="181"/>
                    </a:cubicBezTo>
                    <a:cubicBezTo>
                      <a:pt x="60" y="167"/>
                      <a:pt x="72" y="156"/>
                      <a:pt x="86" y="156"/>
                    </a:cubicBezTo>
                    <a:cubicBezTo>
                      <a:pt x="100" y="156"/>
                      <a:pt x="111" y="167"/>
                      <a:pt x="111" y="181"/>
                    </a:cubicBezTo>
                    <a:cubicBezTo>
                      <a:pt x="111" y="195"/>
                      <a:pt x="100" y="207"/>
                      <a:pt x="86" y="207"/>
                    </a:cubicBezTo>
                    <a:close/>
                    <a:moveTo>
                      <a:pt x="349" y="135"/>
                    </a:moveTo>
                    <a:cubicBezTo>
                      <a:pt x="183" y="135"/>
                      <a:pt x="183" y="135"/>
                      <a:pt x="183" y="135"/>
                    </a:cubicBezTo>
                    <a:cubicBezTo>
                      <a:pt x="181" y="135"/>
                      <a:pt x="180" y="136"/>
                      <a:pt x="180" y="138"/>
                    </a:cubicBezTo>
                    <a:cubicBezTo>
                      <a:pt x="180" y="225"/>
                      <a:pt x="180" y="225"/>
                      <a:pt x="180" y="225"/>
                    </a:cubicBezTo>
                    <a:cubicBezTo>
                      <a:pt x="180" y="226"/>
                      <a:pt x="181" y="227"/>
                      <a:pt x="183" y="227"/>
                    </a:cubicBezTo>
                    <a:cubicBezTo>
                      <a:pt x="349" y="227"/>
                      <a:pt x="349" y="227"/>
                      <a:pt x="349" y="227"/>
                    </a:cubicBezTo>
                    <a:cubicBezTo>
                      <a:pt x="351" y="227"/>
                      <a:pt x="352" y="226"/>
                      <a:pt x="352" y="225"/>
                    </a:cubicBezTo>
                    <a:cubicBezTo>
                      <a:pt x="352" y="138"/>
                      <a:pt x="352" y="138"/>
                      <a:pt x="352" y="138"/>
                    </a:cubicBezTo>
                    <a:cubicBezTo>
                      <a:pt x="352" y="136"/>
                      <a:pt x="351" y="135"/>
                      <a:pt x="349" y="135"/>
                    </a:cubicBezTo>
                    <a:close/>
                    <a:moveTo>
                      <a:pt x="266" y="207"/>
                    </a:moveTo>
                    <a:cubicBezTo>
                      <a:pt x="252" y="207"/>
                      <a:pt x="241" y="195"/>
                      <a:pt x="241" y="181"/>
                    </a:cubicBezTo>
                    <a:cubicBezTo>
                      <a:pt x="241" y="167"/>
                      <a:pt x="252" y="156"/>
                      <a:pt x="266" y="156"/>
                    </a:cubicBezTo>
                    <a:cubicBezTo>
                      <a:pt x="280" y="156"/>
                      <a:pt x="292" y="167"/>
                      <a:pt x="292" y="181"/>
                    </a:cubicBezTo>
                    <a:cubicBezTo>
                      <a:pt x="292" y="195"/>
                      <a:pt x="280" y="207"/>
                      <a:pt x="266" y="20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575757"/>
                  </a:solidFill>
                </a:endParaRPr>
              </a:p>
            </p:txBody>
          </p:sp>
          <p:sp>
            <p:nvSpPr>
              <p:cNvPr id="46" name="Freeform 7">
                <a:extLst>
                  <a:ext uri="{FF2B5EF4-FFF2-40B4-BE49-F238E27FC236}">
                    <a16:creationId xmlns:a16="http://schemas.microsoft.com/office/drawing/2014/main" xmlns="" id="{D401DA33-EC15-4631-8C84-CD68E17938B0}"/>
                  </a:ext>
                </a:extLst>
              </p:cNvPr>
              <p:cNvSpPr>
                <a:spLocks noEditPoints="1"/>
              </p:cNvSpPr>
              <p:nvPr/>
            </p:nvSpPr>
            <p:spPr bwMode="auto">
              <a:xfrm>
                <a:off x="5442007" y="2891632"/>
                <a:ext cx="1311157" cy="1014412"/>
              </a:xfrm>
              <a:custGeom>
                <a:avLst/>
                <a:gdLst>
                  <a:gd name="T0" fmla="*/ 1176588455 w 414"/>
                  <a:gd name="T1" fmla="*/ 2147483646 h 320"/>
                  <a:gd name="T2" fmla="*/ 1176588455 w 414"/>
                  <a:gd name="T3" fmla="*/ 2147483646 h 320"/>
                  <a:gd name="T4" fmla="*/ 2147483646 w 414"/>
                  <a:gd name="T5" fmla="*/ 2147483646 h 320"/>
                  <a:gd name="T6" fmla="*/ 2147483646 w 414"/>
                  <a:gd name="T7" fmla="*/ 2147483646 h 320"/>
                  <a:gd name="T8" fmla="*/ 2147483646 w 414"/>
                  <a:gd name="T9" fmla="*/ 2147483646 h 320"/>
                  <a:gd name="T10" fmla="*/ 2147483646 w 414"/>
                  <a:gd name="T11" fmla="*/ 2147483646 h 320"/>
                  <a:gd name="T12" fmla="*/ 1377713358 w 414"/>
                  <a:gd name="T13" fmla="*/ 2147483646 h 320"/>
                  <a:gd name="T14" fmla="*/ 1568782492 w 414"/>
                  <a:gd name="T15" fmla="*/ 1778700285 h 320"/>
                  <a:gd name="T16" fmla="*/ 1166529514 w 414"/>
                  <a:gd name="T17" fmla="*/ 2147483646 h 320"/>
                  <a:gd name="T18" fmla="*/ 764279707 w 414"/>
                  <a:gd name="T19" fmla="*/ 1778700285 h 320"/>
                  <a:gd name="T20" fmla="*/ 965404611 w 414"/>
                  <a:gd name="T21" fmla="*/ 2147483646 h 320"/>
                  <a:gd name="T22" fmla="*/ 1327431340 w 414"/>
                  <a:gd name="T23" fmla="*/ 2147483646 h 320"/>
                  <a:gd name="T24" fmla="*/ 1166529514 w 414"/>
                  <a:gd name="T25" fmla="*/ 2147483646 h 320"/>
                  <a:gd name="T26" fmla="*/ 613433651 w 414"/>
                  <a:gd name="T27" fmla="*/ 2147483646 h 320"/>
                  <a:gd name="T28" fmla="*/ 1729684318 w 414"/>
                  <a:gd name="T29" fmla="*/ 2147483646 h 320"/>
                  <a:gd name="T30" fmla="*/ 2147483646 w 414"/>
                  <a:gd name="T31" fmla="*/ 2147483646 h 320"/>
                  <a:gd name="T32" fmla="*/ 2147483646 w 414"/>
                  <a:gd name="T33" fmla="*/ 2147483646 h 320"/>
                  <a:gd name="T34" fmla="*/ 2147483646 w 414"/>
                  <a:gd name="T35" fmla="*/ 1879193742 h 320"/>
                  <a:gd name="T36" fmla="*/ 2147483646 w 414"/>
                  <a:gd name="T37" fmla="*/ 1849043486 h 320"/>
                  <a:gd name="T38" fmla="*/ 2147483646 w 414"/>
                  <a:gd name="T39" fmla="*/ 1838994457 h 320"/>
                  <a:gd name="T40" fmla="*/ 2147483646 w 414"/>
                  <a:gd name="T41" fmla="*/ 2140471661 h 320"/>
                  <a:gd name="T42" fmla="*/ 2147483646 w 414"/>
                  <a:gd name="T43" fmla="*/ 2147483646 h 320"/>
                  <a:gd name="T44" fmla="*/ 2147483646 w 414"/>
                  <a:gd name="T45" fmla="*/ 562751952 h 320"/>
                  <a:gd name="T46" fmla="*/ 2147483646 w 414"/>
                  <a:gd name="T47" fmla="*/ 633098323 h 320"/>
                  <a:gd name="T48" fmla="*/ 2147483646 w 414"/>
                  <a:gd name="T49" fmla="*/ 241179861 h 320"/>
                  <a:gd name="T50" fmla="*/ 2147483646 w 414"/>
                  <a:gd name="T51" fmla="*/ 160787631 h 320"/>
                  <a:gd name="T52" fmla="*/ 1739740087 w 414"/>
                  <a:gd name="T53" fmla="*/ 562751952 h 320"/>
                  <a:gd name="T54" fmla="*/ 2147483646 w 414"/>
                  <a:gd name="T55" fmla="*/ 633098323 h 320"/>
                  <a:gd name="T56" fmla="*/ 2147483646 w 414"/>
                  <a:gd name="T57" fmla="*/ 562751952 h 320"/>
                  <a:gd name="T58" fmla="*/ 2147483646 w 414"/>
                  <a:gd name="T59" fmla="*/ 633098323 h 320"/>
                  <a:gd name="T60" fmla="*/ 2147483646 w 414"/>
                  <a:gd name="T61" fmla="*/ 221081803 h 320"/>
                  <a:gd name="T62" fmla="*/ 2147483646 w 414"/>
                  <a:gd name="T63" fmla="*/ 160787631 h 320"/>
                  <a:gd name="T64" fmla="*/ 2147483646 w 414"/>
                  <a:gd name="T65" fmla="*/ 1025013616 h 320"/>
                  <a:gd name="T66" fmla="*/ 2147483646 w 414"/>
                  <a:gd name="T67" fmla="*/ 964719443 h 320"/>
                  <a:gd name="T68" fmla="*/ 2147483646 w 414"/>
                  <a:gd name="T69" fmla="*/ 1025013616 h 320"/>
                  <a:gd name="T70" fmla="*/ 2147483646 w 414"/>
                  <a:gd name="T71" fmla="*/ 964719443 h 320"/>
                  <a:gd name="T72" fmla="*/ 90508268 w 414"/>
                  <a:gd name="T73" fmla="*/ 623049295 h 320"/>
                  <a:gd name="T74" fmla="*/ 713997689 w 414"/>
                  <a:gd name="T75" fmla="*/ 562751952 h 320"/>
                  <a:gd name="T76" fmla="*/ 643604131 w 414"/>
                  <a:gd name="T77" fmla="*/ 1426981107 h 320"/>
                  <a:gd name="T78" fmla="*/ 20111539 w 414"/>
                  <a:gd name="T79" fmla="*/ 1366686934 h 320"/>
                  <a:gd name="T80" fmla="*/ 2147483646 w 414"/>
                  <a:gd name="T81" fmla="*/ 1426981107 h 320"/>
                  <a:gd name="T82" fmla="*/ 1739740087 w 414"/>
                  <a:gd name="T83" fmla="*/ 1426981107 h 320"/>
                  <a:gd name="T84" fmla="*/ 2147483646 w 414"/>
                  <a:gd name="T85" fmla="*/ 1205899304 h 320"/>
                  <a:gd name="T86" fmla="*/ 2147483646 w 414"/>
                  <a:gd name="T87" fmla="*/ 1296340563 h 320"/>
                  <a:gd name="T88" fmla="*/ 321800480 w 414"/>
                  <a:gd name="T89" fmla="*/ 241179861 h 320"/>
                  <a:gd name="T90" fmla="*/ 975460380 w 414"/>
                  <a:gd name="T91" fmla="*/ 160787631 h 320"/>
                  <a:gd name="T92" fmla="*/ 1317375570 w 414"/>
                  <a:gd name="T93" fmla="*/ 221081803 h 320"/>
                  <a:gd name="T94" fmla="*/ 1940864991 w 414"/>
                  <a:gd name="T95" fmla="*/ 160787631 h 320"/>
                  <a:gd name="T96" fmla="*/ 1870471433 w 414"/>
                  <a:gd name="T97" fmla="*/ 1025013616 h 320"/>
                  <a:gd name="T98" fmla="*/ 1246982013 w 414"/>
                  <a:gd name="T99" fmla="*/ 964719443 h 320"/>
                  <a:gd name="T100" fmla="*/ 905066823 w 414"/>
                  <a:gd name="T101" fmla="*/ 1025013616 h 320"/>
                  <a:gd name="T102" fmla="*/ 281577402 w 414"/>
                  <a:gd name="T103" fmla="*/ 964719443 h 320"/>
                  <a:gd name="T104" fmla="*/ 874899514 w 414"/>
                  <a:gd name="T105" fmla="*/ 562751952 h 320"/>
                  <a:gd name="T106" fmla="*/ 1538615184 w 414"/>
                  <a:gd name="T107" fmla="*/ 633098323 h 3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4" h="320">
                    <a:moveTo>
                      <a:pt x="117" y="280"/>
                    </a:moveTo>
                    <a:cubicBezTo>
                      <a:pt x="106" y="280"/>
                      <a:pt x="97" y="289"/>
                      <a:pt x="97" y="300"/>
                    </a:cubicBezTo>
                    <a:cubicBezTo>
                      <a:pt x="97" y="311"/>
                      <a:pt x="106" y="320"/>
                      <a:pt x="117" y="320"/>
                    </a:cubicBezTo>
                    <a:cubicBezTo>
                      <a:pt x="128" y="320"/>
                      <a:pt x="137" y="311"/>
                      <a:pt x="137" y="300"/>
                    </a:cubicBezTo>
                    <a:cubicBezTo>
                      <a:pt x="137" y="289"/>
                      <a:pt x="128" y="280"/>
                      <a:pt x="117" y="280"/>
                    </a:cubicBezTo>
                    <a:close/>
                    <a:moveTo>
                      <a:pt x="117" y="315"/>
                    </a:moveTo>
                    <a:cubicBezTo>
                      <a:pt x="109" y="315"/>
                      <a:pt x="102" y="308"/>
                      <a:pt x="102" y="300"/>
                    </a:cubicBezTo>
                    <a:cubicBezTo>
                      <a:pt x="102" y="292"/>
                      <a:pt x="109" y="285"/>
                      <a:pt x="117" y="285"/>
                    </a:cubicBezTo>
                    <a:cubicBezTo>
                      <a:pt x="125" y="285"/>
                      <a:pt x="132" y="292"/>
                      <a:pt x="132" y="300"/>
                    </a:cubicBezTo>
                    <a:cubicBezTo>
                      <a:pt x="132" y="308"/>
                      <a:pt x="125" y="315"/>
                      <a:pt x="117" y="315"/>
                    </a:cubicBezTo>
                    <a:close/>
                    <a:moveTo>
                      <a:pt x="357" y="232"/>
                    </a:moveTo>
                    <a:cubicBezTo>
                      <a:pt x="356" y="231"/>
                      <a:pt x="354" y="230"/>
                      <a:pt x="353" y="229"/>
                    </a:cubicBezTo>
                    <a:cubicBezTo>
                      <a:pt x="348" y="227"/>
                      <a:pt x="342" y="226"/>
                      <a:pt x="336" y="225"/>
                    </a:cubicBezTo>
                    <a:cubicBezTo>
                      <a:pt x="328" y="224"/>
                      <a:pt x="321" y="224"/>
                      <a:pt x="321" y="224"/>
                    </a:cubicBezTo>
                    <a:cubicBezTo>
                      <a:pt x="321" y="224"/>
                      <a:pt x="321" y="224"/>
                      <a:pt x="321" y="224"/>
                    </a:cubicBezTo>
                    <a:cubicBezTo>
                      <a:pt x="321" y="224"/>
                      <a:pt x="321" y="224"/>
                      <a:pt x="321" y="224"/>
                    </a:cubicBezTo>
                    <a:cubicBezTo>
                      <a:pt x="321" y="224"/>
                      <a:pt x="321" y="224"/>
                      <a:pt x="321" y="224"/>
                    </a:cubicBezTo>
                    <a:cubicBezTo>
                      <a:pt x="320" y="224"/>
                      <a:pt x="308" y="235"/>
                      <a:pt x="298" y="243"/>
                    </a:cubicBezTo>
                    <a:cubicBezTo>
                      <a:pt x="297" y="243"/>
                      <a:pt x="297" y="243"/>
                      <a:pt x="297" y="243"/>
                    </a:cubicBezTo>
                    <a:cubicBezTo>
                      <a:pt x="289" y="237"/>
                      <a:pt x="273" y="224"/>
                      <a:pt x="273" y="224"/>
                    </a:cubicBezTo>
                    <a:cubicBezTo>
                      <a:pt x="273" y="224"/>
                      <a:pt x="273" y="224"/>
                      <a:pt x="273" y="224"/>
                    </a:cubicBezTo>
                    <a:cubicBezTo>
                      <a:pt x="273" y="224"/>
                      <a:pt x="273" y="224"/>
                      <a:pt x="273" y="224"/>
                    </a:cubicBezTo>
                    <a:cubicBezTo>
                      <a:pt x="273" y="224"/>
                      <a:pt x="258" y="224"/>
                      <a:pt x="247" y="227"/>
                    </a:cubicBezTo>
                    <a:cubicBezTo>
                      <a:pt x="247" y="227"/>
                      <a:pt x="247" y="227"/>
                      <a:pt x="246" y="227"/>
                    </a:cubicBezTo>
                    <a:cubicBezTo>
                      <a:pt x="246" y="227"/>
                      <a:pt x="246" y="227"/>
                      <a:pt x="246" y="227"/>
                    </a:cubicBezTo>
                    <a:cubicBezTo>
                      <a:pt x="245" y="228"/>
                      <a:pt x="245" y="228"/>
                      <a:pt x="244" y="228"/>
                    </a:cubicBezTo>
                    <a:cubicBezTo>
                      <a:pt x="244" y="228"/>
                      <a:pt x="244" y="228"/>
                      <a:pt x="244" y="228"/>
                    </a:cubicBezTo>
                    <a:cubicBezTo>
                      <a:pt x="243" y="228"/>
                      <a:pt x="243" y="229"/>
                      <a:pt x="242" y="229"/>
                    </a:cubicBezTo>
                    <a:cubicBezTo>
                      <a:pt x="238" y="231"/>
                      <a:pt x="235" y="234"/>
                      <a:pt x="232" y="238"/>
                    </a:cubicBezTo>
                    <a:cubicBezTo>
                      <a:pt x="231" y="241"/>
                      <a:pt x="229" y="243"/>
                      <a:pt x="228" y="245"/>
                    </a:cubicBezTo>
                    <a:cubicBezTo>
                      <a:pt x="366" y="245"/>
                      <a:pt x="366" y="245"/>
                      <a:pt x="366" y="245"/>
                    </a:cubicBezTo>
                    <a:cubicBezTo>
                      <a:pt x="365" y="243"/>
                      <a:pt x="364" y="241"/>
                      <a:pt x="362" y="238"/>
                    </a:cubicBezTo>
                    <a:cubicBezTo>
                      <a:pt x="361" y="236"/>
                      <a:pt x="359" y="234"/>
                      <a:pt x="357" y="232"/>
                    </a:cubicBezTo>
                    <a:close/>
                    <a:moveTo>
                      <a:pt x="136" y="221"/>
                    </a:moveTo>
                    <a:cubicBezTo>
                      <a:pt x="137" y="219"/>
                      <a:pt x="137" y="219"/>
                      <a:pt x="137" y="219"/>
                    </a:cubicBezTo>
                    <a:cubicBezTo>
                      <a:pt x="137" y="214"/>
                      <a:pt x="137" y="214"/>
                      <a:pt x="137" y="214"/>
                    </a:cubicBezTo>
                    <a:cubicBezTo>
                      <a:pt x="137" y="213"/>
                      <a:pt x="138" y="213"/>
                      <a:pt x="138" y="213"/>
                    </a:cubicBezTo>
                    <a:cubicBezTo>
                      <a:pt x="141" y="210"/>
                      <a:pt x="148" y="194"/>
                      <a:pt x="150" y="187"/>
                    </a:cubicBezTo>
                    <a:cubicBezTo>
                      <a:pt x="155" y="185"/>
                      <a:pt x="156" y="180"/>
                      <a:pt x="156" y="178"/>
                    </a:cubicBezTo>
                    <a:cubicBezTo>
                      <a:pt x="156" y="177"/>
                      <a:pt x="156" y="177"/>
                      <a:pt x="156" y="177"/>
                    </a:cubicBezTo>
                    <a:cubicBezTo>
                      <a:pt x="150" y="180"/>
                      <a:pt x="150" y="180"/>
                      <a:pt x="150" y="180"/>
                    </a:cubicBezTo>
                    <a:cubicBezTo>
                      <a:pt x="149" y="181"/>
                      <a:pt x="148" y="182"/>
                      <a:pt x="147" y="183"/>
                    </a:cubicBezTo>
                    <a:cubicBezTo>
                      <a:pt x="146" y="183"/>
                      <a:pt x="146" y="184"/>
                      <a:pt x="146" y="184"/>
                    </a:cubicBezTo>
                    <a:cubicBezTo>
                      <a:pt x="142" y="195"/>
                      <a:pt x="136" y="207"/>
                      <a:pt x="134" y="209"/>
                    </a:cubicBezTo>
                    <a:cubicBezTo>
                      <a:pt x="131" y="212"/>
                      <a:pt x="121" y="218"/>
                      <a:pt x="116" y="218"/>
                    </a:cubicBezTo>
                    <a:cubicBezTo>
                      <a:pt x="111" y="218"/>
                      <a:pt x="102" y="212"/>
                      <a:pt x="98" y="209"/>
                    </a:cubicBezTo>
                    <a:cubicBezTo>
                      <a:pt x="97" y="207"/>
                      <a:pt x="91" y="195"/>
                      <a:pt x="87" y="184"/>
                    </a:cubicBezTo>
                    <a:cubicBezTo>
                      <a:pt x="87" y="184"/>
                      <a:pt x="86" y="183"/>
                      <a:pt x="86" y="183"/>
                    </a:cubicBezTo>
                    <a:cubicBezTo>
                      <a:pt x="84" y="182"/>
                      <a:pt x="84" y="181"/>
                      <a:pt x="83" y="180"/>
                    </a:cubicBezTo>
                    <a:cubicBezTo>
                      <a:pt x="76" y="177"/>
                      <a:pt x="76" y="177"/>
                      <a:pt x="76" y="177"/>
                    </a:cubicBezTo>
                    <a:cubicBezTo>
                      <a:pt x="76" y="178"/>
                      <a:pt x="76" y="178"/>
                      <a:pt x="76" y="178"/>
                    </a:cubicBezTo>
                    <a:cubicBezTo>
                      <a:pt x="77" y="180"/>
                      <a:pt x="78" y="185"/>
                      <a:pt x="82" y="187"/>
                    </a:cubicBezTo>
                    <a:cubicBezTo>
                      <a:pt x="85" y="194"/>
                      <a:pt x="91" y="210"/>
                      <a:pt x="95" y="213"/>
                    </a:cubicBezTo>
                    <a:cubicBezTo>
                      <a:pt x="95" y="213"/>
                      <a:pt x="96" y="213"/>
                      <a:pt x="96" y="214"/>
                    </a:cubicBezTo>
                    <a:cubicBezTo>
                      <a:pt x="96" y="219"/>
                      <a:pt x="96" y="219"/>
                      <a:pt x="96" y="219"/>
                    </a:cubicBezTo>
                    <a:cubicBezTo>
                      <a:pt x="97" y="221"/>
                      <a:pt x="97" y="221"/>
                      <a:pt x="97" y="221"/>
                    </a:cubicBezTo>
                    <a:cubicBezTo>
                      <a:pt x="97" y="221"/>
                      <a:pt x="98" y="223"/>
                      <a:pt x="101" y="225"/>
                    </a:cubicBezTo>
                    <a:cubicBezTo>
                      <a:pt x="101" y="218"/>
                      <a:pt x="101" y="218"/>
                      <a:pt x="101" y="218"/>
                    </a:cubicBezTo>
                    <a:cubicBezTo>
                      <a:pt x="106" y="220"/>
                      <a:pt x="112" y="223"/>
                      <a:pt x="116" y="223"/>
                    </a:cubicBezTo>
                    <a:cubicBezTo>
                      <a:pt x="121" y="223"/>
                      <a:pt x="127" y="220"/>
                      <a:pt x="132" y="218"/>
                    </a:cubicBezTo>
                    <a:cubicBezTo>
                      <a:pt x="132" y="225"/>
                      <a:pt x="132" y="225"/>
                      <a:pt x="132" y="225"/>
                    </a:cubicBezTo>
                    <a:cubicBezTo>
                      <a:pt x="134" y="223"/>
                      <a:pt x="136" y="221"/>
                      <a:pt x="136" y="221"/>
                    </a:cubicBezTo>
                    <a:close/>
                    <a:moveTo>
                      <a:pt x="172" y="229"/>
                    </a:moveTo>
                    <a:cubicBezTo>
                      <a:pt x="161" y="224"/>
                      <a:pt x="140" y="224"/>
                      <a:pt x="140" y="224"/>
                    </a:cubicBezTo>
                    <a:cubicBezTo>
                      <a:pt x="140" y="224"/>
                      <a:pt x="132" y="235"/>
                      <a:pt x="116" y="235"/>
                    </a:cubicBezTo>
                    <a:cubicBezTo>
                      <a:pt x="117" y="235"/>
                      <a:pt x="117" y="235"/>
                      <a:pt x="117" y="235"/>
                    </a:cubicBezTo>
                    <a:cubicBezTo>
                      <a:pt x="117" y="235"/>
                      <a:pt x="117" y="235"/>
                      <a:pt x="116" y="235"/>
                    </a:cubicBezTo>
                    <a:cubicBezTo>
                      <a:pt x="116" y="235"/>
                      <a:pt x="116" y="235"/>
                      <a:pt x="116" y="235"/>
                    </a:cubicBezTo>
                    <a:cubicBezTo>
                      <a:pt x="100" y="235"/>
                      <a:pt x="93" y="224"/>
                      <a:pt x="93" y="224"/>
                    </a:cubicBezTo>
                    <a:cubicBezTo>
                      <a:pt x="93" y="224"/>
                      <a:pt x="72" y="224"/>
                      <a:pt x="61" y="229"/>
                    </a:cubicBezTo>
                    <a:cubicBezTo>
                      <a:pt x="57" y="231"/>
                      <a:pt x="54" y="234"/>
                      <a:pt x="51" y="238"/>
                    </a:cubicBezTo>
                    <a:cubicBezTo>
                      <a:pt x="50" y="241"/>
                      <a:pt x="49" y="243"/>
                      <a:pt x="47" y="245"/>
                    </a:cubicBezTo>
                    <a:cubicBezTo>
                      <a:pt x="185" y="245"/>
                      <a:pt x="185" y="245"/>
                      <a:pt x="185" y="245"/>
                    </a:cubicBezTo>
                    <a:cubicBezTo>
                      <a:pt x="184" y="243"/>
                      <a:pt x="183" y="241"/>
                      <a:pt x="182" y="238"/>
                    </a:cubicBezTo>
                    <a:cubicBezTo>
                      <a:pt x="179" y="234"/>
                      <a:pt x="176" y="231"/>
                      <a:pt x="172" y="229"/>
                    </a:cubicBezTo>
                    <a:close/>
                    <a:moveTo>
                      <a:pt x="297" y="280"/>
                    </a:moveTo>
                    <a:cubicBezTo>
                      <a:pt x="286" y="280"/>
                      <a:pt x="277" y="289"/>
                      <a:pt x="277" y="300"/>
                    </a:cubicBezTo>
                    <a:cubicBezTo>
                      <a:pt x="277" y="311"/>
                      <a:pt x="286" y="320"/>
                      <a:pt x="297" y="320"/>
                    </a:cubicBezTo>
                    <a:cubicBezTo>
                      <a:pt x="308" y="320"/>
                      <a:pt x="317" y="311"/>
                      <a:pt x="317" y="300"/>
                    </a:cubicBezTo>
                    <a:cubicBezTo>
                      <a:pt x="317" y="289"/>
                      <a:pt x="308" y="280"/>
                      <a:pt x="297" y="280"/>
                    </a:cubicBezTo>
                    <a:close/>
                    <a:moveTo>
                      <a:pt x="297" y="315"/>
                    </a:moveTo>
                    <a:cubicBezTo>
                      <a:pt x="289" y="315"/>
                      <a:pt x="282" y="308"/>
                      <a:pt x="282" y="300"/>
                    </a:cubicBezTo>
                    <a:cubicBezTo>
                      <a:pt x="282" y="292"/>
                      <a:pt x="289" y="285"/>
                      <a:pt x="297" y="285"/>
                    </a:cubicBezTo>
                    <a:cubicBezTo>
                      <a:pt x="305" y="285"/>
                      <a:pt x="312" y="292"/>
                      <a:pt x="312" y="300"/>
                    </a:cubicBezTo>
                    <a:cubicBezTo>
                      <a:pt x="312" y="308"/>
                      <a:pt x="305" y="315"/>
                      <a:pt x="297" y="315"/>
                    </a:cubicBezTo>
                    <a:close/>
                    <a:moveTo>
                      <a:pt x="318" y="220"/>
                    </a:moveTo>
                    <a:cubicBezTo>
                      <a:pt x="318" y="219"/>
                      <a:pt x="318" y="219"/>
                      <a:pt x="318" y="219"/>
                    </a:cubicBezTo>
                    <a:cubicBezTo>
                      <a:pt x="318" y="214"/>
                      <a:pt x="318" y="214"/>
                      <a:pt x="318" y="214"/>
                    </a:cubicBezTo>
                    <a:cubicBezTo>
                      <a:pt x="318" y="213"/>
                      <a:pt x="318" y="213"/>
                      <a:pt x="319" y="213"/>
                    </a:cubicBezTo>
                    <a:cubicBezTo>
                      <a:pt x="322" y="210"/>
                      <a:pt x="329" y="194"/>
                      <a:pt x="331" y="187"/>
                    </a:cubicBezTo>
                    <a:cubicBezTo>
                      <a:pt x="336" y="185"/>
                      <a:pt x="337" y="180"/>
                      <a:pt x="337" y="178"/>
                    </a:cubicBezTo>
                    <a:cubicBezTo>
                      <a:pt x="337" y="177"/>
                      <a:pt x="337" y="177"/>
                      <a:pt x="337" y="177"/>
                    </a:cubicBezTo>
                    <a:cubicBezTo>
                      <a:pt x="331" y="180"/>
                      <a:pt x="331" y="180"/>
                      <a:pt x="331" y="180"/>
                    </a:cubicBezTo>
                    <a:cubicBezTo>
                      <a:pt x="330" y="181"/>
                      <a:pt x="329" y="182"/>
                      <a:pt x="328" y="183"/>
                    </a:cubicBezTo>
                    <a:cubicBezTo>
                      <a:pt x="327" y="183"/>
                      <a:pt x="327" y="184"/>
                      <a:pt x="327" y="184"/>
                    </a:cubicBezTo>
                    <a:cubicBezTo>
                      <a:pt x="322" y="195"/>
                      <a:pt x="317" y="207"/>
                      <a:pt x="315" y="209"/>
                    </a:cubicBezTo>
                    <a:cubicBezTo>
                      <a:pt x="312" y="212"/>
                      <a:pt x="302" y="218"/>
                      <a:pt x="297" y="218"/>
                    </a:cubicBezTo>
                    <a:cubicBezTo>
                      <a:pt x="292" y="218"/>
                      <a:pt x="283" y="212"/>
                      <a:pt x="279" y="209"/>
                    </a:cubicBezTo>
                    <a:cubicBezTo>
                      <a:pt x="277" y="207"/>
                      <a:pt x="272" y="195"/>
                      <a:pt x="268" y="184"/>
                    </a:cubicBezTo>
                    <a:cubicBezTo>
                      <a:pt x="268" y="184"/>
                      <a:pt x="267" y="183"/>
                      <a:pt x="267" y="183"/>
                    </a:cubicBezTo>
                    <a:cubicBezTo>
                      <a:pt x="265" y="182"/>
                      <a:pt x="264" y="181"/>
                      <a:pt x="264" y="180"/>
                    </a:cubicBezTo>
                    <a:cubicBezTo>
                      <a:pt x="257" y="177"/>
                      <a:pt x="257" y="177"/>
                      <a:pt x="257" y="177"/>
                    </a:cubicBezTo>
                    <a:cubicBezTo>
                      <a:pt x="257" y="178"/>
                      <a:pt x="257" y="178"/>
                      <a:pt x="257" y="178"/>
                    </a:cubicBezTo>
                    <a:cubicBezTo>
                      <a:pt x="258" y="180"/>
                      <a:pt x="259" y="185"/>
                      <a:pt x="263" y="187"/>
                    </a:cubicBezTo>
                    <a:cubicBezTo>
                      <a:pt x="266" y="194"/>
                      <a:pt x="272" y="210"/>
                      <a:pt x="276" y="213"/>
                    </a:cubicBezTo>
                    <a:cubicBezTo>
                      <a:pt x="276" y="213"/>
                      <a:pt x="276" y="213"/>
                      <a:pt x="277" y="214"/>
                    </a:cubicBezTo>
                    <a:cubicBezTo>
                      <a:pt x="277" y="219"/>
                      <a:pt x="277" y="219"/>
                      <a:pt x="277" y="219"/>
                    </a:cubicBezTo>
                    <a:cubicBezTo>
                      <a:pt x="277" y="220"/>
                      <a:pt x="277" y="220"/>
                      <a:pt x="277" y="220"/>
                    </a:cubicBezTo>
                    <a:cubicBezTo>
                      <a:pt x="277" y="220"/>
                      <a:pt x="279" y="221"/>
                      <a:pt x="282" y="224"/>
                    </a:cubicBezTo>
                    <a:cubicBezTo>
                      <a:pt x="282" y="218"/>
                      <a:pt x="282" y="218"/>
                      <a:pt x="282" y="218"/>
                    </a:cubicBezTo>
                    <a:cubicBezTo>
                      <a:pt x="287" y="220"/>
                      <a:pt x="293" y="223"/>
                      <a:pt x="297" y="223"/>
                    </a:cubicBezTo>
                    <a:cubicBezTo>
                      <a:pt x="302" y="223"/>
                      <a:pt x="308" y="220"/>
                      <a:pt x="312" y="218"/>
                    </a:cubicBezTo>
                    <a:cubicBezTo>
                      <a:pt x="312" y="224"/>
                      <a:pt x="312" y="224"/>
                      <a:pt x="312" y="224"/>
                    </a:cubicBezTo>
                    <a:cubicBezTo>
                      <a:pt x="315" y="221"/>
                      <a:pt x="318" y="220"/>
                      <a:pt x="318" y="220"/>
                    </a:cubicBezTo>
                    <a:close/>
                    <a:moveTo>
                      <a:pt x="258" y="56"/>
                    </a:moveTo>
                    <a:cubicBezTo>
                      <a:pt x="256" y="58"/>
                      <a:pt x="257" y="61"/>
                      <a:pt x="258" y="62"/>
                    </a:cubicBezTo>
                    <a:cubicBezTo>
                      <a:pt x="260" y="64"/>
                      <a:pt x="263" y="64"/>
                      <a:pt x="265" y="62"/>
                    </a:cubicBezTo>
                    <a:cubicBezTo>
                      <a:pt x="272" y="54"/>
                      <a:pt x="282" y="49"/>
                      <a:pt x="292" y="49"/>
                    </a:cubicBezTo>
                    <a:cubicBezTo>
                      <a:pt x="303" y="49"/>
                      <a:pt x="313" y="54"/>
                      <a:pt x="320" y="62"/>
                    </a:cubicBezTo>
                    <a:cubicBezTo>
                      <a:pt x="321" y="63"/>
                      <a:pt x="322" y="63"/>
                      <a:pt x="323" y="63"/>
                    </a:cubicBezTo>
                    <a:cubicBezTo>
                      <a:pt x="324" y="63"/>
                      <a:pt x="325" y="63"/>
                      <a:pt x="326" y="62"/>
                    </a:cubicBezTo>
                    <a:cubicBezTo>
                      <a:pt x="328" y="61"/>
                      <a:pt x="328" y="58"/>
                      <a:pt x="327" y="56"/>
                    </a:cubicBezTo>
                    <a:cubicBezTo>
                      <a:pt x="318" y="46"/>
                      <a:pt x="306" y="40"/>
                      <a:pt x="292" y="40"/>
                    </a:cubicBezTo>
                    <a:cubicBezTo>
                      <a:pt x="279" y="40"/>
                      <a:pt x="266" y="46"/>
                      <a:pt x="258" y="56"/>
                    </a:cubicBezTo>
                    <a:close/>
                    <a:moveTo>
                      <a:pt x="224" y="24"/>
                    </a:moveTo>
                    <a:cubicBezTo>
                      <a:pt x="225" y="24"/>
                      <a:pt x="227" y="23"/>
                      <a:pt x="228" y="22"/>
                    </a:cubicBezTo>
                    <a:cubicBezTo>
                      <a:pt x="235" y="14"/>
                      <a:pt x="244" y="9"/>
                      <a:pt x="255" y="9"/>
                    </a:cubicBezTo>
                    <a:cubicBezTo>
                      <a:pt x="266" y="9"/>
                      <a:pt x="276" y="14"/>
                      <a:pt x="283" y="22"/>
                    </a:cubicBezTo>
                    <a:cubicBezTo>
                      <a:pt x="284" y="24"/>
                      <a:pt x="287" y="24"/>
                      <a:pt x="289" y="23"/>
                    </a:cubicBezTo>
                    <a:cubicBezTo>
                      <a:pt x="291" y="21"/>
                      <a:pt x="291" y="18"/>
                      <a:pt x="290" y="16"/>
                    </a:cubicBezTo>
                    <a:cubicBezTo>
                      <a:pt x="281" y="6"/>
                      <a:pt x="268" y="0"/>
                      <a:pt x="255" y="0"/>
                    </a:cubicBezTo>
                    <a:cubicBezTo>
                      <a:pt x="242" y="0"/>
                      <a:pt x="229" y="6"/>
                      <a:pt x="221" y="16"/>
                    </a:cubicBezTo>
                    <a:cubicBezTo>
                      <a:pt x="219" y="18"/>
                      <a:pt x="219" y="21"/>
                      <a:pt x="221" y="23"/>
                    </a:cubicBezTo>
                    <a:cubicBezTo>
                      <a:pt x="222" y="23"/>
                      <a:pt x="223" y="24"/>
                      <a:pt x="224" y="24"/>
                    </a:cubicBezTo>
                    <a:close/>
                    <a:moveTo>
                      <a:pt x="173" y="56"/>
                    </a:moveTo>
                    <a:cubicBezTo>
                      <a:pt x="171" y="58"/>
                      <a:pt x="171" y="61"/>
                      <a:pt x="173" y="62"/>
                    </a:cubicBezTo>
                    <a:cubicBezTo>
                      <a:pt x="175" y="64"/>
                      <a:pt x="178" y="64"/>
                      <a:pt x="179" y="62"/>
                    </a:cubicBezTo>
                    <a:cubicBezTo>
                      <a:pt x="186" y="54"/>
                      <a:pt x="196" y="49"/>
                      <a:pt x="207" y="49"/>
                    </a:cubicBezTo>
                    <a:cubicBezTo>
                      <a:pt x="218" y="49"/>
                      <a:pt x="228" y="54"/>
                      <a:pt x="235" y="62"/>
                    </a:cubicBezTo>
                    <a:cubicBezTo>
                      <a:pt x="235" y="63"/>
                      <a:pt x="237" y="63"/>
                      <a:pt x="238" y="63"/>
                    </a:cubicBezTo>
                    <a:cubicBezTo>
                      <a:pt x="239" y="63"/>
                      <a:pt x="240" y="63"/>
                      <a:pt x="241" y="62"/>
                    </a:cubicBezTo>
                    <a:cubicBezTo>
                      <a:pt x="243" y="61"/>
                      <a:pt x="243" y="58"/>
                      <a:pt x="241" y="56"/>
                    </a:cubicBezTo>
                    <a:cubicBezTo>
                      <a:pt x="233" y="46"/>
                      <a:pt x="220" y="40"/>
                      <a:pt x="207" y="40"/>
                    </a:cubicBezTo>
                    <a:cubicBezTo>
                      <a:pt x="194" y="40"/>
                      <a:pt x="181" y="46"/>
                      <a:pt x="173" y="56"/>
                    </a:cubicBezTo>
                    <a:close/>
                    <a:moveTo>
                      <a:pt x="343" y="56"/>
                    </a:moveTo>
                    <a:cubicBezTo>
                      <a:pt x="341" y="58"/>
                      <a:pt x="342" y="61"/>
                      <a:pt x="344" y="62"/>
                    </a:cubicBezTo>
                    <a:cubicBezTo>
                      <a:pt x="346" y="64"/>
                      <a:pt x="348" y="64"/>
                      <a:pt x="350" y="62"/>
                    </a:cubicBezTo>
                    <a:cubicBezTo>
                      <a:pt x="357" y="54"/>
                      <a:pt x="367" y="49"/>
                      <a:pt x="378" y="49"/>
                    </a:cubicBezTo>
                    <a:cubicBezTo>
                      <a:pt x="388" y="49"/>
                      <a:pt x="398" y="54"/>
                      <a:pt x="405" y="62"/>
                    </a:cubicBezTo>
                    <a:cubicBezTo>
                      <a:pt x="406" y="63"/>
                      <a:pt x="407" y="63"/>
                      <a:pt x="408" y="63"/>
                    </a:cubicBezTo>
                    <a:cubicBezTo>
                      <a:pt x="409" y="63"/>
                      <a:pt x="410" y="63"/>
                      <a:pt x="411" y="62"/>
                    </a:cubicBezTo>
                    <a:cubicBezTo>
                      <a:pt x="413" y="61"/>
                      <a:pt x="414" y="58"/>
                      <a:pt x="412" y="56"/>
                    </a:cubicBezTo>
                    <a:cubicBezTo>
                      <a:pt x="403" y="46"/>
                      <a:pt x="391" y="40"/>
                      <a:pt x="378" y="40"/>
                    </a:cubicBezTo>
                    <a:cubicBezTo>
                      <a:pt x="364" y="40"/>
                      <a:pt x="352" y="46"/>
                      <a:pt x="343" y="56"/>
                    </a:cubicBezTo>
                    <a:close/>
                    <a:moveTo>
                      <a:pt x="324" y="22"/>
                    </a:moveTo>
                    <a:cubicBezTo>
                      <a:pt x="331" y="14"/>
                      <a:pt x="341" y="9"/>
                      <a:pt x="351" y="9"/>
                    </a:cubicBezTo>
                    <a:cubicBezTo>
                      <a:pt x="362" y="9"/>
                      <a:pt x="372" y="14"/>
                      <a:pt x="379" y="22"/>
                    </a:cubicBezTo>
                    <a:cubicBezTo>
                      <a:pt x="380" y="23"/>
                      <a:pt x="381" y="24"/>
                      <a:pt x="382" y="24"/>
                    </a:cubicBezTo>
                    <a:cubicBezTo>
                      <a:pt x="383" y="24"/>
                      <a:pt x="384" y="23"/>
                      <a:pt x="385" y="23"/>
                    </a:cubicBezTo>
                    <a:cubicBezTo>
                      <a:pt x="387" y="21"/>
                      <a:pt x="387" y="18"/>
                      <a:pt x="386" y="16"/>
                    </a:cubicBezTo>
                    <a:cubicBezTo>
                      <a:pt x="377" y="6"/>
                      <a:pt x="365" y="0"/>
                      <a:pt x="351" y="0"/>
                    </a:cubicBezTo>
                    <a:cubicBezTo>
                      <a:pt x="338" y="0"/>
                      <a:pt x="325" y="6"/>
                      <a:pt x="317" y="16"/>
                    </a:cubicBezTo>
                    <a:cubicBezTo>
                      <a:pt x="315" y="18"/>
                      <a:pt x="316" y="21"/>
                      <a:pt x="317" y="23"/>
                    </a:cubicBezTo>
                    <a:cubicBezTo>
                      <a:pt x="319" y="24"/>
                      <a:pt x="322" y="24"/>
                      <a:pt x="324" y="22"/>
                    </a:cubicBezTo>
                    <a:close/>
                    <a:moveTo>
                      <a:pt x="379" y="102"/>
                    </a:moveTo>
                    <a:cubicBezTo>
                      <a:pt x="380" y="103"/>
                      <a:pt x="381" y="103"/>
                      <a:pt x="382" y="103"/>
                    </a:cubicBezTo>
                    <a:cubicBezTo>
                      <a:pt x="383" y="103"/>
                      <a:pt x="384" y="103"/>
                      <a:pt x="385" y="102"/>
                    </a:cubicBezTo>
                    <a:cubicBezTo>
                      <a:pt x="387" y="101"/>
                      <a:pt x="387" y="98"/>
                      <a:pt x="386" y="96"/>
                    </a:cubicBezTo>
                    <a:cubicBezTo>
                      <a:pt x="377" y="86"/>
                      <a:pt x="365" y="80"/>
                      <a:pt x="351" y="80"/>
                    </a:cubicBezTo>
                    <a:cubicBezTo>
                      <a:pt x="338" y="80"/>
                      <a:pt x="325" y="86"/>
                      <a:pt x="317" y="96"/>
                    </a:cubicBezTo>
                    <a:cubicBezTo>
                      <a:pt x="315" y="98"/>
                      <a:pt x="316" y="101"/>
                      <a:pt x="317" y="102"/>
                    </a:cubicBezTo>
                    <a:cubicBezTo>
                      <a:pt x="319" y="104"/>
                      <a:pt x="322" y="104"/>
                      <a:pt x="324" y="102"/>
                    </a:cubicBezTo>
                    <a:cubicBezTo>
                      <a:pt x="331" y="94"/>
                      <a:pt x="341" y="89"/>
                      <a:pt x="351" y="89"/>
                    </a:cubicBezTo>
                    <a:cubicBezTo>
                      <a:pt x="362" y="89"/>
                      <a:pt x="372" y="94"/>
                      <a:pt x="379" y="102"/>
                    </a:cubicBezTo>
                    <a:close/>
                    <a:moveTo>
                      <a:pt x="283" y="102"/>
                    </a:moveTo>
                    <a:cubicBezTo>
                      <a:pt x="283" y="103"/>
                      <a:pt x="285" y="103"/>
                      <a:pt x="286" y="103"/>
                    </a:cubicBezTo>
                    <a:cubicBezTo>
                      <a:pt x="287" y="103"/>
                      <a:pt x="288" y="103"/>
                      <a:pt x="289" y="102"/>
                    </a:cubicBezTo>
                    <a:cubicBezTo>
                      <a:pt x="291" y="101"/>
                      <a:pt x="291" y="98"/>
                      <a:pt x="290" y="96"/>
                    </a:cubicBezTo>
                    <a:cubicBezTo>
                      <a:pt x="281" y="86"/>
                      <a:pt x="268" y="80"/>
                      <a:pt x="255" y="80"/>
                    </a:cubicBezTo>
                    <a:cubicBezTo>
                      <a:pt x="242" y="80"/>
                      <a:pt x="229" y="86"/>
                      <a:pt x="221" y="96"/>
                    </a:cubicBezTo>
                    <a:cubicBezTo>
                      <a:pt x="219" y="98"/>
                      <a:pt x="219" y="101"/>
                      <a:pt x="221" y="102"/>
                    </a:cubicBezTo>
                    <a:cubicBezTo>
                      <a:pt x="223" y="104"/>
                      <a:pt x="226" y="104"/>
                      <a:pt x="228" y="102"/>
                    </a:cubicBezTo>
                    <a:cubicBezTo>
                      <a:pt x="235" y="94"/>
                      <a:pt x="244" y="89"/>
                      <a:pt x="255" y="89"/>
                    </a:cubicBezTo>
                    <a:cubicBezTo>
                      <a:pt x="266" y="89"/>
                      <a:pt x="276" y="94"/>
                      <a:pt x="283" y="102"/>
                    </a:cubicBezTo>
                    <a:close/>
                    <a:moveTo>
                      <a:pt x="9" y="62"/>
                    </a:moveTo>
                    <a:cubicBezTo>
                      <a:pt x="16" y="54"/>
                      <a:pt x="26" y="49"/>
                      <a:pt x="36" y="49"/>
                    </a:cubicBezTo>
                    <a:cubicBezTo>
                      <a:pt x="47" y="49"/>
                      <a:pt x="57" y="54"/>
                      <a:pt x="64" y="62"/>
                    </a:cubicBezTo>
                    <a:cubicBezTo>
                      <a:pt x="65" y="63"/>
                      <a:pt x="66" y="63"/>
                      <a:pt x="67" y="63"/>
                    </a:cubicBezTo>
                    <a:cubicBezTo>
                      <a:pt x="68" y="63"/>
                      <a:pt x="70" y="63"/>
                      <a:pt x="70" y="62"/>
                    </a:cubicBezTo>
                    <a:cubicBezTo>
                      <a:pt x="72" y="61"/>
                      <a:pt x="73" y="58"/>
                      <a:pt x="71" y="56"/>
                    </a:cubicBezTo>
                    <a:cubicBezTo>
                      <a:pt x="62" y="46"/>
                      <a:pt x="50" y="40"/>
                      <a:pt x="36" y="40"/>
                    </a:cubicBezTo>
                    <a:cubicBezTo>
                      <a:pt x="23" y="40"/>
                      <a:pt x="11" y="46"/>
                      <a:pt x="2" y="56"/>
                    </a:cubicBezTo>
                    <a:cubicBezTo>
                      <a:pt x="0" y="58"/>
                      <a:pt x="1" y="61"/>
                      <a:pt x="3" y="62"/>
                    </a:cubicBezTo>
                    <a:cubicBezTo>
                      <a:pt x="5" y="64"/>
                      <a:pt x="7" y="64"/>
                      <a:pt x="9" y="62"/>
                    </a:cubicBezTo>
                    <a:close/>
                    <a:moveTo>
                      <a:pt x="64" y="142"/>
                    </a:moveTo>
                    <a:cubicBezTo>
                      <a:pt x="65" y="143"/>
                      <a:pt x="66" y="143"/>
                      <a:pt x="67" y="143"/>
                    </a:cubicBezTo>
                    <a:cubicBezTo>
                      <a:pt x="68" y="143"/>
                      <a:pt x="70" y="143"/>
                      <a:pt x="70" y="142"/>
                    </a:cubicBezTo>
                    <a:cubicBezTo>
                      <a:pt x="72" y="141"/>
                      <a:pt x="73" y="138"/>
                      <a:pt x="71" y="136"/>
                    </a:cubicBezTo>
                    <a:cubicBezTo>
                      <a:pt x="62" y="126"/>
                      <a:pt x="50" y="120"/>
                      <a:pt x="36" y="120"/>
                    </a:cubicBezTo>
                    <a:cubicBezTo>
                      <a:pt x="23" y="120"/>
                      <a:pt x="11" y="126"/>
                      <a:pt x="2" y="136"/>
                    </a:cubicBezTo>
                    <a:cubicBezTo>
                      <a:pt x="0" y="138"/>
                      <a:pt x="1" y="141"/>
                      <a:pt x="3" y="142"/>
                    </a:cubicBezTo>
                    <a:cubicBezTo>
                      <a:pt x="5" y="144"/>
                      <a:pt x="7" y="144"/>
                      <a:pt x="9" y="142"/>
                    </a:cubicBezTo>
                    <a:cubicBezTo>
                      <a:pt x="16" y="134"/>
                      <a:pt x="26" y="129"/>
                      <a:pt x="36" y="129"/>
                    </a:cubicBezTo>
                    <a:cubicBezTo>
                      <a:pt x="47" y="129"/>
                      <a:pt x="57" y="134"/>
                      <a:pt x="64" y="142"/>
                    </a:cubicBezTo>
                    <a:close/>
                    <a:moveTo>
                      <a:pt x="235" y="142"/>
                    </a:moveTo>
                    <a:cubicBezTo>
                      <a:pt x="236" y="144"/>
                      <a:pt x="239" y="144"/>
                      <a:pt x="241" y="142"/>
                    </a:cubicBezTo>
                    <a:cubicBezTo>
                      <a:pt x="243" y="141"/>
                      <a:pt x="243" y="138"/>
                      <a:pt x="241" y="136"/>
                    </a:cubicBezTo>
                    <a:cubicBezTo>
                      <a:pt x="233" y="126"/>
                      <a:pt x="220" y="120"/>
                      <a:pt x="207" y="120"/>
                    </a:cubicBezTo>
                    <a:cubicBezTo>
                      <a:pt x="194" y="120"/>
                      <a:pt x="181" y="126"/>
                      <a:pt x="173" y="136"/>
                    </a:cubicBezTo>
                    <a:cubicBezTo>
                      <a:pt x="171" y="138"/>
                      <a:pt x="171" y="141"/>
                      <a:pt x="173" y="142"/>
                    </a:cubicBezTo>
                    <a:cubicBezTo>
                      <a:pt x="174" y="143"/>
                      <a:pt x="175" y="143"/>
                      <a:pt x="176" y="143"/>
                    </a:cubicBezTo>
                    <a:cubicBezTo>
                      <a:pt x="177" y="143"/>
                      <a:pt x="179" y="143"/>
                      <a:pt x="179" y="142"/>
                    </a:cubicBezTo>
                    <a:cubicBezTo>
                      <a:pt x="186" y="134"/>
                      <a:pt x="196" y="129"/>
                      <a:pt x="207" y="129"/>
                    </a:cubicBezTo>
                    <a:cubicBezTo>
                      <a:pt x="218" y="129"/>
                      <a:pt x="228" y="134"/>
                      <a:pt x="235" y="142"/>
                    </a:cubicBezTo>
                    <a:close/>
                    <a:moveTo>
                      <a:pt x="378" y="120"/>
                    </a:moveTo>
                    <a:cubicBezTo>
                      <a:pt x="364" y="120"/>
                      <a:pt x="352" y="126"/>
                      <a:pt x="343" y="136"/>
                    </a:cubicBezTo>
                    <a:cubicBezTo>
                      <a:pt x="341" y="138"/>
                      <a:pt x="342" y="141"/>
                      <a:pt x="344" y="142"/>
                    </a:cubicBezTo>
                    <a:cubicBezTo>
                      <a:pt x="344" y="143"/>
                      <a:pt x="346" y="143"/>
                      <a:pt x="347" y="143"/>
                    </a:cubicBezTo>
                    <a:cubicBezTo>
                      <a:pt x="348" y="143"/>
                      <a:pt x="349" y="143"/>
                      <a:pt x="350" y="142"/>
                    </a:cubicBezTo>
                    <a:cubicBezTo>
                      <a:pt x="357" y="134"/>
                      <a:pt x="367" y="129"/>
                      <a:pt x="378" y="129"/>
                    </a:cubicBezTo>
                    <a:cubicBezTo>
                      <a:pt x="388" y="129"/>
                      <a:pt x="398" y="134"/>
                      <a:pt x="405" y="142"/>
                    </a:cubicBezTo>
                    <a:cubicBezTo>
                      <a:pt x="407" y="144"/>
                      <a:pt x="409" y="144"/>
                      <a:pt x="411" y="142"/>
                    </a:cubicBezTo>
                    <a:cubicBezTo>
                      <a:pt x="413" y="141"/>
                      <a:pt x="414" y="138"/>
                      <a:pt x="412" y="136"/>
                    </a:cubicBezTo>
                    <a:cubicBezTo>
                      <a:pt x="403" y="126"/>
                      <a:pt x="391" y="120"/>
                      <a:pt x="378" y="120"/>
                    </a:cubicBezTo>
                    <a:close/>
                    <a:moveTo>
                      <a:pt x="32" y="24"/>
                    </a:moveTo>
                    <a:cubicBezTo>
                      <a:pt x="33" y="24"/>
                      <a:pt x="34" y="23"/>
                      <a:pt x="35" y="22"/>
                    </a:cubicBezTo>
                    <a:cubicBezTo>
                      <a:pt x="42" y="14"/>
                      <a:pt x="52" y="9"/>
                      <a:pt x="63" y="9"/>
                    </a:cubicBezTo>
                    <a:cubicBezTo>
                      <a:pt x="73" y="9"/>
                      <a:pt x="83" y="14"/>
                      <a:pt x="90" y="22"/>
                    </a:cubicBezTo>
                    <a:cubicBezTo>
                      <a:pt x="92" y="24"/>
                      <a:pt x="95" y="24"/>
                      <a:pt x="97" y="23"/>
                    </a:cubicBezTo>
                    <a:cubicBezTo>
                      <a:pt x="98" y="21"/>
                      <a:pt x="99" y="18"/>
                      <a:pt x="97" y="16"/>
                    </a:cubicBezTo>
                    <a:cubicBezTo>
                      <a:pt x="89" y="6"/>
                      <a:pt x="76" y="0"/>
                      <a:pt x="63" y="0"/>
                    </a:cubicBezTo>
                    <a:cubicBezTo>
                      <a:pt x="49" y="0"/>
                      <a:pt x="37" y="6"/>
                      <a:pt x="28" y="16"/>
                    </a:cubicBezTo>
                    <a:cubicBezTo>
                      <a:pt x="27" y="18"/>
                      <a:pt x="27" y="21"/>
                      <a:pt x="29" y="23"/>
                    </a:cubicBezTo>
                    <a:cubicBezTo>
                      <a:pt x="30" y="23"/>
                      <a:pt x="31" y="24"/>
                      <a:pt x="32" y="24"/>
                    </a:cubicBezTo>
                    <a:close/>
                    <a:moveTo>
                      <a:pt x="131" y="22"/>
                    </a:moveTo>
                    <a:cubicBezTo>
                      <a:pt x="138" y="14"/>
                      <a:pt x="148" y="9"/>
                      <a:pt x="159" y="9"/>
                    </a:cubicBezTo>
                    <a:cubicBezTo>
                      <a:pt x="170" y="9"/>
                      <a:pt x="179" y="14"/>
                      <a:pt x="186" y="22"/>
                    </a:cubicBezTo>
                    <a:cubicBezTo>
                      <a:pt x="187" y="23"/>
                      <a:pt x="189" y="24"/>
                      <a:pt x="190" y="24"/>
                    </a:cubicBezTo>
                    <a:cubicBezTo>
                      <a:pt x="191" y="24"/>
                      <a:pt x="192" y="23"/>
                      <a:pt x="193" y="23"/>
                    </a:cubicBezTo>
                    <a:cubicBezTo>
                      <a:pt x="195" y="21"/>
                      <a:pt x="195" y="18"/>
                      <a:pt x="193" y="16"/>
                    </a:cubicBezTo>
                    <a:cubicBezTo>
                      <a:pt x="185" y="6"/>
                      <a:pt x="172" y="0"/>
                      <a:pt x="159" y="0"/>
                    </a:cubicBezTo>
                    <a:cubicBezTo>
                      <a:pt x="146" y="0"/>
                      <a:pt x="133" y="6"/>
                      <a:pt x="124" y="16"/>
                    </a:cubicBezTo>
                    <a:cubicBezTo>
                      <a:pt x="123" y="18"/>
                      <a:pt x="123" y="21"/>
                      <a:pt x="125" y="23"/>
                    </a:cubicBezTo>
                    <a:cubicBezTo>
                      <a:pt x="127" y="24"/>
                      <a:pt x="130" y="24"/>
                      <a:pt x="131" y="22"/>
                    </a:cubicBezTo>
                    <a:close/>
                    <a:moveTo>
                      <a:pt x="186" y="102"/>
                    </a:moveTo>
                    <a:cubicBezTo>
                      <a:pt x="187" y="103"/>
                      <a:pt x="189" y="103"/>
                      <a:pt x="190" y="103"/>
                    </a:cubicBezTo>
                    <a:cubicBezTo>
                      <a:pt x="191" y="103"/>
                      <a:pt x="192" y="103"/>
                      <a:pt x="193" y="102"/>
                    </a:cubicBezTo>
                    <a:cubicBezTo>
                      <a:pt x="195" y="101"/>
                      <a:pt x="195" y="98"/>
                      <a:pt x="193" y="96"/>
                    </a:cubicBezTo>
                    <a:cubicBezTo>
                      <a:pt x="185" y="86"/>
                      <a:pt x="172" y="80"/>
                      <a:pt x="159" y="80"/>
                    </a:cubicBezTo>
                    <a:cubicBezTo>
                      <a:pt x="146" y="80"/>
                      <a:pt x="133" y="86"/>
                      <a:pt x="124" y="96"/>
                    </a:cubicBezTo>
                    <a:cubicBezTo>
                      <a:pt x="123" y="98"/>
                      <a:pt x="123" y="101"/>
                      <a:pt x="125" y="102"/>
                    </a:cubicBezTo>
                    <a:cubicBezTo>
                      <a:pt x="127" y="104"/>
                      <a:pt x="130" y="104"/>
                      <a:pt x="131" y="102"/>
                    </a:cubicBezTo>
                    <a:cubicBezTo>
                      <a:pt x="138" y="94"/>
                      <a:pt x="148" y="89"/>
                      <a:pt x="159" y="89"/>
                    </a:cubicBezTo>
                    <a:cubicBezTo>
                      <a:pt x="170" y="89"/>
                      <a:pt x="179" y="94"/>
                      <a:pt x="186" y="102"/>
                    </a:cubicBezTo>
                    <a:close/>
                    <a:moveTo>
                      <a:pt x="90" y="102"/>
                    </a:moveTo>
                    <a:cubicBezTo>
                      <a:pt x="91" y="103"/>
                      <a:pt x="92" y="103"/>
                      <a:pt x="94" y="103"/>
                    </a:cubicBezTo>
                    <a:cubicBezTo>
                      <a:pt x="95" y="103"/>
                      <a:pt x="96" y="103"/>
                      <a:pt x="97" y="102"/>
                    </a:cubicBezTo>
                    <a:cubicBezTo>
                      <a:pt x="98" y="101"/>
                      <a:pt x="99" y="98"/>
                      <a:pt x="97" y="96"/>
                    </a:cubicBezTo>
                    <a:cubicBezTo>
                      <a:pt x="89" y="86"/>
                      <a:pt x="76" y="80"/>
                      <a:pt x="63" y="80"/>
                    </a:cubicBezTo>
                    <a:cubicBezTo>
                      <a:pt x="49" y="80"/>
                      <a:pt x="37" y="86"/>
                      <a:pt x="28" y="96"/>
                    </a:cubicBezTo>
                    <a:cubicBezTo>
                      <a:pt x="27" y="98"/>
                      <a:pt x="27" y="101"/>
                      <a:pt x="29" y="102"/>
                    </a:cubicBezTo>
                    <a:cubicBezTo>
                      <a:pt x="31" y="104"/>
                      <a:pt x="34" y="104"/>
                      <a:pt x="35" y="102"/>
                    </a:cubicBezTo>
                    <a:cubicBezTo>
                      <a:pt x="42" y="94"/>
                      <a:pt x="52" y="89"/>
                      <a:pt x="63" y="89"/>
                    </a:cubicBezTo>
                    <a:cubicBezTo>
                      <a:pt x="73" y="89"/>
                      <a:pt x="83" y="94"/>
                      <a:pt x="90" y="102"/>
                    </a:cubicBezTo>
                    <a:close/>
                    <a:moveTo>
                      <a:pt x="87" y="56"/>
                    </a:moveTo>
                    <a:cubicBezTo>
                      <a:pt x="86" y="58"/>
                      <a:pt x="86" y="61"/>
                      <a:pt x="88" y="62"/>
                    </a:cubicBezTo>
                    <a:cubicBezTo>
                      <a:pt x="90" y="64"/>
                      <a:pt x="93" y="64"/>
                      <a:pt x="94" y="62"/>
                    </a:cubicBezTo>
                    <a:cubicBezTo>
                      <a:pt x="101" y="54"/>
                      <a:pt x="111" y="49"/>
                      <a:pt x="122" y="49"/>
                    </a:cubicBezTo>
                    <a:cubicBezTo>
                      <a:pt x="132" y="49"/>
                      <a:pt x="142" y="54"/>
                      <a:pt x="149" y="62"/>
                    </a:cubicBezTo>
                    <a:cubicBezTo>
                      <a:pt x="150" y="63"/>
                      <a:pt x="152" y="63"/>
                      <a:pt x="153" y="63"/>
                    </a:cubicBezTo>
                    <a:cubicBezTo>
                      <a:pt x="154" y="63"/>
                      <a:pt x="155" y="63"/>
                      <a:pt x="156" y="62"/>
                    </a:cubicBezTo>
                    <a:cubicBezTo>
                      <a:pt x="157" y="61"/>
                      <a:pt x="158" y="58"/>
                      <a:pt x="156" y="56"/>
                    </a:cubicBezTo>
                    <a:cubicBezTo>
                      <a:pt x="148" y="46"/>
                      <a:pt x="135" y="40"/>
                      <a:pt x="122" y="40"/>
                    </a:cubicBezTo>
                    <a:cubicBezTo>
                      <a:pt x="109" y="40"/>
                      <a:pt x="96" y="46"/>
                      <a:pt x="87" y="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575757"/>
                  </a:solidFill>
                </a:endParaRPr>
              </a:p>
            </p:txBody>
          </p:sp>
        </p:grpSp>
      </p:grpSp>
      <p:sp>
        <p:nvSpPr>
          <p:cNvPr id="15" name="Oval 14">
            <a:extLst>
              <a:ext uri="{FF2B5EF4-FFF2-40B4-BE49-F238E27FC236}">
                <a16:creationId xmlns:a16="http://schemas.microsoft.com/office/drawing/2014/main" xmlns="" id="{9FDE10BE-6AFF-4934-919C-DAADE18B9D21}"/>
              </a:ext>
            </a:extLst>
          </p:cNvPr>
          <p:cNvSpPr/>
          <p:nvPr>
            <p:custDataLst>
              <p:tags r:id="rId4"/>
            </p:custDataLst>
          </p:nvPr>
        </p:nvSpPr>
        <p:spPr>
          <a:xfrm>
            <a:off x="923069" y="3588798"/>
            <a:ext cx="685800" cy="685800"/>
          </a:xfrm>
          <a:prstGeom prst="ellipse">
            <a:avLst/>
          </a:prstGeom>
          <a:solidFill>
            <a:srgbClr val="FFFFFF"/>
          </a:solidFill>
          <a:ln w="19050">
            <a:gradFill flip="none" rotWithShape="1">
              <a:gsLst>
                <a:gs pos="0">
                  <a:schemeClr val="accent1"/>
                </a:gs>
                <a:gs pos="100000">
                  <a:schemeClr val="tx2">
                    <a:lumMod val="5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en-US" kern="0" dirty="0">
              <a:solidFill>
                <a:schemeClr val="bg1">
                  <a:lumMod val="50000"/>
                </a:schemeClr>
              </a:solidFill>
            </a:endParaRPr>
          </a:p>
        </p:txBody>
      </p:sp>
      <p:grpSp>
        <p:nvGrpSpPr>
          <p:cNvPr id="52" name="Group 51">
            <a:extLst>
              <a:ext uri="{FF2B5EF4-FFF2-40B4-BE49-F238E27FC236}">
                <a16:creationId xmlns:a16="http://schemas.microsoft.com/office/drawing/2014/main" xmlns="" id="{585F6DCA-AF35-41C6-AAE0-3691DCC962A4}"/>
              </a:ext>
            </a:extLst>
          </p:cNvPr>
          <p:cNvGrpSpPr>
            <a:grpSpLocks noChangeAspect="1"/>
          </p:cNvGrpSpPr>
          <p:nvPr/>
        </p:nvGrpSpPr>
        <p:grpSpPr>
          <a:xfrm>
            <a:off x="1023503" y="3689231"/>
            <a:ext cx="484934" cy="484934"/>
            <a:chOff x="5273675" y="2606675"/>
            <a:chExt cx="1644650" cy="1644650"/>
          </a:xfrm>
        </p:grpSpPr>
        <p:sp>
          <p:nvSpPr>
            <p:cNvPr id="53" name="AutoShape 3">
              <a:extLst>
                <a:ext uri="{FF2B5EF4-FFF2-40B4-BE49-F238E27FC236}">
                  <a16:creationId xmlns:a16="http://schemas.microsoft.com/office/drawing/2014/main" xmlns="" id="{3D9B4CD7-8FB5-447D-902D-7443EC2EDDAC}"/>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5" name="Group 54">
              <a:extLst>
                <a:ext uri="{FF2B5EF4-FFF2-40B4-BE49-F238E27FC236}">
                  <a16:creationId xmlns:a16="http://schemas.microsoft.com/office/drawing/2014/main" xmlns="" id="{DE80D859-0341-4CCB-B3B3-F3A16318CE0A}"/>
                </a:ext>
              </a:extLst>
            </p:cNvPr>
            <p:cNvGrpSpPr/>
            <p:nvPr/>
          </p:nvGrpSpPr>
          <p:grpSpPr>
            <a:xfrm>
              <a:off x="5448499" y="2803525"/>
              <a:ext cx="1295201" cy="1277938"/>
              <a:chOff x="5448499" y="2803525"/>
              <a:chExt cx="1295201" cy="1277938"/>
            </a:xfrm>
          </p:grpSpPr>
          <p:sp>
            <p:nvSpPr>
              <p:cNvPr id="56" name="Freeform 10">
                <a:extLst>
                  <a:ext uri="{FF2B5EF4-FFF2-40B4-BE49-F238E27FC236}">
                    <a16:creationId xmlns:a16="http://schemas.microsoft.com/office/drawing/2014/main" xmlns="" id="{1F6E10F6-1607-4480-B0EC-BDC672CF8DB2}"/>
                  </a:ext>
                </a:extLst>
              </p:cNvPr>
              <p:cNvSpPr>
                <a:spLocks/>
              </p:cNvSpPr>
              <p:nvPr/>
            </p:nvSpPr>
            <p:spPr bwMode="auto">
              <a:xfrm>
                <a:off x="5448499" y="3108325"/>
                <a:ext cx="1295201" cy="973138"/>
              </a:xfrm>
              <a:custGeom>
                <a:avLst/>
                <a:gdLst>
                  <a:gd name="connsiteX0" fmla="*/ 848020 w 1295201"/>
                  <a:gd name="connsiteY0" fmla="*/ 647700 h 973138"/>
                  <a:gd name="connsiteX1" fmla="*/ 874350 w 1295201"/>
                  <a:gd name="connsiteY1" fmla="*/ 647700 h 973138"/>
                  <a:gd name="connsiteX2" fmla="*/ 874350 w 1295201"/>
                  <a:gd name="connsiteY2" fmla="*/ 666232 h 973138"/>
                  <a:gd name="connsiteX3" fmla="*/ 907086 w 1295201"/>
                  <a:gd name="connsiteY3" fmla="*/ 676210 h 973138"/>
                  <a:gd name="connsiteX4" fmla="*/ 897834 w 1295201"/>
                  <a:gd name="connsiteY4" fmla="*/ 701157 h 973138"/>
                  <a:gd name="connsiteX5" fmla="*/ 863676 w 1295201"/>
                  <a:gd name="connsiteY5" fmla="*/ 689753 h 973138"/>
                  <a:gd name="connsiteX6" fmla="*/ 847308 w 1295201"/>
                  <a:gd name="connsiteY6" fmla="*/ 695455 h 973138"/>
                  <a:gd name="connsiteX7" fmla="*/ 841615 w 1295201"/>
                  <a:gd name="connsiteY7" fmla="*/ 708997 h 973138"/>
                  <a:gd name="connsiteX8" fmla="*/ 873639 w 1295201"/>
                  <a:gd name="connsiteY8" fmla="*/ 738220 h 973138"/>
                  <a:gd name="connsiteX9" fmla="*/ 899258 w 1295201"/>
                  <a:gd name="connsiteY9" fmla="*/ 753188 h 973138"/>
                  <a:gd name="connsiteX10" fmla="*/ 909932 w 1295201"/>
                  <a:gd name="connsiteY10" fmla="*/ 768868 h 973138"/>
                  <a:gd name="connsiteX11" fmla="*/ 914202 w 1295201"/>
                  <a:gd name="connsiteY11" fmla="*/ 788113 h 973138"/>
                  <a:gd name="connsiteX12" fmla="*/ 904239 w 1295201"/>
                  <a:gd name="connsiteY12" fmla="*/ 815910 h 973138"/>
                  <a:gd name="connsiteX13" fmla="*/ 874350 w 1295201"/>
                  <a:gd name="connsiteY13" fmla="*/ 831591 h 973138"/>
                  <a:gd name="connsiteX14" fmla="*/ 874350 w 1295201"/>
                  <a:gd name="connsiteY14" fmla="*/ 857250 h 973138"/>
                  <a:gd name="connsiteX15" fmla="*/ 848020 w 1295201"/>
                  <a:gd name="connsiteY15" fmla="*/ 857250 h 973138"/>
                  <a:gd name="connsiteX16" fmla="*/ 848020 w 1295201"/>
                  <a:gd name="connsiteY16" fmla="*/ 833729 h 973138"/>
                  <a:gd name="connsiteX17" fmla="*/ 811014 w 1295201"/>
                  <a:gd name="connsiteY17" fmla="*/ 822325 h 973138"/>
                  <a:gd name="connsiteX18" fmla="*/ 822401 w 1295201"/>
                  <a:gd name="connsiteY18" fmla="*/ 795953 h 973138"/>
                  <a:gd name="connsiteX19" fmla="*/ 857983 w 1295201"/>
                  <a:gd name="connsiteY19" fmla="*/ 808070 h 973138"/>
                  <a:gd name="connsiteX20" fmla="*/ 884313 w 1295201"/>
                  <a:gd name="connsiteY20" fmla="*/ 790251 h 973138"/>
                  <a:gd name="connsiteX21" fmla="*/ 877197 w 1295201"/>
                  <a:gd name="connsiteY21" fmla="*/ 774571 h 973138"/>
                  <a:gd name="connsiteX22" fmla="*/ 851578 w 1295201"/>
                  <a:gd name="connsiteY22" fmla="*/ 757464 h 973138"/>
                  <a:gd name="connsiteX23" fmla="*/ 825959 w 1295201"/>
                  <a:gd name="connsiteY23" fmla="*/ 742497 h 973138"/>
                  <a:gd name="connsiteX24" fmla="*/ 815284 w 1295201"/>
                  <a:gd name="connsiteY24" fmla="*/ 728241 h 973138"/>
                  <a:gd name="connsiteX25" fmla="*/ 811726 w 1295201"/>
                  <a:gd name="connsiteY25" fmla="*/ 709710 h 973138"/>
                  <a:gd name="connsiteX26" fmla="*/ 821689 w 1295201"/>
                  <a:gd name="connsiteY26" fmla="*/ 683338 h 973138"/>
                  <a:gd name="connsiteX27" fmla="*/ 848020 w 1295201"/>
                  <a:gd name="connsiteY27" fmla="*/ 667657 h 973138"/>
                  <a:gd name="connsiteX28" fmla="*/ 848020 w 1295201"/>
                  <a:gd name="connsiteY28" fmla="*/ 647700 h 973138"/>
                  <a:gd name="connsiteX29" fmla="*/ 463351 w 1295201"/>
                  <a:gd name="connsiteY29" fmla="*/ 565150 h 973138"/>
                  <a:gd name="connsiteX30" fmla="*/ 463351 w 1295201"/>
                  <a:gd name="connsiteY30" fmla="*/ 941388 h 973138"/>
                  <a:gd name="connsiteX31" fmla="*/ 1263451 w 1295201"/>
                  <a:gd name="connsiteY31" fmla="*/ 941388 h 973138"/>
                  <a:gd name="connsiteX32" fmla="*/ 1263451 w 1295201"/>
                  <a:gd name="connsiteY32" fmla="*/ 565150 h 973138"/>
                  <a:gd name="connsiteX33" fmla="*/ 463351 w 1295201"/>
                  <a:gd name="connsiteY33" fmla="*/ 565150 h 973138"/>
                  <a:gd name="connsiteX34" fmla="*/ 447303 w 1295201"/>
                  <a:gd name="connsiteY34" fmla="*/ 533400 h 973138"/>
                  <a:gd name="connsiteX35" fmla="*/ 1279499 w 1295201"/>
                  <a:gd name="connsiteY35" fmla="*/ 533400 h 973138"/>
                  <a:gd name="connsiteX36" fmla="*/ 1295201 w 1295201"/>
                  <a:gd name="connsiteY36" fmla="*/ 548440 h 973138"/>
                  <a:gd name="connsiteX37" fmla="*/ 1295201 w 1295201"/>
                  <a:gd name="connsiteY37" fmla="*/ 957382 h 973138"/>
                  <a:gd name="connsiteX38" fmla="*/ 1279499 w 1295201"/>
                  <a:gd name="connsiteY38" fmla="*/ 973138 h 973138"/>
                  <a:gd name="connsiteX39" fmla="*/ 447303 w 1295201"/>
                  <a:gd name="connsiteY39" fmla="*/ 973138 h 973138"/>
                  <a:gd name="connsiteX40" fmla="*/ 431601 w 1295201"/>
                  <a:gd name="connsiteY40" fmla="*/ 957382 h 973138"/>
                  <a:gd name="connsiteX41" fmla="*/ 431601 w 1295201"/>
                  <a:gd name="connsiteY41" fmla="*/ 548440 h 973138"/>
                  <a:gd name="connsiteX42" fmla="*/ 447303 w 1295201"/>
                  <a:gd name="connsiteY42" fmla="*/ 533400 h 973138"/>
                  <a:gd name="connsiteX43" fmla="*/ 98208 w 1295201"/>
                  <a:gd name="connsiteY43" fmla="*/ 284163 h 973138"/>
                  <a:gd name="connsiteX44" fmla="*/ 111778 w 1295201"/>
                  <a:gd name="connsiteY44" fmla="*/ 297725 h 973138"/>
                  <a:gd name="connsiteX45" fmla="*/ 190345 w 1295201"/>
                  <a:gd name="connsiteY45" fmla="*/ 376243 h 973138"/>
                  <a:gd name="connsiteX46" fmla="*/ 193202 w 1295201"/>
                  <a:gd name="connsiteY46" fmla="*/ 401939 h 973138"/>
                  <a:gd name="connsiteX47" fmla="*/ 178203 w 1295201"/>
                  <a:gd name="connsiteY47" fmla="*/ 409077 h 973138"/>
                  <a:gd name="connsiteX48" fmla="*/ 166775 w 1295201"/>
                  <a:gd name="connsiteY48" fmla="*/ 405508 h 973138"/>
                  <a:gd name="connsiteX49" fmla="*/ 117492 w 1295201"/>
                  <a:gd name="connsiteY49" fmla="*/ 356256 h 973138"/>
                  <a:gd name="connsiteX50" fmla="*/ 117492 w 1295201"/>
                  <a:gd name="connsiteY50" fmla="*/ 735282 h 973138"/>
                  <a:gd name="connsiteX51" fmla="*/ 400331 w 1295201"/>
                  <a:gd name="connsiteY51" fmla="*/ 735282 h 973138"/>
                  <a:gd name="connsiteX52" fmla="*/ 418902 w 1295201"/>
                  <a:gd name="connsiteY52" fmla="*/ 754554 h 973138"/>
                  <a:gd name="connsiteX53" fmla="*/ 400331 w 1295201"/>
                  <a:gd name="connsiteY53" fmla="*/ 773113 h 973138"/>
                  <a:gd name="connsiteX54" fmla="*/ 79637 w 1295201"/>
                  <a:gd name="connsiteY54" fmla="*/ 773113 h 973138"/>
                  <a:gd name="connsiteX55" fmla="*/ 79637 w 1295201"/>
                  <a:gd name="connsiteY55" fmla="*/ 356256 h 973138"/>
                  <a:gd name="connsiteX56" fmla="*/ 31783 w 1295201"/>
                  <a:gd name="connsiteY56" fmla="*/ 403367 h 973138"/>
                  <a:gd name="connsiteX57" fmla="*/ 5356 w 1295201"/>
                  <a:gd name="connsiteY57" fmla="*/ 403367 h 973138"/>
                  <a:gd name="connsiteX58" fmla="*/ 5356 w 1295201"/>
                  <a:gd name="connsiteY58" fmla="*/ 376957 h 973138"/>
                  <a:gd name="connsiteX59" fmla="*/ 98208 w 1295201"/>
                  <a:gd name="connsiteY59" fmla="*/ 284163 h 973138"/>
                  <a:gd name="connsiteX60" fmla="*/ 737502 w 1295201"/>
                  <a:gd name="connsiteY60" fmla="*/ 0 h 973138"/>
                  <a:gd name="connsiteX61" fmla="*/ 1058075 w 1295201"/>
                  <a:gd name="connsiteY61" fmla="*/ 0 h 973138"/>
                  <a:gd name="connsiteX62" fmla="*/ 1058075 w 1295201"/>
                  <a:gd name="connsiteY62" fmla="*/ 412272 h 973138"/>
                  <a:gd name="connsiteX63" fmla="*/ 1104483 w 1295201"/>
                  <a:gd name="connsiteY63" fmla="*/ 366701 h 973138"/>
                  <a:gd name="connsiteX64" fmla="*/ 1130900 w 1295201"/>
                  <a:gd name="connsiteY64" fmla="*/ 367413 h 973138"/>
                  <a:gd name="connsiteX65" fmla="*/ 1130900 w 1295201"/>
                  <a:gd name="connsiteY65" fmla="*/ 393759 h 973138"/>
                  <a:gd name="connsiteX66" fmla="*/ 1055219 w 1295201"/>
                  <a:gd name="connsiteY66" fmla="*/ 467811 h 973138"/>
                  <a:gd name="connsiteX67" fmla="*/ 1049507 w 1295201"/>
                  <a:gd name="connsiteY67" fmla="*/ 473508 h 973138"/>
                  <a:gd name="connsiteX68" fmla="*/ 1038797 w 1295201"/>
                  <a:gd name="connsiteY68" fmla="*/ 484188 h 973138"/>
                  <a:gd name="connsiteX69" fmla="*/ 1025232 w 1295201"/>
                  <a:gd name="connsiteY69" fmla="*/ 470659 h 973138"/>
                  <a:gd name="connsiteX70" fmla="*/ 948123 w 1295201"/>
                  <a:gd name="connsiteY70" fmla="*/ 394471 h 973138"/>
                  <a:gd name="connsiteX71" fmla="*/ 944554 w 1295201"/>
                  <a:gd name="connsiteY71" fmla="*/ 368837 h 973138"/>
                  <a:gd name="connsiteX72" fmla="*/ 970970 w 1295201"/>
                  <a:gd name="connsiteY72" fmla="*/ 365277 h 973138"/>
                  <a:gd name="connsiteX73" fmla="*/ 1020948 w 1295201"/>
                  <a:gd name="connsiteY73" fmla="*/ 413696 h 973138"/>
                  <a:gd name="connsiteX74" fmla="*/ 1020948 w 1295201"/>
                  <a:gd name="connsiteY74" fmla="*/ 37026 h 973138"/>
                  <a:gd name="connsiteX75" fmla="*/ 737502 w 1295201"/>
                  <a:gd name="connsiteY75" fmla="*/ 37026 h 973138"/>
                  <a:gd name="connsiteX76" fmla="*/ 718939 w 1295201"/>
                  <a:gd name="connsiteY76" fmla="*/ 18513 h 973138"/>
                  <a:gd name="connsiteX77" fmla="*/ 737502 w 1295201"/>
                  <a:gd name="connsiteY77" fmla="*/ 0 h 97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95201" h="973138">
                    <a:moveTo>
                      <a:pt x="848020" y="647700"/>
                    </a:moveTo>
                    <a:cubicBezTo>
                      <a:pt x="874350" y="647700"/>
                      <a:pt x="874350" y="647700"/>
                      <a:pt x="874350" y="647700"/>
                    </a:cubicBezTo>
                    <a:cubicBezTo>
                      <a:pt x="874350" y="666232"/>
                      <a:pt x="874350" y="666232"/>
                      <a:pt x="874350" y="666232"/>
                    </a:cubicBezTo>
                    <a:cubicBezTo>
                      <a:pt x="889295" y="667657"/>
                      <a:pt x="899969" y="671221"/>
                      <a:pt x="907086" y="676210"/>
                    </a:cubicBezTo>
                    <a:cubicBezTo>
                      <a:pt x="897834" y="701157"/>
                      <a:pt x="897834" y="701157"/>
                      <a:pt x="897834" y="701157"/>
                    </a:cubicBezTo>
                    <a:cubicBezTo>
                      <a:pt x="886448" y="694029"/>
                      <a:pt x="875062" y="689753"/>
                      <a:pt x="863676" y="689753"/>
                    </a:cubicBezTo>
                    <a:cubicBezTo>
                      <a:pt x="856559" y="689753"/>
                      <a:pt x="851578" y="691891"/>
                      <a:pt x="847308" y="695455"/>
                    </a:cubicBezTo>
                    <a:cubicBezTo>
                      <a:pt x="843750" y="699018"/>
                      <a:pt x="841615" y="704008"/>
                      <a:pt x="841615" y="708997"/>
                    </a:cubicBezTo>
                    <a:cubicBezTo>
                      <a:pt x="841615" y="718976"/>
                      <a:pt x="852289" y="728241"/>
                      <a:pt x="873639" y="738220"/>
                    </a:cubicBezTo>
                    <a:cubicBezTo>
                      <a:pt x="885737" y="743209"/>
                      <a:pt x="894276" y="748199"/>
                      <a:pt x="899258" y="753188"/>
                    </a:cubicBezTo>
                    <a:cubicBezTo>
                      <a:pt x="904239" y="757464"/>
                      <a:pt x="907086" y="763166"/>
                      <a:pt x="909932" y="768868"/>
                    </a:cubicBezTo>
                    <a:cubicBezTo>
                      <a:pt x="912779" y="775283"/>
                      <a:pt x="914202" y="780985"/>
                      <a:pt x="914202" y="788113"/>
                    </a:cubicBezTo>
                    <a:cubicBezTo>
                      <a:pt x="914202" y="798804"/>
                      <a:pt x="910644" y="808070"/>
                      <a:pt x="904239" y="815910"/>
                    </a:cubicBezTo>
                    <a:cubicBezTo>
                      <a:pt x="897123" y="823038"/>
                      <a:pt x="887160" y="828740"/>
                      <a:pt x="874350" y="831591"/>
                    </a:cubicBezTo>
                    <a:cubicBezTo>
                      <a:pt x="874350" y="857250"/>
                      <a:pt x="874350" y="857250"/>
                      <a:pt x="874350" y="857250"/>
                    </a:cubicBezTo>
                    <a:cubicBezTo>
                      <a:pt x="848020" y="857250"/>
                      <a:pt x="848020" y="857250"/>
                      <a:pt x="848020" y="857250"/>
                    </a:cubicBezTo>
                    <a:cubicBezTo>
                      <a:pt x="848020" y="833729"/>
                      <a:pt x="848020" y="833729"/>
                      <a:pt x="848020" y="833729"/>
                    </a:cubicBezTo>
                    <a:cubicBezTo>
                      <a:pt x="835210" y="832304"/>
                      <a:pt x="822401" y="828740"/>
                      <a:pt x="811014" y="822325"/>
                    </a:cubicBezTo>
                    <a:cubicBezTo>
                      <a:pt x="822401" y="795953"/>
                      <a:pt x="822401" y="795953"/>
                      <a:pt x="822401" y="795953"/>
                    </a:cubicBezTo>
                    <a:cubicBezTo>
                      <a:pt x="834498" y="804506"/>
                      <a:pt x="845885" y="808070"/>
                      <a:pt x="857983" y="808070"/>
                    </a:cubicBezTo>
                    <a:cubicBezTo>
                      <a:pt x="875062" y="808070"/>
                      <a:pt x="884313" y="802368"/>
                      <a:pt x="884313" y="790251"/>
                    </a:cubicBezTo>
                    <a:cubicBezTo>
                      <a:pt x="884313" y="784549"/>
                      <a:pt x="882178" y="778847"/>
                      <a:pt x="877197" y="774571"/>
                    </a:cubicBezTo>
                    <a:cubicBezTo>
                      <a:pt x="872927" y="769581"/>
                      <a:pt x="864387" y="763879"/>
                      <a:pt x="851578" y="757464"/>
                    </a:cubicBezTo>
                    <a:cubicBezTo>
                      <a:pt x="838768" y="751050"/>
                      <a:pt x="830229" y="746060"/>
                      <a:pt x="825959" y="742497"/>
                    </a:cubicBezTo>
                    <a:cubicBezTo>
                      <a:pt x="820977" y="738220"/>
                      <a:pt x="817419" y="733231"/>
                      <a:pt x="815284" y="728241"/>
                    </a:cubicBezTo>
                    <a:cubicBezTo>
                      <a:pt x="812438" y="722539"/>
                      <a:pt x="811726" y="716125"/>
                      <a:pt x="811726" y="709710"/>
                    </a:cubicBezTo>
                    <a:cubicBezTo>
                      <a:pt x="811726" y="699018"/>
                      <a:pt x="814572" y="690465"/>
                      <a:pt x="821689" y="683338"/>
                    </a:cubicBezTo>
                    <a:cubicBezTo>
                      <a:pt x="828094" y="675498"/>
                      <a:pt x="836633" y="669796"/>
                      <a:pt x="848020" y="667657"/>
                    </a:cubicBezTo>
                    <a:cubicBezTo>
                      <a:pt x="848020" y="647700"/>
                      <a:pt x="848020" y="647700"/>
                      <a:pt x="848020" y="647700"/>
                    </a:cubicBezTo>
                    <a:close/>
                    <a:moveTo>
                      <a:pt x="463351" y="565150"/>
                    </a:moveTo>
                    <a:cubicBezTo>
                      <a:pt x="463351" y="565150"/>
                      <a:pt x="463351" y="565150"/>
                      <a:pt x="463351" y="941388"/>
                    </a:cubicBezTo>
                    <a:cubicBezTo>
                      <a:pt x="463351" y="941388"/>
                      <a:pt x="463351" y="941388"/>
                      <a:pt x="1263451" y="941388"/>
                    </a:cubicBezTo>
                    <a:cubicBezTo>
                      <a:pt x="1263451" y="941388"/>
                      <a:pt x="1263451" y="941388"/>
                      <a:pt x="1263451" y="565150"/>
                    </a:cubicBezTo>
                    <a:cubicBezTo>
                      <a:pt x="1263451" y="565150"/>
                      <a:pt x="1263451" y="565150"/>
                      <a:pt x="463351" y="565150"/>
                    </a:cubicBezTo>
                    <a:close/>
                    <a:moveTo>
                      <a:pt x="447303" y="533400"/>
                    </a:moveTo>
                    <a:cubicBezTo>
                      <a:pt x="1279499" y="533400"/>
                      <a:pt x="1279499" y="533400"/>
                      <a:pt x="1279499" y="533400"/>
                    </a:cubicBezTo>
                    <a:cubicBezTo>
                      <a:pt x="1288064" y="533400"/>
                      <a:pt x="1295201" y="539846"/>
                      <a:pt x="1295201" y="548440"/>
                    </a:cubicBezTo>
                    <a:cubicBezTo>
                      <a:pt x="1295201" y="957382"/>
                      <a:pt x="1295201" y="957382"/>
                      <a:pt x="1295201" y="957382"/>
                    </a:cubicBezTo>
                    <a:cubicBezTo>
                      <a:pt x="1295201" y="965976"/>
                      <a:pt x="1288064" y="973138"/>
                      <a:pt x="1279499" y="973138"/>
                    </a:cubicBezTo>
                    <a:cubicBezTo>
                      <a:pt x="447303" y="973138"/>
                      <a:pt x="447303" y="973138"/>
                      <a:pt x="447303" y="973138"/>
                    </a:cubicBezTo>
                    <a:cubicBezTo>
                      <a:pt x="438738" y="973138"/>
                      <a:pt x="431601" y="965976"/>
                      <a:pt x="431601" y="957382"/>
                    </a:cubicBezTo>
                    <a:cubicBezTo>
                      <a:pt x="431601" y="548440"/>
                      <a:pt x="431601" y="548440"/>
                      <a:pt x="431601" y="548440"/>
                    </a:cubicBezTo>
                    <a:cubicBezTo>
                      <a:pt x="431601" y="539846"/>
                      <a:pt x="438738" y="533400"/>
                      <a:pt x="447303" y="533400"/>
                    </a:cubicBezTo>
                    <a:close/>
                    <a:moveTo>
                      <a:pt x="98208" y="284163"/>
                    </a:moveTo>
                    <a:cubicBezTo>
                      <a:pt x="98208" y="284163"/>
                      <a:pt x="98208" y="284163"/>
                      <a:pt x="111778" y="297725"/>
                    </a:cubicBezTo>
                    <a:cubicBezTo>
                      <a:pt x="139633" y="325563"/>
                      <a:pt x="184631" y="371246"/>
                      <a:pt x="190345" y="376243"/>
                    </a:cubicBezTo>
                    <a:cubicBezTo>
                      <a:pt x="197487" y="382667"/>
                      <a:pt x="198916" y="393374"/>
                      <a:pt x="193202" y="401939"/>
                    </a:cubicBezTo>
                    <a:cubicBezTo>
                      <a:pt x="189630" y="406222"/>
                      <a:pt x="183916" y="409077"/>
                      <a:pt x="178203" y="409077"/>
                    </a:cubicBezTo>
                    <a:cubicBezTo>
                      <a:pt x="173917" y="409077"/>
                      <a:pt x="170346" y="407650"/>
                      <a:pt x="166775" y="405508"/>
                    </a:cubicBezTo>
                    <a:cubicBezTo>
                      <a:pt x="165346" y="404795"/>
                      <a:pt x="163203" y="402653"/>
                      <a:pt x="117492" y="356256"/>
                    </a:cubicBezTo>
                    <a:cubicBezTo>
                      <a:pt x="117492" y="356256"/>
                      <a:pt x="117492" y="356256"/>
                      <a:pt x="117492" y="735282"/>
                    </a:cubicBezTo>
                    <a:cubicBezTo>
                      <a:pt x="117492" y="735282"/>
                      <a:pt x="117492" y="735282"/>
                      <a:pt x="400331" y="735282"/>
                    </a:cubicBezTo>
                    <a:cubicBezTo>
                      <a:pt x="411045" y="735282"/>
                      <a:pt x="418902" y="743848"/>
                      <a:pt x="418902" y="754554"/>
                    </a:cubicBezTo>
                    <a:cubicBezTo>
                      <a:pt x="418902" y="764548"/>
                      <a:pt x="411045" y="773113"/>
                      <a:pt x="400331" y="773113"/>
                    </a:cubicBezTo>
                    <a:cubicBezTo>
                      <a:pt x="400331" y="773113"/>
                      <a:pt x="400331" y="773113"/>
                      <a:pt x="79637" y="773113"/>
                    </a:cubicBezTo>
                    <a:cubicBezTo>
                      <a:pt x="79637" y="773113"/>
                      <a:pt x="79637" y="773113"/>
                      <a:pt x="79637" y="356256"/>
                    </a:cubicBezTo>
                    <a:cubicBezTo>
                      <a:pt x="79637" y="356256"/>
                      <a:pt x="79637" y="356256"/>
                      <a:pt x="31783" y="403367"/>
                    </a:cubicBezTo>
                    <a:cubicBezTo>
                      <a:pt x="24641" y="411219"/>
                      <a:pt x="12499" y="411219"/>
                      <a:pt x="5356" y="403367"/>
                    </a:cubicBezTo>
                    <a:cubicBezTo>
                      <a:pt x="-1786" y="396229"/>
                      <a:pt x="-1786" y="384095"/>
                      <a:pt x="5356" y="376957"/>
                    </a:cubicBezTo>
                    <a:cubicBezTo>
                      <a:pt x="5356" y="376957"/>
                      <a:pt x="5356" y="376957"/>
                      <a:pt x="98208" y="284163"/>
                    </a:cubicBezTo>
                    <a:close/>
                    <a:moveTo>
                      <a:pt x="737502" y="0"/>
                    </a:moveTo>
                    <a:cubicBezTo>
                      <a:pt x="737502" y="0"/>
                      <a:pt x="737502" y="0"/>
                      <a:pt x="1058075" y="0"/>
                    </a:cubicBezTo>
                    <a:cubicBezTo>
                      <a:pt x="1058075" y="0"/>
                      <a:pt x="1058075" y="0"/>
                      <a:pt x="1058075" y="412272"/>
                    </a:cubicBezTo>
                    <a:cubicBezTo>
                      <a:pt x="1058075" y="412272"/>
                      <a:pt x="1058075" y="412272"/>
                      <a:pt x="1104483" y="366701"/>
                    </a:cubicBezTo>
                    <a:cubicBezTo>
                      <a:pt x="1111622" y="359581"/>
                      <a:pt x="1123760" y="359581"/>
                      <a:pt x="1130900" y="367413"/>
                    </a:cubicBezTo>
                    <a:cubicBezTo>
                      <a:pt x="1138039" y="374534"/>
                      <a:pt x="1138039" y="386638"/>
                      <a:pt x="1130900" y="393759"/>
                    </a:cubicBezTo>
                    <a:cubicBezTo>
                      <a:pt x="1130900" y="393759"/>
                      <a:pt x="1130900" y="393759"/>
                      <a:pt x="1055219" y="467811"/>
                    </a:cubicBezTo>
                    <a:cubicBezTo>
                      <a:pt x="1053791" y="470659"/>
                      <a:pt x="1051649" y="472083"/>
                      <a:pt x="1049507" y="473508"/>
                    </a:cubicBezTo>
                    <a:cubicBezTo>
                      <a:pt x="1049507" y="473508"/>
                      <a:pt x="1049507" y="473508"/>
                      <a:pt x="1038797" y="484188"/>
                    </a:cubicBezTo>
                    <a:cubicBezTo>
                      <a:pt x="1038797" y="484188"/>
                      <a:pt x="1038797" y="484188"/>
                      <a:pt x="1025232" y="470659"/>
                    </a:cubicBezTo>
                    <a:cubicBezTo>
                      <a:pt x="998101" y="444314"/>
                      <a:pt x="953121" y="399455"/>
                      <a:pt x="948123" y="394471"/>
                    </a:cubicBezTo>
                    <a:cubicBezTo>
                      <a:pt x="940270" y="388063"/>
                      <a:pt x="938842" y="377382"/>
                      <a:pt x="944554" y="368837"/>
                    </a:cubicBezTo>
                    <a:cubicBezTo>
                      <a:pt x="950979" y="361005"/>
                      <a:pt x="962403" y="358869"/>
                      <a:pt x="970970" y="365277"/>
                    </a:cubicBezTo>
                    <a:cubicBezTo>
                      <a:pt x="972398" y="365989"/>
                      <a:pt x="974540" y="367413"/>
                      <a:pt x="1020948" y="413696"/>
                    </a:cubicBezTo>
                    <a:cubicBezTo>
                      <a:pt x="1020948" y="413696"/>
                      <a:pt x="1020948" y="413696"/>
                      <a:pt x="1020948" y="37026"/>
                    </a:cubicBezTo>
                    <a:cubicBezTo>
                      <a:pt x="1020948" y="37026"/>
                      <a:pt x="1020948" y="37026"/>
                      <a:pt x="737502" y="37026"/>
                    </a:cubicBezTo>
                    <a:cubicBezTo>
                      <a:pt x="727507" y="37026"/>
                      <a:pt x="718939" y="29194"/>
                      <a:pt x="718939" y="18513"/>
                    </a:cubicBezTo>
                    <a:cubicBezTo>
                      <a:pt x="718939" y="8545"/>
                      <a:pt x="727507" y="0"/>
                      <a:pt x="73750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7" name="Freeform 11">
                <a:extLst>
                  <a:ext uri="{FF2B5EF4-FFF2-40B4-BE49-F238E27FC236}">
                    <a16:creationId xmlns:a16="http://schemas.microsoft.com/office/drawing/2014/main" xmlns="" id="{09BCDEA0-37E3-4941-9BC8-BBEF7D3C5982}"/>
                  </a:ext>
                </a:extLst>
              </p:cNvPr>
              <p:cNvSpPr>
                <a:spLocks/>
              </p:cNvSpPr>
              <p:nvPr/>
            </p:nvSpPr>
            <p:spPr bwMode="auto">
              <a:xfrm>
                <a:off x="5476367" y="2803525"/>
                <a:ext cx="1199071" cy="1208088"/>
              </a:xfrm>
              <a:custGeom>
                <a:avLst/>
                <a:gdLst>
                  <a:gd name="connsiteX0" fmla="*/ 878957 w 1199071"/>
                  <a:gd name="connsiteY0" fmla="*/ 901700 h 1208088"/>
                  <a:gd name="connsiteX1" fmla="*/ 1146793 w 1199071"/>
                  <a:gd name="connsiteY1" fmla="*/ 901700 h 1208088"/>
                  <a:gd name="connsiteX2" fmla="*/ 1148941 w 1199071"/>
                  <a:gd name="connsiteY2" fmla="*/ 903122 h 1208088"/>
                  <a:gd name="connsiteX3" fmla="*/ 1146793 w 1199071"/>
                  <a:gd name="connsiteY3" fmla="*/ 914496 h 1208088"/>
                  <a:gd name="connsiteX4" fmla="*/ 1184032 w 1199071"/>
                  <a:gd name="connsiteY4" fmla="*/ 950751 h 1208088"/>
                  <a:gd name="connsiteX5" fmla="*/ 1196923 w 1199071"/>
                  <a:gd name="connsiteY5" fmla="*/ 947907 h 1208088"/>
                  <a:gd name="connsiteX6" fmla="*/ 1199071 w 1199071"/>
                  <a:gd name="connsiteY6" fmla="*/ 950040 h 1208088"/>
                  <a:gd name="connsiteX7" fmla="*/ 1199071 w 1199071"/>
                  <a:gd name="connsiteY7" fmla="*/ 1160459 h 1208088"/>
                  <a:gd name="connsiteX8" fmla="*/ 1196923 w 1199071"/>
                  <a:gd name="connsiteY8" fmla="*/ 1161881 h 1208088"/>
                  <a:gd name="connsiteX9" fmla="*/ 1184032 w 1199071"/>
                  <a:gd name="connsiteY9" fmla="*/ 1159748 h 1208088"/>
                  <a:gd name="connsiteX10" fmla="*/ 1146793 w 1199071"/>
                  <a:gd name="connsiteY10" fmla="*/ 1195292 h 1208088"/>
                  <a:gd name="connsiteX11" fmla="*/ 1148225 w 1199071"/>
                  <a:gd name="connsiteY11" fmla="*/ 1205956 h 1208088"/>
                  <a:gd name="connsiteX12" fmla="*/ 1146793 w 1199071"/>
                  <a:gd name="connsiteY12" fmla="*/ 1208088 h 1208088"/>
                  <a:gd name="connsiteX13" fmla="*/ 878957 w 1199071"/>
                  <a:gd name="connsiteY13" fmla="*/ 1208088 h 1208088"/>
                  <a:gd name="connsiteX14" fmla="*/ 878241 w 1199071"/>
                  <a:gd name="connsiteY14" fmla="*/ 1205245 h 1208088"/>
                  <a:gd name="connsiteX15" fmla="*/ 952003 w 1199071"/>
                  <a:gd name="connsiteY15" fmla="*/ 1055250 h 1208088"/>
                  <a:gd name="connsiteX16" fmla="*/ 878241 w 1199071"/>
                  <a:gd name="connsiteY16" fmla="*/ 903833 h 1208088"/>
                  <a:gd name="connsiteX17" fmla="*/ 878957 w 1199071"/>
                  <a:gd name="connsiteY17" fmla="*/ 901700 h 1208088"/>
                  <a:gd name="connsiteX18" fmla="*/ 518927 w 1199071"/>
                  <a:gd name="connsiteY18" fmla="*/ 901700 h 1208088"/>
                  <a:gd name="connsiteX19" fmla="*/ 786633 w 1199071"/>
                  <a:gd name="connsiteY19" fmla="*/ 901700 h 1208088"/>
                  <a:gd name="connsiteX20" fmla="*/ 788065 w 1199071"/>
                  <a:gd name="connsiteY20" fmla="*/ 903833 h 1208088"/>
                  <a:gd name="connsiteX21" fmla="*/ 713622 w 1199071"/>
                  <a:gd name="connsiteY21" fmla="*/ 1055250 h 1208088"/>
                  <a:gd name="connsiteX22" fmla="*/ 788065 w 1199071"/>
                  <a:gd name="connsiteY22" fmla="*/ 1205245 h 1208088"/>
                  <a:gd name="connsiteX23" fmla="*/ 786633 w 1199071"/>
                  <a:gd name="connsiteY23" fmla="*/ 1208088 h 1208088"/>
                  <a:gd name="connsiteX24" fmla="*/ 519643 w 1199071"/>
                  <a:gd name="connsiteY24" fmla="*/ 1208088 h 1208088"/>
                  <a:gd name="connsiteX25" fmla="*/ 518211 w 1199071"/>
                  <a:gd name="connsiteY25" fmla="*/ 1205956 h 1208088"/>
                  <a:gd name="connsiteX26" fmla="*/ 519643 w 1199071"/>
                  <a:gd name="connsiteY26" fmla="*/ 1195292 h 1208088"/>
                  <a:gd name="connsiteX27" fmla="*/ 483137 w 1199071"/>
                  <a:gd name="connsiteY27" fmla="*/ 1159748 h 1208088"/>
                  <a:gd name="connsiteX28" fmla="*/ 470969 w 1199071"/>
                  <a:gd name="connsiteY28" fmla="*/ 1161170 h 1208088"/>
                  <a:gd name="connsiteX29" fmla="*/ 468821 w 1199071"/>
                  <a:gd name="connsiteY29" fmla="*/ 1159748 h 1208088"/>
                  <a:gd name="connsiteX30" fmla="*/ 468821 w 1199071"/>
                  <a:gd name="connsiteY30" fmla="*/ 950040 h 1208088"/>
                  <a:gd name="connsiteX31" fmla="*/ 470969 w 1199071"/>
                  <a:gd name="connsiteY31" fmla="*/ 948618 h 1208088"/>
                  <a:gd name="connsiteX32" fmla="*/ 483137 w 1199071"/>
                  <a:gd name="connsiteY32" fmla="*/ 950751 h 1208088"/>
                  <a:gd name="connsiteX33" fmla="*/ 519643 w 1199071"/>
                  <a:gd name="connsiteY33" fmla="*/ 914496 h 1208088"/>
                  <a:gd name="connsiteX34" fmla="*/ 518211 w 1199071"/>
                  <a:gd name="connsiteY34" fmla="*/ 903122 h 1208088"/>
                  <a:gd name="connsiteX35" fmla="*/ 518927 w 1199071"/>
                  <a:gd name="connsiteY35" fmla="*/ 901700 h 1208088"/>
                  <a:gd name="connsiteX36" fmla="*/ 326025 w 1199071"/>
                  <a:gd name="connsiteY36" fmla="*/ 182184 h 1208088"/>
                  <a:gd name="connsiteX37" fmla="*/ 273872 w 1199071"/>
                  <a:gd name="connsiteY37" fmla="*/ 193386 h 1208088"/>
                  <a:gd name="connsiteX38" fmla="*/ 204469 w 1199071"/>
                  <a:gd name="connsiteY38" fmla="*/ 370489 h 1208088"/>
                  <a:gd name="connsiteX39" fmla="*/ 381196 w 1199071"/>
                  <a:gd name="connsiteY39" fmla="*/ 440904 h 1208088"/>
                  <a:gd name="connsiteX40" fmla="*/ 449884 w 1199071"/>
                  <a:gd name="connsiteY40" fmla="*/ 263801 h 1208088"/>
                  <a:gd name="connsiteX41" fmla="*/ 326025 w 1199071"/>
                  <a:gd name="connsiteY41" fmla="*/ 182184 h 1208088"/>
                  <a:gd name="connsiteX42" fmla="*/ 423813 w 1199071"/>
                  <a:gd name="connsiteY42" fmla="*/ 0 h 1208088"/>
                  <a:gd name="connsiteX43" fmla="*/ 543626 w 1199071"/>
                  <a:gd name="connsiteY43" fmla="*/ 68477 h 1208088"/>
                  <a:gd name="connsiteX44" fmla="*/ 540060 w 1199071"/>
                  <a:gd name="connsiteY44" fmla="*/ 124115 h 1208088"/>
                  <a:gd name="connsiteX45" fmla="*/ 574293 w 1199071"/>
                  <a:gd name="connsiteY45" fmla="*/ 171193 h 1208088"/>
                  <a:gd name="connsiteX46" fmla="*/ 597828 w 1199071"/>
                  <a:gd name="connsiteY46" fmla="*/ 221837 h 1208088"/>
                  <a:gd name="connsiteX47" fmla="*/ 647750 w 1199071"/>
                  <a:gd name="connsiteY47" fmla="*/ 244663 h 1208088"/>
                  <a:gd name="connsiteX48" fmla="*/ 649176 w 1199071"/>
                  <a:gd name="connsiteY48" fmla="*/ 382331 h 1208088"/>
                  <a:gd name="connsiteX49" fmla="*/ 600680 w 1199071"/>
                  <a:gd name="connsiteY49" fmla="*/ 404443 h 1208088"/>
                  <a:gd name="connsiteX50" fmla="*/ 541487 w 1199071"/>
                  <a:gd name="connsiteY50" fmla="*/ 509298 h 1208088"/>
                  <a:gd name="connsiteX51" fmla="*/ 548618 w 1199071"/>
                  <a:gd name="connsiteY51" fmla="*/ 564223 h 1208088"/>
                  <a:gd name="connsiteX52" fmla="*/ 493704 w 1199071"/>
                  <a:gd name="connsiteY52" fmla="*/ 605594 h 1208088"/>
                  <a:gd name="connsiteX53" fmla="*/ 431658 w 1199071"/>
                  <a:gd name="connsiteY53" fmla="*/ 633413 h 1208088"/>
                  <a:gd name="connsiteX54" fmla="*/ 387441 w 1199071"/>
                  <a:gd name="connsiteY54" fmla="*/ 600601 h 1208088"/>
                  <a:gd name="connsiteX55" fmla="*/ 269054 w 1199071"/>
                  <a:gd name="connsiteY55" fmla="*/ 599888 h 1208088"/>
                  <a:gd name="connsiteX56" fmla="*/ 225550 w 1199071"/>
                  <a:gd name="connsiteY56" fmla="*/ 633413 h 1208088"/>
                  <a:gd name="connsiteX57" fmla="*/ 107163 w 1199071"/>
                  <a:gd name="connsiteY57" fmla="*/ 562083 h 1208088"/>
                  <a:gd name="connsiteX58" fmla="*/ 114295 w 1199071"/>
                  <a:gd name="connsiteY58" fmla="*/ 507159 h 1208088"/>
                  <a:gd name="connsiteX59" fmla="*/ 82202 w 1199071"/>
                  <a:gd name="connsiteY59" fmla="*/ 461507 h 1208088"/>
                  <a:gd name="connsiteX60" fmla="*/ 57241 w 1199071"/>
                  <a:gd name="connsiteY60" fmla="*/ 407296 h 1208088"/>
                  <a:gd name="connsiteX61" fmla="*/ 7319 w 1199071"/>
                  <a:gd name="connsiteY61" fmla="*/ 386610 h 1208088"/>
                  <a:gd name="connsiteX62" fmla="*/ 8745 w 1199071"/>
                  <a:gd name="connsiteY62" fmla="*/ 243950 h 1208088"/>
                  <a:gd name="connsiteX63" fmla="*/ 58667 w 1199071"/>
                  <a:gd name="connsiteY63" fmla="*/ 221124 h 1208088"/>
                  <a:gd name="connsiteX64" fmla="*/ 113582 w 1199071"/>
                  <a:gd name="connsiteY64" fmla="*/ 127681 h 1208088"/>
                  <a:gd name="connsiteX65" fmla="*/ 106450 w 1199071"/>
                  <a:gd name="connsiteY65" fmla="*/ 72044 h 1208088"/>
                  <a:gd name="connsiteX66" fmla="*/ 163504 w 1199071"/>
                  <a:gd name="connsiteY66" fmla="*/ 29959 h 1208088"/>
                  <a:gd name="connsiteX67" fmla="*/ 227690 w 1199071"/>
                  <a:gd name="connsiteY67" fmla="*/ 713 h 1208088"/>
                  <a:gd name="connsiteX68" fmla="*/ 272620 w 1199071"/>
                  <a:gd name="connsiteY68" fmla="*/ 33525 h 1208088"/>
                  <a:gd name="connsiteX69" fmla="*/ 379596 w 1199071"/>
                  <a:gd name="connsiteY69" fmla="*/ 33525 h 1208088"/>
                  <a:gd name="connsiteX70" fmla="*/ 423813 w 1199071"/>
                  <a:gd name="connsiteY70" fmla="*/ 0 h 120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99071" h="1208088">
                    <a:moveTo>
                      <a:pt x="878957" y="901700"/>
                    </a:moveTo>
                    <a:cubicBezTo>
                      <a:pt x="878957" y="901700"/>
                      <a:pt x="878957" y="901700"/>
                      <a:pt x="1146793" y="901700"/>
                    </a:cubicBezTo>
                    <a:cubicBezTo>
                      <a:pt x="1148225" y="901700"/>
                      <a:pt x="1148941" y="902411"/>
                      <a:pt x="1148941" y="903122"/>
                    </a:cubicBezTo>
                    <a:cubicBezTo>
                      <a:pt x="1147509" y="906676"/>
                      <a:pt x="1146793" y="910942"/>
                      <a:pt x="1146793" y="914496"/>
                    </a:cubicBezTo>
                    <a:cubicBezTo>
                      <a:pt x="1146793" y="934400"/>
                      <a:pt x="1163264" y="950751"/>
                      <a:pt x="1184032" y="950751"/>
                    </a:cubicBezTo>
                    <a:cubicBezTo>
                      <a:pt x="1188329" y="950751"/>
                      <a:pt x="1193342" y="950040"/>
                      <a:pt x="1196923" y="947907"/>
                    </a:cubicBezTo>
                    <a:cubicBezTo>
                      <a:pt x="1198355" y="947907"/>
                      <a:pt x="1199071" y="948618"/>
                      <a:pt x="1199071" y="950040"/>
                    </a:cubicBezTo>
                    <a:cubicBezTo>
                      <a:pt x="1199071" y="950040"/>
                      <a:pt x="1199071" y="950040"/>
                      <a:pt x="1199071" y="1160459"/>
                    </a:cubicBezTo>
                    <a:cubicBezTo>
                      <a:pt x="1199071" y="1161170"/>
                      <a:pt x="1198355" y="1161881"/>
                      <a:pt x="1196923" y="1161881"/>
                    </a:cubicBezTo>
                    <a:cubicBezTo>
                      <a:pt x="1193342" y="1160459"/>
                      <a:pt x="1188329" y="1159748"/>
                      <a:pt x="1184032" y="1159748"/>
                    </a:cubicBezTo>
                    <a:cubicBezTo>
                      <a:pt x="1163264" y="1159748"/>
                      <a:pt x="1146793" y="1176099"/>
                      <a:pt x="1146793" y="1195292"/>
                    </a:cubicBezTo>
                    <a:cubicBezTo>
                      <a:pt x="1146793" y="1198847"/>
                      <a:pt x="1146793" y="1202401"/>
                      <a:pt x="1148225" y="1205956"/>
                    </a:cubicBezTo>
                    <a:cubicBezTo>
                      <a:pt x="1148941" y="1206666"/>
                      <a:pt x="1148225" y="1208088"/>
                      <a:pt x="1146793" y="1208088"/>
                    </a:cubicBezTo>
                    <a:cubicBezTo>
                      <a:pt x="1146793" y="1208088"/>
                      <a:pt x="1146793" y="1208088"/>
                      <a:pt x="878957" y="1208088"/>
                    </a:cubicBezTo>
                    <a:cubicBezTo>
                      <a:pt x="877524" y="1208088"/>
                      <a:pt x="876808" y="1205956"/>
                      <a:pt x="878241" y="1205245"/>
                    </a:cubicBezTo>
                    <a:cubicBezTo>
                      <a:pt x="915480" y="1178942"/>
                      <a:pt x="952003" y="1121361"/>
                      <a:pt x="952003" y="1055250"/>
                    </a:cubicBezTo>
                    <a:cubicBezTo>
                      <a:pt x="952003" y="988427"/>
                      <a:pt x="915480" y="930135"/>
                      <a:pt x="878241" y="903833"/>
                    </a:cubicBezTo>
                    <a:cubicBezTo>
                      <a:pt x="876808" y="903122"/>
                      <a:pt x="877524" y="901700"/>
                      <a:pt x="878957" y="901700"/>
                    </a:cubicBezTo>
                    <a:close/>
                    <a:moveTo>
                      <a:pt x="518927" y="901700"/>
                    </a:moveTo>
                    <a:cubicBezTo>
                      <a:pt x="518927" y="901700"/>
                      <a:pt x="518927" y="901700"/>
                      <a:pt x="786633" y="901700"/>
                    </a:cubicBezTo>
                    <a:cubicBezTo>
                      <a:pt x="788780" y="901700"/>
                      <a:pt x="789496" y="903122"/>
                      <a:pt x="788065" y="903833"/>
                    </a:cubicBezTo>
                    <a:cubicBezTo>
                      <a:pt x="750128" y="930135"/>
                      <a:pt x="713622" y="988427"/>
                      <a:pt x="713622" y="1055250"/>
                    </a:cubicBezTo>
                    <a:cubicBezTo>
                      <a:pt x="713622" y="1121361"/>
                      <a:pt x="750128" y="1178942"/>
                      <a:pt x="788065" y="1205245"/>
                    </a:cubicBezTo>
                    <a:cubicBezTo>
                      <a:pt x="789496" y="1205956"/>
                      <a:pt x="788780" y="1208088"/>
                      <a:pt x="786633" y="1208088"/>
                    </a:cubicBezTo>
                    <a:cubicBezTo>
                      <a:pt x="786633" y="1208088"/>
                      <a:pt x="786633" y="1208088"/>
                      <a:pt x="519643" y="1208088"/>
                    </a:cubicBezTo>
                    <a:cubicBezTo>
                      <a:pt x="518927" y="1208088"/>
                      <a:pt x="518211" y="1206666"/>
                      <a:pt x="518211" y="1205956"/>
                    </a:cubicBezTo>
                    <a:cubicBezTo>
                      <a:pt x="518927" y="1202401"/>
                      <a:pt x="519643" y="1198847"/>
                      <a:pt x="519643" y="1195292"/>
                    </a:cubicBezTo>
                    <a:cubicBezTo>
                      <a:pt x="519643" y="1176099"/>
                      <a:pt x="503895" y="1159748"/>
                      <a:pt x="483137" y="1159748"/>
                    </a:cubicBezTo>
                    <a:cubicBezTo>
                      <a:pt x="478842" y="1159748"/>
                      <a:pt x="474548" y="1160459"/>
                      <a:pt x="470969" y="1161170"/>
                    </a:cubicBezTo>
                    <a:cubicBezTo>
                      <a:pt x="470253" y="1161881"/>
                      <a:pt x="468821" y="1161170"/>
                      <a:pt x="468821" y="1159748"/>
                    </a:cubicBezTo>
                    <a:cubicBezTo>
                      <a:pt x="468821" y="1159748"/>
                      <a:pt x="468821" y="1159748"/>
                      <a:pt x="468821" y="950040"/>
                    </a:cubicBezTo>
                    <a:cubicBezTo>
                      <a:pt x="468821" y="948618"/>
                      <a:pt x="470253" y="947907"/>
                      <a:pt x="470969" y="948618"/>
                    </a:cubicBezTo>
                    <a:cubicBezTo>
                      <a:pt x="474548" y="950040"/>
                      <a:pt x="478842" y="950751"/>
                      <a:pt x="483137" y="950751"/>
                    </a:cubicBezTo>
                    <a:cubicBezTo>
                      <a:pt x="503895" y="950751"/>
                      <a:pt x="519643" y="934400"/>
                      <a:pt x="519643" y="914496"/>
                    </a:cubicBezTo>
                    <a:cubicBezTo>
                      <a:pt x="519643" y="910942"/>
                      <a:pt x="518927" y="906676"/>
                      <a:pt x="518211" y="903122"/>
                    </a:cubicBezTo>
                    <a:cubicBezTo>
                      <a:pt x="517495" y="902411"/>
                      <a:pt x="518211" y="901700"/>
                      <a:pt x="518927" y="901700"/>
                    </a:cubicBezTo>
                    <a:close/>
                    <a:moveTo>
                      <a:pt x="326025" y="182184"/>
                    </a:moveTo>
                    <a:cubicBezTo>
                      <a:pt x="308574" y="182317"/>
                      <a:pt x="290865" y="185918"/>
                      <a:pt x="273872" y="193386"/>
                    </a:cubicBezTo>
                    <a:cubicBezTo>
                      <a:pt x="205900" y="222548"/>
                      <a:pt x="175134" y="301497"/>
                      <a:pt x="204469" y="370489"/>
                    </a:cubicBezTo>
                    <a:cubicBezTo>
                      <a:pt x="233805" y="438770"/>
                      <a:pt x="313224" y="471488"/>
                      <a:pt x="381196" y="440904"/>
                    </a:cubicBezTo>
                    <a:cubicBezTo>
                      <a:pt x="449168" y="412454"/>
                      <a:pt x="479934" y="332081"/>
                      <a:pt x="449884" y="263801"/>
                    </a:cubicBezTo>
                    <a:cubicBezTo>
                      <a:pt x="428419" y="212590"/>
                      <a:pt x="378379" y="181784"/>
                      <a:pt x="326025" y="182184"/>
                    </a:cubicBezTo>
                    <a:close/>
                    <a:moveTo>
                      <a:pt x="423813" y="0"/>
                    </a:moveTo>
                    <a:cubicBezTo>
                      <a:pt x="467317" y="13553"/>
                      <a:pt x="510107" y="37805"/>
                      <a:pt x="543626" y="68477"/>
                    </a:cubicBezTo>
                    <a:cubicBezTo>
                      <a:pt x="543626" y="68477"/>
                      <a:pt x="543626" y="68477"/>
                      <a:pt x="540060" y="124115"/>
                    </a:cubicBezTo>
                    <a:cubicBezTo>
                      <a:pt x="552898" y="138381"/>
                      <a:pt x="565021" y="154074"/>
                      <a:pt x="574293" y="171193"/>
                    </a:cubicBezTo>
                    <a:cubicBezTo>
                      <a:pt x="584277" y="188312"/>
                      <a:pt x="592122" y="205431"/>
                      <a:pt x="597828" y="221837"/>
                    </a:cubicBezTo>
                    <a:cubicBezTo>
                      <a:pt x="597828" y="221837"/>
                      <a:pt x="597828" y="221837"/>
                      <a:pt x="647750" y="244663"/>
                    </a:cubicBezTo>
                    <a:cubicBezTo>
                      <a:pt x="657021" y="290314"/>
                      <a:pt x="657734" y="338106"/>
                      <a:pt x="649176" y="382331"/>
                    </a:cubicBezTo>
                    <a:cubicBezTo>
                      <a:pt x="649176" y="382331"/>
                      <a:pt x="649176" y="382331"/>
                      <a:pt x="600680" y="404443"/>
                    </a:cubicBezTo>
                    <a:cubicBezTo>
                      <a:pt x="587843" y="442961"/>
                      <a:pt x="568587" y="479340"/>
                      <a:pt x="541487" y="509298"/>
                    </a:cubicBezTo>
                    <a:cubicBezTo>
                      <a:pt x="541487" y="509298"/>
                      <a:pt x="541487" y="509298"/>
                      <a:pt x="548618" y="564223"/>
                    </a:cubicBezTo>
                    <a:cubicBezTo>
                      <a:pt x="530789" y="579202"/>
                      <a:pt x="512247" y="592755"/>
                      <a:pt x="493704" y="605594"/>
                    </a:cubicBezTo>
                    <a:cubicBezTo>
                      <a:pt x="473022" y="616294"/>
                      <a:pt x="452340" y="625567"/>
                      <a:pt x="431658" y="633413"/>
                    </a:cubicBezTo>
                    <a:cubicBezTo>
                      <a:pt x="431658" y="633413"/>
                      <a:pt x="431658" y="633413"/>
                      <a:pt x="387441" y="600601"/>
                    </a:cubicBezTo>
                    <a:cubicBezTo>
                      <a:pt x="346790" y="609161"/>
                      <a:pt x="307565" y="609161"/>
                      <a:pt x="269054" y="599888"/>
                    </a:cubicBezTo>
                    <a:cubicBezTo>
                      <a:pt x="269054" y="599888"/>
                      <a:pt x="269054" y="599888"/>
                      <a:pt x="225550" y="633413"/>
                    </a:cubicBezTo>
                    <a:cubicBezTo>
                      <a:pt x="183473" y="617720"/>
                      <a:pt x="142822" y="594895"/>
                      <a:pt x="107163" y="562083"/>
                    </a:cubicBezTo>
                    <a:cubicBezTo>
                      <a:pt x="107163" y="562083"/>
                      <a:pt x="107163" y="562083"/>
                      <a:pt x="114295" y="507159"/>
                    </a:cubicBezTo>
                    <a:cubicBezTo>
                      <a:pt x="102171" y="493606"/>
                      <a:pt x="91473" y="478626"/>
                      <a:pt x="82202" y="461507"/>
                    </a:cubicBezTo>
                    <a:cubicBezTo>
                      <a:pt x="71504" y="445101"/>
                      <a:pt x="62946" y="425842"/>
                      <a:pt x="57241" y="407296"/>
                    </a:cubicBezTo>
                    <a:cubicBezTo>
                      <a:pt x="57241" y="407296"/>
                      <a:pt x="57241" y="407296"/>
                      <a:pt x="7319" y="386610"/>
                    </a:cubicBezTo>
                    <a:cubicBezTo>
                      <a:pt x="-2666" y="337392"/>
                      <a:pt x="-2666" y="289601"/>
                      <a:pt x="8745" y="243950"/>
                    </a:cubicBezTo>
                    <a:cubicBezTo>
                      <a:pt x="8745" y="243950"/>
                      <a:pt x="8745" y="243950"/>
                      <a:pt x="58667" y="221124"/>
                    </a:cubicBezTo>
                    <a:cubicBezTo>
                      <a:pt x="70078" y="187599"/>
                      <a:pt x="89334" y="156213"/>
                      <a:pt x="113582" y="127681"/>
                    </a:cubicBezTo>
                    <a:cubicBezTo>
                      <a:pt x="113582" y="127681"/>
                      <a:pt x="113582" y="127681"/>
                      <a:pt x="106450" y="72044"/>
                    </a:cubicBezTo>
                    <a:cubicBezTo>
                      <a:pt x="122853" y="57064"/>
                      <a:pt x="142822" y="42085"/>
                      <a:pt x="163504" y="29959"/>
                    </a:cubicBezTo>
                    <a:cubicBezTo>
                      <a:pt x="184899" y="17833"/>
                      <a:pt x="205581" y="8560"/>
                      <a:pt x="227690" y="713"/>
                    </a:cubicBezTo>
                    <a:cubicBezTo>
                      <a:pt x="227690" y="713"/>
                      <a:pt x="227690" y="713"/>
                      <a:pt x="272620" y="33525"/>
                    </a:cubicBezTo>
                    <a:cubicBezTo>
                      <a:pt x="307565" y="26392"/>
                      <a:pt x="343937" y="25679"/>
                      <a:pt x="379596" y="33525"/>
                    </a:cubicBezTo>
                    <a:cubicBezTo>
                      <a:pt x="379596" y="33525"/>
                      <a:pt x="379596" y="33525"/>
                      <a:pt x="42381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17" name="Oval 16">
            <a:extLst>
              <a:ext uri="{FF2B5EF4-FFF2-40B4-BE49-F238E27FC236}">
                <a16:creationId xmlns:a16="http://schemas.microsoft.com/office/drawing/2014/main" xmlns="" id="{1742EF91-21A9-4859-AAA5-A3C19CA8BF22}"/>
              </a:ext>
            </a:extLst>
          </p:cNvPr>
          <p:cNvSpPr/>
          <p:nvPr>
            <p:custDataLst>
              <p:tags r:id="rId5"/>
            </p:custDataLst>
          </p:nvPr>
        </p:nvSpPr>
        <p:spPr>
          <a:xfrm>
            <a:off x="923069" y="4815169"/>
            <a:ext cx="685800" cy="685800"/>
          </a:xfrm>
          <a:prstGeom prst="ellipse">
            <a:avLst/>
          </a:prstGeom>
          <a:solidFill>
            <a:srgbClr val="FFFFFF"/>
          </a:solidFill>
          <a:ln w="19050">
            <a:gradFill flip="none" rotWithShape="1">
              <a:gsLst>
                <a:gs pos="0">
                  <a:schemeClr val="accent1"/>
                </a:gs>
                <a:gs pos="100000">
                  <a:schemeClr val="tx2">
                    <a:lumMod val="5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en-US" kern="0" dirty="0">
              <a:solidFill>
                <a:schemeClr val="bg1">
                  <a:lumMod val="50000"/>
                </a:schemeClr>
              </a:solidFill>
            </a:endParaRPr>
          </a:p>
        </p:txBody>
      </p:sp>
      <p:grpSp>
        <p:nvGrpSpPr>
          <p:cNvPr id="58" name="Group 57">
            <a:extLst>
              <a:ext uri="{FF2B5EF4-FFF2-40B4-BE49-F238E27FC236}">
                <a16:creationId xmlns:a16="http://schemas.microsoft.com/office/drawing/2014/main" xmlns="" id="{4C36DD92-28DB-4457-8306-A977D0BF347C}"/>
              </a:ext>
            </a:extLst>
          </p:cNvPr>
          <p:cNvGrpSpPr>
            <a:grpSpLocks noChangeAspect="1"/>
          </p:cNvGrpSpPr>
          <p:nvPr/>
        </p:nvGrpSpPr>
        <p:grpSpPr>
          <a:xfrm>
            <a:off x="1023503" y="4915603"/>
            <a:ext cx="484934" cy="484933"/>
            <a:chOff x="5273675" y="2606675"/>
            <a:chExt cx="1644650" cy="1644650"/>
          </a:xfrm>
        </p:grpSpPr>
        <p:sp>
          <p:nvSpPr>
            <p:cNvPr id="59" name="AutoShape 3">
              <a:extLst>
                <a:ext uri="{FF2B5EF4-FFF2-40B4-BE49-F238E27FC236}">
                  <a16:creationId xmlns:a16="http://schemas.microsoft.com/office/drawing/2014/main" xmlns="" id="{1116E05D-4A8C-4FC2-A668-1050B495FC45}"/>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0" name="Group 59">
              <a:extLst>
                <a:ext uri="{FF2B5EF4-FFF2-40B4-BE49-F238E27FC236}">
                  <a16:creationId xmlns:a16="http://schemas.microsoft.com/office/drawing/2014/main" xmlns="" id="{02E1E569-B4C9-47C5-8726-BBABADFBA53B}"/>
                </a:ext>
              </a:extLst>
            </p:cNvPr>
            <p:cNvGrpSpPr/>
            <p:nvPr/>
          </p:nvGrpSpPr>
          <p:grpSpPr>
            <a:xfrm>
              <a:off x="5445124" y="2962275"/>
              <a:ext cx="1303338" cy="930275"/>
              <a:chOff x="5445124" y="2962275"/>
              <a:chExt cx="1303338" cy="930275"/>
            </a:xfrm>
          </p:grpSpPr>
          <p:sp>
            <p:nvSpPr>
              <p:cNvPr id="61" name="Freeform 12">
                <a:extLst>
                  <a:ext uri="{FF2B5EF4-FFF2-40B4-BE49-F238E27FC236}">
                    <a16:creationId xmlns:a16="http://schemas.microsoft.com/office/drawing/2014/main" xmlns="" id="{2272F06D-191B-45EB-BD58-28ED70091235}"/>
                  </a:ext>
                </a:extLst>
              </p:cNvPr>
              <p:cNvSpPr>
                <a:spLocks/>
              </p:cNvSpPr>
              <p:nvPr/>
            </p:nvSpPr>
            <p:spPr bwMode="auto">
              <a:xfrm>
                <a:off x="5445124" y="2962275"/>
                <a:ext cx="1303338" cy="930275"/>
              </a:xfrm>
              <a:custGeom>
                <a:avLst/>
                <a:gdLst>
                  <a:gd name="connsiteX0" fmla="*/ 282910 w 1303338"/>
                  <a:gd name="connsiteY0" fmla="*/ 101290 h 930275"/>
                  <a:gd name="connsiteX1" fmla="*/ 294873 w 1303338"/>
                  <a:gd name="connsiteY1" fmla="*/ 102006 h 930275"/>
                  <a:gd name="connsiteX2" fmla="*/ 1006247 w 1303338"/>
                  <a:gd name="connsiteY2" fmla="*/ 455802 h 930275"/>
                  <a:gd name="connsiteX3" fmla="*/ 965536 w 1303338"/>
                  <a:gd name="connsiteY3" fmla="*/ 365562 h 930275"/>
                  <a:gd name="connsiteX4" fmla="*/ 973392 w 1303338"/>
                  <a:gd name="connsiteY4" fmla="*/ 344793 h 930275"/>
                  <a:gd name="connsiteX5" fmla="*/ 994105 w 1303338"/>
                  <a:gd name="connsiteY5" fmla="*/ 352671 h 930275"/>
                  <a:gd name="connsiteX6" fmla="*/ 1052672 w 1303338"/>
                  <a:gd name="connsiteY6" fmla="*/ 483017 h 930275"/>
                  <a:gd name="connsiteX7" fmla="*/ 1052672 w 1303338"/>
                  <a:gd name="connsiteY7" fmla="*/ 483733 h 930275"/>
                  <a:gd name="connsiteX8" fmla="*/ 1053386 w 1303338"/>
                  <a:gd name="connsiteY8" fmla="*/ 484449 h 930275"/>
                  <a:gd name="connsiteX9" fmla="*/ 1053386 w 1303338"/>
                  <a:gd name="connsiteY9" fmla="*/ 485165 h 930275"/>
                  <a:gd name="connsiteX10" fmla="*/ 1054100 w 1303338"/>
                  <a:gd name="connsiteY10" fmla="*/ 485882 h 930275"/>
                  <a:gd name="connsiteX11" fmla="*/ 1054100 w 1303338"/>
                  <a:gd name="connsiteY11" fmla="*/ 486598 h 930275"/>
                  <a:gd name="connsiteX12" fmla="*/ 1054100 w 1303338"/>
                  <a:gd name="connsiteY12" fmla="*/ 487314 h 930275"/>
                  <a:gd name="connsiteX13" fmla="*/ 1054100 w 1303338"/>
                  <a:gd name="connsiteY13" fmla="*/ 488030 h 930275"/>
                  <a:gd name="connsiteX14" fmla="*/ 1054100 w 1303338"/>
                  <a:gd name="connsiteY14" fmla="*/ 488746 h 930275"/>
                  <a:gd name="connsiteX15" fmla="*/ 1054100 w 1303338"/>
                  <a:gd name="connsiteY15" fmla="*/ 489463 h 930275"/>
                  <a:gd name="connsiteX16" fmla="*/ 1054100 w 1303338"/>
                  <a:gd name="connsiteY16" fmla="*/ 490895 h 930275"/>
                  <a:gd name="connsiteX17" fmla="*/ 1054100 w 1303338"/>
                  <a:gd name="connsiteY17" fmla="*/ 491611 h 930275"/>
                  <a:gd name="connsiteX18" fmla="*/ 1054100 w 1303338"/>
                  <a:gd name="connsiteY18" fmla="*/ 492327 h 930275"/>
                  <a:gd name="connsiteX19" fmla="*/ 1054100 w 1303338"/>
                  <a:gd name="connsiteY19" fmla="*/ 493043 h 930275"/>
                  <a:gd name="connsiteX20" fmla="*/ 1053386 w 1303338"/>
                  <a:gd name="connsiteY20" fmla="*/ 493760 h 930275"/>
                  <a:gd name="connsiteX21" fmla="*/ 1053386 w 1303338"/>
                  <a:gd name="connsiteY21" fmla="*/ 494476 h 930275"/>
                  <a:gd name="connsiteX22" fmla="*/ 1053386 w 1303338"/>
                  <a:gd name="connsiteY22" fmla="*/ 495192 h 930275"/>
                  <a:gd name="connsiteX23" fmla="*/ 1052672 w 1303338"/>
                  <a:gd name="connsiteY23" fmla="*/ 496624 h 930275"/>
                  <a:gd name="connsiteX24" fmla="*/ 1051243 w 1303338"/>
                  <a:gd name="connsiteY24" fmla="*/ 498057 h 930275"/>
                  <a:gd name="connsiteX25" fmla="*/ 1051243 w 1303338"/>
                  <a:gd name="connsiteY25" fmla="*/ 498773 h 930275"/>
                  <a:gd name="connsiteX26" fmla="*/ 1050529 w 1303338"/>
                  <a:gd name="connsiteY26" fmla="*/ 500205 h 930275"/>
                  <a:gd name="connsiteX27" fmla="*/ 1049815 w 1303338"/>
                  <a:gd name="connsiteY27" fmla="*/ 500205 h 930275"/>
                  <a:gd name="connsiteX28" fmla="*/ 1049101 w 1303338"/>
                  <a:gd name="connsiteY28" fmla="*/ 500921 h 930275"/>
                  <a:gd name="connsiteX29" fmla="*/ 1049101 w 1303338"/>
                  <a:gd name="connsiteY29" fmla="*/ 501638 h 930275"/>
                  <a:gd name="connsiteX30" fmla="*/ 1048386 w 1303338"/>
                  <a:gd name="connsiteY30" fmla="*/ 501638 h 930275"/>
                  <a:gd name="connsiteX31" fmla="*/ 1047672 w 1303338"/>
                  <a:gd name="connsiteY31" fmla="*/ 502354 h 930275"/>
                  <a:gd name="connsiteX32" fmla="*/ 1046958 w 1303338"/>
                  <a:gd name="connsiteY32" fmla="*/ 503070 h 930275"/>
                  <a:gd name="connsiteX33" fmla="*/ 1046244 w 1303338"/>
                  <a:gd name="connsiteY33" fmla="*/ 503070 h 930275"/>
                  <a:gd name="connsiteX34" fmla="*/ 1044815 w 1303338"/>
                  <a:gd name="connsiteY34" fmla="*/ 503786 h 930275"/>
                  <a:gd name="connsiteX35" fmla="*/ 1044101 w 1303338"/>
                  <a:gd name="connsiteY35" fmla="*/ 503786 h 930275"/>
                  <a:gd name="connsiteX36" fmla="*/ 1043387 w 1303338"/>
                  <a:gd name="connsiteY36" fmla="*/ 504502 h 930275"/>
                  <a:gd name="connsiteX37" fmla="*/ 1042673 w 1303338"/>
                  <a:gd name="connsiteY37" fmla="*/ 504502 h 930275"/>
                  <a:gd name="connsiteX38" fmla="*/ 1041958 w 1303338"/>
                  <a:gd name="connsiteY38" fmla="*/ 505219 h 930275"/>
                  <a:gd name="connsiteX39" fmla="*/ 902683 w 1303338"/>
                  <a:gd name="connsiteY39" fmla="*/ 537447 h 930275"/>
                  <a:gd name="connsiteX40" fmla="*/ 899112 w 1303338"/>
                  <a:gd name="connsiteY40" fmla="*/ 538163 h 930275"/>
                  <a:gd name="connsiteX41" fmla="*/ 884113 w 1303338"/>
                  <a:gd name="connsiteY41" fmla="*/ 525988 h 930275"/>
                  <a:gd name="connsiteX42" fmla="*/ 895541 w 1303338"/>
                  <a:gd name="connsiteY42" fmla="*/ 506651 h 930275"/>
                  <a:gd name="connsiteX43" fmla="*/ 991962 w 1303338"/>
                  <a:gd name="connsiteY43" fmla="*/ 484449 h 930275"/>
                  <a:gd name="connsiteX44" fmla="*/ 281303 w 1303338"/>
                  <a:gd name="connsiteY44" fmla="*/ 129937 h 930275"/>
                  <a:gd name="connsiteX45" fmla="*/ 274161 w 1303338"/>
                  <a:gd name="connsiteY45" fmla="*/ 109168 h 930275"/>
                  <a:gd name="connsiteX46" fmla="*/ 282910 w 1303338"/>
                  <a:gd name="connsiteY46" fmla="*/ 101290 h 930275"/>
                  <a:gd name="connsiteX47" fmla="*/ 31750 w 1303338"/>
                  <a:gd name="connsiteY47" fmla="*/ 31750 h 930275"/>
                  <a:gd name="connsiteX48" fmla="*/ 31750 w 1303338"/>
                  <a:gd name="connsiteY48" fmla="*/ 900113 h 930275"/>
                  <a:gd name="connsiteX49" fmla="*/ 1271588 w 1303338"/>
                  <a:gd name="connsiteY49" fmla="*/ 900113 h 930275"/>
                  <a:gd name="connsiteX50" fmla="*/ 1271588 w 1303338"/>
                  <a:gd name="connsiteY50" fmla="*/ 31750 h 930275"/>
                  <a:gd name="connsiteX51" fmla="*/ 31750 w 1303338"/>
                  <a:gd name="connsiteY51" fmla="*/ 31750 h 930275"/>
                  <a:gd name="connsiteX52" fmla="*/ 15703 w 1303338"/>
                  <a:gd name="connsiteY52" fmla="*/ 0 h 930275"/>
                  <a:gd name="connsiteX53" fmla="*/ 1287635 w 1303338"/>
                  <a:gd name="connsiteY53" fmla="*/ 0 h 930275"/>
                  <a:gd name="connsiteX54" fmla="*/ 1303338 w 1303338"/>
                  <a:gd name="connsiteY54" fmla="*/ 15695 h 930275"/>
                  <a:gd name="connsiteX55" fmla="*/ 1303338 w 1303338"/>
                  <a:gd name="connsiteY55" fmla="*/ 914580 h 930275"/>
                  <a:gd name="connsiteX56" fmla="*/ 1287635 w 1303338"/>
                  <a:gd name="connsiteY56" fmla="*/ 930275 h 930275"/>
                  <a:gd name="connsiteX57" fmla="*/ 15703 w 1303338"/>
                  <a:gd name="connsiteY57" fmla="*/ 930275 h 930275"/>
                  <a:gd name="connsiteX58" fmla="*/ 0 w 1303338"/>
                  <a:gd name="connsiteY58" fmla="*/ 914580 h 930275"/>
                  <a:gd name="connsiteX59" fmla="*/ 0 w 1303338"/>
                  <a:gd name="connsiteY59" fmla="*/ 15695 h 930275"/>
                  <a:gd name="connsiteX60" fmla="*/ 15703 w 1303338"/>
                  <a:gd name="connsiteY60" fmla="*/ 0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303338" h="930275">
                    <a:moveTo>
                      <a:pt x="282910" y="101290"/>
                    </a:moveTo>
                    <a:cubicBezTo>
                      <a:pt x="286660" y="100037"/>
                      <a:pt x="290945" y="100216"/>
                      <a:pt x="294873" y="102006"/>
                    </a:cubicBezTo>
                    <a:cubicBezTo>
                      <a:pt x="294873" y="102006"/>
                      <a:pt x="294873" y="102006"/>
                      <a:pt x="1006247" y="455802"/>
                    </a:cubicBezTo>
                    <a:cubicBezTo>
                      <a:pt x="1006247" y="455802"/>
                      <a:pt x="1006247" y="455802"/>
                      <a:pt x="965536" y="365562"/>
                    </a:cubicBezTo>
                    <a:cubicBezTo>
                      <a:pt x="961964" y="356968"/>
                      <a:pt x="965536" y="347658"/>
                      <a:pt x="973392" y="344793"/>
                    </a:cubicBezTo>
                    <a:cubicBezTo>
                      <a:pt x="981249" y="341212"/>
                      <a:pt x="990534" y="344077"/>
                      <a:pt x="994105" y="352671"/>
                    </a:cubicBezTo>
                    <a:cubicBezTo>
                      <a:pt x="994105" y="352671"/>
                      <a:pt x="994105" y="352671"/>
                      <a:pt x="1052672" y="483017"/>
                    </a:cubicBezTo>
                    <a:cubicBezTo>
                      <a:pt x="1052672" y="483733"/>
                      <a:pt x="1052672" y="483733"/>
                      <a:pt x="1052672" y="483733"/>
                    </a:cubicBezTo>
                    <a:cubicBezTo>
                      <a:pt x="1053386" y="483733"/>
                      <a:pt x="1053386" y="484449"/>
                      <a:pt x="1053386" y="484449"/>
                    </a:cubicBezTo>
                    <a:cubicBezTo>
                      <a:pt x="1053386" y="484449"/>
                      <a:pt x="1053386" y="484449"/>
                      <a:pt x="1053386" y="485165"/>
                    </a:cubicBezTo>
                    <a:cubicBezTo>
                      <a:pt x="1053386" y="485882"/>
                      <a:pt x="1053386" y="485882"/>
                      <a:pt x="1054100" y="485882"/>
                    </a:cubicBezTo>
                    <a:cubicBezTo>
                      <a:pt x="1054100" y="486598"/>
                      <a:pt x="1054100" y="486598"/>
                      <a:pt x="1054100" y="486598"/>
                    </a:cubicBezTo>
                    <a:cubicBezTo>
                      <a:pt x="1054100" y="487314"/>
                      <a:pt x="1054100" y="487314"/>
                      <a:pt x="1054100" y="487314"/>
                    </a:cubicBezTo>
                    <a:cubicBezTo>
                      <a:pt x="1054100" y="488030"/>
                      <a:pt x="1054100" y="488030"/>
                      <a:pt x="1054100" y="488030"/>
                    </a:cubicBezTo>
                    <a:cubicBezTo>
                      <a:pt x="1054100" y="488746"/>
                      <a:pt x="1054100" y="488746"/>
                      <a:pt x="1054100" y="488746"/>
                    </a:cubicBezTo>
                    <a:cubicBezTo>
                      <a:pt x="1054100" y="488746"/>
                      <a:pt x="1054100" y="488746"/>
                      <a:pt x="1054100" y="489463"/>
                    </a:cubicBezTo>
                    <a:cubicBezTo>
                      <a:pt x="1054100" y="490179"/>
                      <a:pt x="1054100" y="490179"/>
                      <a:pt x="1054100" y="490895"/>
                    </a:cubicBezTo>
                    <a:cubicBezTo>
                      <a:pt x="1054100" y="490895"/>
                      <a:pt x="1054100" y="490895"/>
                      <a:pt x="1054100" y="491611"/>
                    </a:cubicBezTo>
                    <a:cubicBezTo>
                      <a:pt x="1054100" y="491611"/>
                      <a:pt x="1054100" y="491611"/>
                      <a:pt x="1054100" y="492327"/>
                    </a:cubicBezTo>
                    <a:cubicBezTo>
                      <a:pt x="1054100" y="492327"/>
                      <a:pt x="1054100" y="492327"/>
                      <a:pt x="1054100" y="493043"/>
                    </a:cubicBezTo>
                    <a:cubicBezTo>
                      <a:pt x="1053386" y="493043"/>
                      <a:pt x="1053386" y="493043"/>
                      <a:pt x="1053386" y="493760"/>
                    </a:cubicBezTo>
                    <a:cubicBezTo>
                      <a:pt x="1053386" y="493760"/>
                      <a:pt x="1053386" y="493760"/>
                      <a:pt x="1053386" y="494476"/>
                    </a:cubicBezTo>
                    <a:cubicBezTo>
                      <a:pt x="1053386" y="494476"/>
                      <a:pt x="1053386" y="494476"/>
                      <a:pt x="1053386" y="495192"/>
                    </a:cubicBezTo>
                    <a:cubicBezTo>
                      <a:pt x="1052672" y="495908"/>
                      <a:pt x="1052672" y="495908"/>
                      <a:pt x="1052672" y="496624"/>
                    </a:cubicBezTo>
                    <a:cubicBezTo>
                      <a:pt x="1051958" y="497341"/>
                      <a:pt x="1051958" y="498057"/>
                      <a:pt x="1051243" y="498057"/>
                    </a:cubicBezTo>
                    <a:cubicBezTo>
                      <a:pt x="1051243" y="498773"/>
                      <a:pt x="1051243" y="498773"/>
                      <a:pt x="1051243" y="498773"/>
                    </a:cubicBezTo>
                    <a:cubicBezTo>
                      <a:pt x="1051243" y="498773"/>
                      <a:pt x="1050529" y="499489"/>
                      <a:pt x="1050529" y="500205"/>
                    </a:cubicBezTo>
                    <a:cubicBezTo>
                      <a:pt x="1050529" y="500205"/>
                      <a:pt x="1050529" y="500205"/>
                      <a:pt x="1049815" y="500205"/>
                    </a:cubicBezTo>
                    <a:cubicBezTo>
                      <a:pt x="1049815" y="500921"/>
                      <a:pt x="1049101" y="500921"/>
                      <a:pt x="1049101" y="500921"/>
                    </a:cubicBezTo>
                    <a:cubicBezTo>
                      <a:pt x="1049101" y="500921"/>
                      <a:pt x="1049101" y="500921"/>
                      <a:pt x="1049101" y="501638"/>
                    </a:cubicBezTo>
                    <a:cubicBezTo>
                      <a:pt x="1049101" y="501638"/>
                      <a:pt x="1049101" y="501638"/>
                      <a:pt x="1048386" y="501638"/>
                    </a:cubicBezTo>
                    <a:cubicBezTo>
                      <a:pt x="1047672" y="502354"/>
                      <a:pt x="1047672" y="502354"/>
                      <a:pt x="1047672" y="502354"/>
                    </a:cubicBezTo>
                    <a:cubicBezTo>
                      <a:pt x="1046958" y="502354"/>
                      <a:pt x="1046958" y="503070"/>
                      <a:pt x="1046958" y="503070"/>
                    </a:cubicBezTo>
                    <a:cubicBezTo>
                      <a:pt x="1046958" y="503070"/>
                      <a:pt x="1046958" y="503070"/>
                      <a:pt x="1046244" y="503070"/>
                    </a:cubicBezTo>
                    <a:cubicBezTo>
                      <a:pt x="1045529" y="503786"/>
                      <a:pt x="1045529" y="503786"/>
                      <a:pt x="1044815" y="503786"/>
                    </a:cubicBezTo>
                    <a:cubicBezTo>
                      <a:pt x="1044815" y="503786"/>
                      <a:pt x="1044815" y="503786"/>
                      <a:pt x="1044101" y="503786"/>
                    </a:cubicBezTo>
                    <a:cubicBezTo>
                      <a:pt x="1044101" y="504502"/>
                      <a:pt x="1044101" y="504502"/>
                      <a:pt x="1043387" y="504502"/>
                    </a:cubicBezTo>
                    <a:cubicBezTo>
                      <a:pt x="1043387" y="504502"/>
                      <a:pt x="1043387" y="504502"/>
                      <a:pt x="1042673" y="504502"/>
                    </a:cubicBezTo>
                    <a:cubicBezTo>
                      <a:pt x="1041958" y="504502"/>
                      <a:pt x="1041958" y="504502"/>
                      <a:pt x="1041958" y="505219"/>
                    </a:cubicBezTo>
                    <a:cubicBezTo>
                      <a:pt x="1041958" y="505219"/>
                      <a:pt x="1041958" y="505219"/>
                      <a:pt x="902683" y="537447"/>
                    </a:cubicBezTo>
                    <a:cubicBezTo>
                      <a:pt x="901969" y="537447"/>
                      <a:pt x="900541" y="538163"/>
                      <a:pt x="899112" y="538163"/>
                    </a:cubicBezTo>
                    <a:cubicBezTo>
                      <a:pt x="891970" y="538163"/>
                      <a:pt x="885542" y="533150"/>
                      <a:pt x="884113" y="525988"/>
                    </a:cubicBezTo>
                    <a:cubicBezTo>
                      <a:pt x="881971" y="517394"/>
                      <a:pt x="886970" y="508800"/>
                      <a:pt x="895541" y="506651"/>
                    </a:cubicBezTo>
                    <a:cubicBezTo>
                      <a:pt x="895541" y="506651"/>
                      <a:pt x="895541" y="506651"/>
                      <a:pt x="991962" y="484449"/>
                    </a:cubicBezTo>
                    <a:cubicBezTo>
                      <a:pt x="991962" y="484449"/>
                      <a:pt x="991962" y="484449"/>
                      <a:pt x="281303" y="129937"/>
                    </a:cubicBezTo>
                    <a:cubicBezTo>
                      <a:pt x="273446" y="126356"/>
                      <a:pt x="269875" y="117046"/>
                      <a:pt x="274161" y="109168"/>
                    </a:cubicBezTo>
                    <a:cubicBezTo>
                      <a:pt x="275946" y="105229"/>
                      <a:pt x="279160" y="102543"/>
                      <a:pt x="282910" y="101290"/>
                    </a:cubicBezTo>
                    <a:close/>
                    <a:moveTo>
                      <a:pt x="31750" y="31750"/>
                    </a:moveTo>
                    <a:cubicBezTo>
                      <a:pt x="31750" y="900113"/>
                      <a:pt x="31750" y="900113"/>
                      <a:pt x="31750" y="900113"/>
                    </a:cubicBezTo>
                    <a:cubicBezTo>
                      <a:pt x="1271588" y="900113"/>
                      <a:pt x="1271588" y="900113"/>
                      <a:pt x="1271588" y="900113"/>
                    </a:cubicBezTo>
                    <a:cubicBezTo>
                      <a:pt x="1271588" y="31750"/>
                      <a:pt x="1271588" y="31750"/>
                      <a:pt x="1271588" y="31750"/>
                    </a:cubicBezTo>
                    <a:cubicBezTo>
                      <a:pt x="31750" y="31750"/>
                      <a:pt x="31750" y="31750"/>
                      <a:pt x="31750" y="31750"/>
                    </a:cubicBezTo>
                    <a:close/>
                    <a:moveTo>
                      <a:pt x="15703" y="0"/>
                    </a:moveTo>
                    <a:cubicBezTo>
                      <a:pt x="15703" y="0"/>
                      <a:pt x="15703" y="0"/>
                      <a:pt x="1287635" y="0"/>
                    </a:cubicBezTo>
                    <a:cubicBezTo>
                      <a:pt x="1296201" y="0"/>
                      <a:pt x="1303338" y="6421"/>
                      <a:pt x="1303338" y="15695"/>
                    </a:cubicBezTo>
                    <a:cubicBezTo>
                      <a:pt x="1303338" y="15695"/>
                      <a:pt x="1303338" y="15695"/>
                      <a:pt x="1303338" y="914580"/>
                    </a:cubicBezTo>
                    <a:cubicBezTo>
                      <a:pt x="1303338" y="923855"/>
                      <a:pt x="1296201" y="930275"/>
                      <a:pt x="1287635" y="930275"/>
                    </a:cubicBezTo>
                    <a:cubicBezTo>
                      <a:pt x="1287635" y="930275"/>
                      <a:pt x="1287635" y="930275"/>
                      <a:pt x="15703" y="930275"/>
                    </a:cubicBezTo>
                    <a:cubicBezTo>
                      <a:pt x="7138" y="930275"/>
                      <a:pt x="0" y="923855"/>
                      <a:pt x="0" y="914580"/>
                    </a:cubicBezTo>
                    <a:cubicBezTo>
                      <a:pt x="0" y="914580"/>
                      <a:pt x="0" y="914580"/>
                      <a:pt x="0" y="15695"/>
                    </a:cubicBezTo>
                    <a:cubicBezTo>
                      <a:pt x="0" y="6421"/>
                      <a:pt x="7138" y="0"/>
                      <a:pt x="1570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2" name="Freeform 16">
                <a:extLst>
                  <a:ext uri="{FF2B5EF4-FFF2-40B4-BE49-F238E27FC236}">
                    <a16:creationId xmlns:a16="http://schemas.microsoft.com/office/drawing/2014/main" xmlns="" id="{BAA769AF-54E9-483E-9C6F-73784B2712D7}"/>
                  </a:ext>
                </a:extLst>
              </p:cNvPr>
              <p:cNvSpPr>
                <a:spLocks/>
              </p:cNvSpPr>
              <p:nvPr/>
            </p:nvSpPr>
            <p:spPr bwMode="auto">
              <a:xfrm>
                <a:off x="5507038" y="3178175"/>
                <a:ext cx="1177925" cy="654051"/>
              </a:xfrm>
              <a:custGeom>
                <a:avLst/>
                <a:gdLst>
                  <a:gd name="connsiteX0" fmla="*/ 923799 w 1177925"/>
                  <a:gd name="connsiteY0" fmla="*/ 555625 h 654051"/>
                  <a:gd name="connsiteX1" fmla="*/ 1162892 w 1177925"/>
                  <a:gd name="connsiteY1" fmla="*/ 555625 h 654051"/>
                  <a:gd name="connsiteX2" fmla="*/ 1177925 w 1177925"/>
                  <a:gd name="connsiteY2" fmla="*/ 571316 h 654051"/>
                  <a:gd name="connsiteX3" fmla="*/ 1177925 w 1177925"/>
                  <a:gd name="connsiteY3" fmla="*/ 638359 h 654051"/>
                  <a:gd name="connsiteX4" fmla="*/ 1162892 w 1177925"/>
                  <a:gd name="connsiteY4" fmla="*/ 654050 h 654051"/>
                  <a:gd name="connsiteX5" fmla="*/ 923799 w 1177925"/>
                  <a:gd name="connsiteY5" fmla="*/ 654050 h 654051"/>
                  <a:gd name="connsiteX6" fmla="*/ 908050 w 1177925"/>
                  <a:gd name="connsiteY6" fmla="*/ 638359 h 654051"/>
                  <a:gd name="connsiteX7" fmla="*/ 908050 w 1177925"/>
                  <a:gd name="connsiteY7" fmla="*/ 571316 h 654051"/>
                  <a:gd name="connsiteX8" fmla="*/ 923799 w 1177925"/>
                  <a:gd name="connsiteY8" fmla="*/ 555625 h 654051"/>
                  <a:gd name="connsiteX9" fmla="*/ 620544 w 1177925"/>
                  <a:gd name="connsiteY9" fmla="*/ 373063 h 654051"/>
                  <a:gd name="connsiteX10" fmla="*/ 859005 w 1177925"/>
                  <a:gd name="connsiteY10" fmla="*/ 373063 h 654051"/>
                  <a:gd name="connsiteX11" fmla="*/ 874712 w 1177925"/>
                  <a:gd name="connsiteY11" fmla="*/ 389550 h 654051"/>
                  <a:gd name="connsiteX12" fmla="*/ 874712 w 1177925"/>
                  <a:gd name="connsiteY12" fmla="*/ 638281 h 654051"/>
                  <a:gd name="connsiteX13" fmla="*/ 859005 w 1177925"/>
                  <a:gd name="connsiteY13" fmla="*/ 654051 h 654051"/>
                  <a:gd name="connsiteX14" fmla="*/ 620544 w 1177925"/>
                  <a:gd name="connsiteY14" fmla="*/ 654051 h 654051"/>
                  <a:gd name="connsiteX15" fmla="*/ 604837 w 1177925"/>
                  <a:gd name="connsiteY15" fmla="*/ 638281 h 654051"/>
                  <a:gd name="connsiteX16" fmla="*/ 604837 w 1177925"/>
                  <a:gd name="connsiteY16" fmla="*/ 389550 h 654051"/>
                  <a:gd name="connsiteX17" fmla="*/ 620544 w 1177925"/>
                  <a:gd name="connsiteY17" fmla="*/ 373063 h 654051"/>
                  <a:gd name="connsiteX18" fmla="*/ 318919 w 1177925"/>
                  <a:gd name="connsiteY18" fmla="*/ 182563 h 654051"/>
                  <a:gd name="connsiteX19" fmla="*/ 557380 w 1177925"/>
                  <a:gd name="connsiteY19" fmla="*/ 182563 h 654051"/>
                  <a:gd name="connsiteX20" fmla="*/ 573087 w 1177925"/>
                  <a:gd name="connsiteY20" fmla="*/ 198303 h 654051"/>
                  <a:gd name="connsiteX21" fmla="*/ 573087 w 1177925"/>
                  <a:gd name="connsiteY21" fmla="*/ 638311 h 654051"/>
                  <a:gd name="connsiteX22" fmla="*/ 557380 w 1177925"/>
                  <a:gd name="connsiteY22" fmla="*/ 654051 h 654051"/>
                  <a:gd name="connsiteX23" fmla="*/ 318919 w 1177925"/>
                  <a:gd name="connsiteY23" fmla="*/ 654051 h 654051"/>
                  <a:gd name="connsiteX24" fmla="*/ 303212 w 1177925"/>
                  <a:gd name="connsiteY24" fmla="*/ 638311 h 654051"/>
                  <a:gd name="connsiteX25" fmla="*/ 303212 w 1177925"/>
                  <a:gd name="connsiteY25" fmla="*/ 198303 h 654051"/>
                  <a:gd name="connsiteX26" fmla="*/ 318919 w 1177925"/>
                  <a:gd name="connsiteY26" fmla="*/ 182563 h 654051"/>
                  <a:gd name="connsiteX27" fmla="*/ 15707 w 1177925"/>
                  <a:gd name="connsiteY27" fmla="*/ 0 h 654051"/>
                  <a:gd name="connsiteX28" fmla="*/ 254168 w 1177925"/>
                  <a:gd name="connsiteY28" fmla="*/ 0 h 654051"/>
                  <a:gd name="connsiteX29" fmla="*/ 269875 w 1177925"/>
                  <a:gd name="connsiteY29" fmla="*/ 15726 h 654051"/>
                  <a:gd name="connsiteX30" fmla="*/ 269875 w 1177925"/>
                  <a:gd name="connsiteY30" fmla="*/ 638324 h 654051"/>
                  <a:gd name="connsiteX31" fmla="*/ 254168 w 1177925"/>
                  <a:gd name="connsiteY31" fmla="*/ 654050 h 654051"/>
                  <a:gd name="connsiteX32" fmla="*/ 15707 w 1177925"/>
                  <a:gd name="connsiteY32" fmla="*/ 654050 h 654051"/>
                  <a:gd name="connsiteX33" fmla="*/ 0 w 1177925"/>
                  <a:gd name="connsiteY33" fmla="*/ 638324 h 654051"/>
                  <a:gd name="connsiteX34" fmla="*/ 0 w 1177925"/>
                  <a:gd name="connsiteY34" fmla="*/ 15726 h 654051"/>
                  <a:gd name="connsiteX35" fmla="*/ 15707 w 1177925"/>
                  <a:gd name="connsiteY35" fmla="*/ 0 h 65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7925" h="654051">
                    <a:moveTo>
                      <a:pt x="923799" y="555625"/>
                    </a:moveTo>
                    <a:cubicBezTo>
                      <a:pt x="923799" y="555625"/>
                      <a:pt x="923799" y="555625"/>
                      <a:pt x="1162892" y="555625"/>
                    </a:cubicBezTo>
                    <a:cubicBezTo>
                      <a:pt x="1170767" y="555625"/>
                      <a:pt x="1177925" y="562757"/>
                      <a:pt x="1177925" y="571316"/>
                    </a:cubicBezTo>
                    <a:cubicBezTo>
                      <a:pt x="1177925" y="571316"/>
                      <a:pt x="1177925" y="571316"/>
                      <a:pt x="1177925" y="638359"/>
                    </a:cubicBezTo>
                    <a:cubicBezTo>
                      <a:pt x="1177925" y="647631"/>
                      <a:pt x="1170767" y="654050"/>
                      <a:pt x="1162892" y="654050"/>
                    </a:cubicBezTo>
                    <a:cubicBezTo>
                      <a:pt x="1162892" y="654050"/>
                      <a:pt x="1162892" y="654050"/>
                      <a:pt x="923799" y="654050"/>
                    </a:cubicBezTo>
                    <a:cubicBezTo>
                      <a:pt x="915209" y="654050"/>
                      <a:pt x="908050" y="647631"/>
                      <a:pt x="908050" y="638359"/>
                    </a:cubicBezTo>
                    <a:cubicBezTo>
                      <a:pt x="908050" y="638359"/>
                      <a:pt x="908050" y="638359"/>
                      <a:pt x="908050" y="571316"/>
                    </a:cubicBezTo>
                    <a:cubicBezTo>
                      <a:pt x="908050" y="562757"/>
                      <a:pt x="915209" y="555625"/>
                      <a:pt x="923799" y="555625"/>
                    </a:cubicBezTo>
                    <a:close/>
                    <a:moveTo>
                      <a:pt x="620544" y="373063"/>
                    </a:moveTo>
                    <a:cubicBezTo>
                      <a:pt x="620544" y="373063"/>
                      <a:pt x="620544" y="373063"/>
                      <a:pt x="859005" y="373063"/>
                    </a:cubicBezTo>
                    <a:cubicBezTo>
                      <a:pt x="867573" y="373063"/>
                      <a:pt x="874712" y="379514"/>
                      <a:pt x="874712" y="389550"/>
                    </a:cubicBezTo>
                    <a:cubicBezTo>
                      <a:pt x="874712" y="389550"/>
                      <a:pt x="874712" y="389550"/>
                      <a:pt x="874712" y="638281"/>
                    </a:cubicBezTo>
                    <a:cubicBezTo>
                      <a:pt x="874712" y="647600"/>
                      <a:pt x="867573" y="654051"/>
                      <a:pt x="859005" y="654051"/>
                    </a:cubicBezTo>
                    <a:cubicBezTo>
                      <a:pt x="859005" y="654051"/>
                      <a:pt x="859005" y="654051"/>
                      <a:pt x="620544" y="654051"/>
                    </a:cubicBezTo>
                    <a:cubicBezTo>
                      <a:pt x="611977" y="654051"/>
                      <a:pt x="604837" y="647600"/>
                      <a:pt x="604837" y="638281"/>
                    </a:cubicBezTo>
                    <a:cubicBezTo>
                      <a:pt x="604837" y="638281"/>
                      <a:pt x="604837" y="638281"/>
                      <a:pt x="604837" y="389550"/>
                    </a:cubicBezTo>
                    <a:cubicBezTo>
                      <a:pt x="604837" y="379514"/>
                      <a:pt x="611977" y="373063"/>
                      <a:pt x="620544" y="373063"/>
                    </a:cubicBezTo>
                    <a:close/>
                    <a:moveTo>
                      <a:pt x="318919" y="182563"/>
                    </a:moveTo>
                    <a:cubicBezTo>
                      <a:pt x="318919" y="182563"/>
                      <a:pt x="318919" y="182563"/>
                      <a:pt x="557380" y="182563"/>
                    </a:cubicBezTo>
                    <a:cubicBezTo>
                      <a:pt x="566662" y="182563"/>
                      <a:pt x="573087" y="189718"/>
                      <a:pt x="573087" y="198303"/>
                    </a:cubicBezTo>
                    <a:cubicBezTo>
                      <a:pt x="573087" y="198303"/>
                      <a:pt x="573087" y="198303"/>
                      <a:pt x="573087" y="638311"/>
                    </a:cubicBezTo>
                    <a:cubicBezTo>
                      <a:pt x="573087" y="647612"/>
                      <a:pt x="566662" y="654051"/>
                      <a:pt x="557380" y="654051"/>
                    </a:cubicBezTo>
                    <a:cubicBezTo>
                      <a:pt x="557380" y="654051"/>
                      <a:pt x="557380" y="654051"/>
                      <a:pt x="318919" y="654051"/>
                    </a:cubicBezTo>
                    <a:cubicBezTo>
                      <a:pt x="310352" y="654051"/>
                      <a:pt x="303212" y="647612"/>
                      <a:pt x="303212" y="638311"/>
                    </a:cubicBezTo>
                    <a:cubicBezTo>
                      <a:pt x="303212" y="638311"/>
                      <a:pt x="303212" y="638311"/>
                      <a:pt x="303212" y="198303"/>
                    </a:cubicBezTo>
                    <a:cubicBezTo>
                      <a:pt x="303212" y="189718"/>
                      <a:pt x="310352" y="182563"/>
                      <a:pt x="318919" y="182563"/>
                    </a:cubicBezTo>
                    <a:close/>
                    <a:moveTo>
                      <a:pt x="15707" y="0"/>
                    </a:moveTo>
                    <a:cubicBezTo>
                      <a:pt x="15707" y="0"/>
                      <a:pt x="15707" y="0"/>
                      <a:pt x="254168" y="0"/>
                    </a:cubicBezTo>
                    <a:cubicBezTo>
                      <a:pt x="262736" y="0"/>
                      <a:pt x="269875" y="7148"/>
                      <a:pt x="269875" y="15726"/>
                    </a:cubicBezTo>
                    <a:cubicBezTo>
                      <a:pt x="269875" y="15726"/>
                      <a:pt x="269875" y="15726"/>
                      <a:pt x="269875" y="638324"/>
                    </a:cubicBezTo>
                    <a:cubicBezTo>
                      <a:pt x="269875" y="647617"/>
                      <a:pt x="262736" y="654050"/>
                      <a:pt x="254168" y="654050"/>
                    </a:cubicBezTo>
                    <a:cubicBezTo>
                      <a:pt x="254168" y="654050"/>
                      <a:pt x="254168" y="654050"/>
                      <a:pt x="15707" y="654050"/>
                    </a:cubicBezTo>
                    <a:cubicBezTo>
                      <a:pt x="7140" y="654050"/>
                      <a:pt x="0" y="647617"/>
                      <a:pt x="0" y="638324"/>
                    </a:cubicBezTo>
                    <a:cubicBezTo>
                      <a:pt x="0" y="638324"/>
                      <a:pt x="0" y="638324"/>
                      <a:pt x="0" y="15726"/>
                    </a:cubicBezTo>
                    <a:cubicBezTo>
                      <a:pt x="0" y="7148"/>
                      <a:pt x="7140" y="0"/>
                      <a:pt x="15707"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19" name="Oval 18">
            <a:extLst>
              <a:ext uri="{FF2B5EF4-FFF2-40B4-BE49-F238E27FC236}">
                <a16:creationId xmlns:a16="http://schemas.microsoft.com/office/drawing/2014/main" xmlns="" id="{33BB025E-6E9B-4EC5-A090-4DD161E47813}"/>
              </a:ext>
            </a:extLst>
          </p:cNvPr>
          <p:cNvSpPr/>
          <p:nvPr>
            <p:custDataLst>
              <p:tags r:id="rId6"/>
            </p:custDataLst>
          </p:nvPr>
        </p:nvSpPr>
        <p:spPr>
          <a:xfrm>
            <a:off x="4532267" y="2505406"/>
            <a:ext cx="685800" cy="685800"/>
          </a:xfrm>
          <a:prstGeom prst="ellipse">
            <a:avLst/>
          </a:prstGeom>
          <a:solidFill>
            <a:srgbClr val="FFFFFF"/>
          </a:solidFill>
          <a:ln w="19050">
            <a:gradFill flip="none" rotWithShape="1">
              <a:gsLst>
                <a:gs pos="0">
                  <a:schemeClr val="accent1"/>
                </a:gs>
                <a:gs pos="100000">
                  <a:schemeClr val="tx2">
                    <a:lumMod val="5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en-US" kern="0" dirty="0">
              <a:solidFill>
                <a:schemeClr val="bg1">
                  <a:lumMod val="50000"/>
                </a:schemeClr>
              </a:solidFill>
            </a:endParaRPr>
          </a:p>
        </p:txBody>
      </p:sp>
      <p:grpSp>
        <p:nvGrpSpPr>
          <p:cNvPr id="63" name="Group 62">
            <a:extLst>
              <a:ext uri="{FF2B5EF4-FFF2-40B4-BE49-F238E27FC236}">
                <a16:creationId xmlns:a16="http://schemas.microsoft.com/office/drawing/2014/main" xmlns="" id="{0FD00AD2-9149-4D6F-9510-E910797E25CD}"/>
              </a:ext>
            </a:extLst>
          </p:cNvPr>
          <p:cNvGrpSpPr>
            <a:grpSpLocks noChangeAspect="1"/>
          </p:cNvGrpSpPr>
          <p:nvPr/>
        </p:nvGrpSpPr>
        <p:grpSpPr>
          <a:xfrm>
            <a:off x="4632701" y="2605839"/>
            <a:ext cx="484934" cy="484934"/>
            <a:chOff x="5273675" y="2606675"/>
            <a:chExt cx="1644650" cy="1644650"/>
          </a:xfrm>
        </p:grpSpPr>
        <p:sp>
          <p:nvSpPr>
            <p:cNvPr id="64" name="AutoShape 3">
              <a:extLst>
                <a:ext uri="{FF2B5EF4-FFF2-40B4-BE49-F238E27FC236}">
                  <a16:creationId xmlns:a16="http://schemas.microsoft.com/office/drawing/2014/main" xmlns="" id="{5AC4AF7A-7EF9-46C6-9FA3-9AE75B7C79D4}"/>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5" name="Group 64">
              <a:extLst>
                <a:ext uri="{FF2B5EF4-FFF2-40B4-BE49-F238E27FC236}">
                  <a16:creationId xmlns:a16="http://schemas.microsoft.com/office/drawing/2014/main" xmlns="" id="{F19AEBAF-DAFB-47C1-8E05-227109AD4EFD}"/>
                </a:ext>
              </a:extLst>
            </p:cNvPr>
            <p:cNvGrpSpPr/>
            <p:nvPr/>
          </p:nvGrpSpPr>
          <p:grpSpPr>
            <a:xfrm>
              <a:off x="5444599" y="3152775"/>
              <a:ext cx="1302803" cy="552451"/>
              <a:chOff x="5445125" y="3152775"/>
              <a:chExt cx="1302803" cy="552451"/>
            </a:xfrm>
          </p:grpSpPr>
          <p:sp>
            <p:nvSpPr>
              <p:cNvPr id="66" name="Freeform 6">
                <a:extLst>
                  <a:ext uri="{FF2B5EF4-FFF2-40B4-BE49-F238E27FC236}">
                    <a16:creationId xmlns:a16="http://schemas.microsoft.com/office/drawing/2014/main" xmlns="" id="{F9B25671-247D-49EF-9B29-BD4FA9E110A1}"/>
                  </a:ext>
                </a:extLst>
              </p:cNvPr>
              <p:cNvSpPr>
                <a:spLocks/>
              </p:cNvSpPr>
              <p:nvPr/>
            </p:nvSpPr>
            <p:spPr bwMode="auto">
              <a:xfrm>
                <a:off x="5858175" y="3152775"/>
                <a:ext cx="470652" cy="550863"/>
              </a:xfrm>
              <a:custGeom>
                <a:avLst/>
                <a:gdLst>
                  <a:gd name="connsiteX0" fmla="*/ 153002 w 470652"/>
                  <a:gd name="connsiteY0" fmla="*/ 388952 h 550863"/>
                  <a:gd name="connsiteX1" fmla="*/ 141936 w 470652"/>
                  <a:gd name="connsiteY1" fmla="*/ 393758 h 550863"/>
                  <a:gd name="connsiteX2" fmla="*/ 141936 w 470652"/>
                  <a:gd name="connsiteY2" fmla="*/ 415117 h 550863"/>
                  <a:gd name="connsiteX3" fmla="*/ 174776 w 470652"/>
                  <a:gd name="connsiteY3" fmla="*/ 447868 h 550863"/>
                  <a:gd name="connsiteX4" fmla="*/ 141936 w 470652"/>
                  <a:gd name="connsiteY4" fmla="*/ 479194 h 550863"/>
                  <a:gd name="connsiteX5" fmla="*/ 141936 w 470652"/>
                  <a:gd name="connsiteY5" fmla="*/ 499841 h 550863"/>
                  <a:gd name="connsiteX6" fmla="*/ 153359 w 470652"/>
                  <a:gd name="connsiteY6" fmla="*/ 504825 h 550863"/>
                  <a:gd name="connsiteX7" fmla="*/ 164068 w 470652"/>
                  <a:gd name="connsiteY7" fmla="*/ 499841 h 550863"/>
                  <a:gd name="connsiteX8" fmla="*/ 196907 w 470652"/>
                  <a:gd name="connsiteY8" fmla="*/ 469227 h 550863"/>
                  <a:gd name="connsiteX9" fmla="*/ 229033 w 470652"/>
                  <a:gd name="connsiteY9" fmla="*/ 499841 h 550863"/>
                  <a:gd name="connsiteX10" fmla="*/ 239742 w 470652"/>
                  <a:gd name="connsiteY10" fmla="*/ 504825 h 550863"/>
                  <a:gd name="connsiteX11" fmla="*/ 250450 w 470652"/>
                  <a:gd name="connsiteY11" fmla="*/ 499841 h 550863"/>
                  <a:gd name="connsiteX12" fmla="*/ 250450 w 470652"/>
                  <a:gd name="connsiteY12" fmla="*/ 479194 h 550863"/>
                  <a:gd name="connsiteX13" fmla="*/ 218324 w 470652"/>
                  <a:gd name="connsiteY13" fmla="*/ 447868 h 550863"/>
                  <a:gd name="connsiteX14" fmla="*/ 250450 w 470652"/>
                  <a:gd name="connsiteY14" fmla="*/ 415117 h 550863"/>
                  <a:gd name="connsiteX15" fmla="*/ 250450 w 470652"/>
                  <a:gd name="connsiteY15" fmla="*/ 393758 h 550863"/>
                  <a:gd name="connsiteX16" fmla="*/ 229033 w 470652"/>
                  <a:gd name="connsiteY16" fmla="*/ 393758 h 550863"/>
                  <a:gd name="connsiteX17" fmla="*/ 196907 w 470652"/>
                  <a:gd name="connsiteY17" fmla="*/ 425796 h 550863"/>
                  <a:gd name="connsiteX18" fmla="*/ 164068 w 470652"/>
                  <a:gd name="connsiteY18" fmla="*/ 393758 h 550863"/>
                  <a:gd name="connsiteX19" fmla="*/ 153002 w 470652"/>
                  <a:gd name="connsiteY19" fmla="*/ 388952 h 550863"/>
                  <a:gd name="connsiteX20" fmla="*/ 196909 w 470652"/>
                  <a:gd name="connsiteY20" fmla="*/ 342900 h 550863"/>
                  <a:gd name="connsiteX21" fmla="*/ 302913 w 470652"/>
                  <a:gd name="connsiteY21" fmla="*/ 447594 h 550863"/>
                  <a:gd name="connsiteX22" fmla="*/ 196909 w 470652"/>
                  <a:gd name="connsiteY22" fmla="*/ 550863 h 550863"/>
                  <a:gd name="connsiteX23" fmla="*/ 90188 w 470652"/>
                  <a:gd name="connsiteY23" fmla="*/ 447594 h 550863"/>
                  <a:gd name="connsiteX24" fmla="*/ 196909 w 470652"/>
                  <a:gd name="connsiteY24" fmla="*/ 342900 h 550863"/>
                  <a:gd name="connsiteX25" fmla="*/ 17225 w 470652"/>
                  <a:gd name="connsiteY25" fmla="*/ 0 h 550863"/>
                  <a:gd name="connsiteX26" fmla="*/ 361980 w 470652"/>
                  <a:gd name="connsiteY26" fmla="*/ 0 h 550863"/>
                  <a:gd name="connsiteX27" fmla="*/ 377683 w 470652"/>
                  <a:gd name="connsiteY27" fmla="*/ 9278 h 550863"/>
                  <a:gd name="connsiteX28" fmla="*/ 469047 w 470652"/>
                  <a:gd name="connsiteY28" fmla="*/ 194833 h 550863"/>
                  <a:gd name="connsiteX29" fmla="*/ 469047 w 470652"/>
                  <a:gd name="connsiteY29" fmla="*/ 207679 h 550863"/>
                  <a:gd name="connsiteX30" fmla="*/ 377683 w 470652"/>
                  <a:gd name="connsiteY30" fmla="*/ 394661 h 550863"/>
                  <a:gd name="connsiteX31" fmla="*/ 361980 w 470652"/>
                  <a:gd name="connsiteY31" fmla="*/ 403225 h 550863"/>
                  <a:gd name="connsiteX32" fmla="*/ 325577 w 470652"/>
                  <a:gd name="connsiteY32" fmla="*/ 403225 h 550863"/>
                  <a:gd name="connsiteX33" fmla="*/ 197097 w 470652"/>
                  <a:gd name="connsiteY33" fmla="*/ 311161 h 550863"/>
                  <a:gd name="connsiteX34" fmla="*/ 69331 w 470652"/>
                  <a:gd name="connsiteY34" fmla="*/ 403225 h 550863"/>
                  <a:gd name="connsiteX35" fmla="*/ 17225 w 470652"/>
                  <a:gd name="connsiteY35" fmla="*/ 403225 h 550863"/>
                  <a:gd name="connsiteX36" fmla="*/ 1522 w 470652"/>
                  <a:gd name="connsiteY36" fmla="*/ 380388 h 550863"/>
                  <a:gd name="connsiteX37" fmla="*/ 87175 w 470652"/>
                  <a:gd name="connsiteY37" fmla="*/ 207679 h 550863"/>
                  <a:gd name="connsiteX38" fmla="*/ 87175 w 470652"/>
                  <a:gd name="connsiteY38" fmla="*/ 194833 h 550863"/>
                  <a:gd name="connsiteX39" fmla="*/ 1522 w 470652"/>
                  <a:gd name="connsiteY39" fmla="*/ 22838 h 550863"/>
                  <a:gd name="connsiteX40" fmla="*/ 17225 w 470652"/>
                  <a:gd name="connsiteY40" fmla="*/ 0 h 55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70652" h="550863">
                    <a:moveTo>
                      <a:pt x="153002" y="388952"/>
                    </a:moveTo>
                    <a:cubicBezTo>
                      <a:pt x="148897" y="388952"/>
                      <a:pt x="144792" y="390554"/>
                      <a:pt x="141936" y="393758"/>
                    </a:cubicBezTo>
                    <a:cubicBezTo>
                      <a:pt x="136225" y="398742"/>
                      <a:pt x="136225" y="408709"/>
                      <a:pt x="141936" y="415117"/>
                    </a:cubicBezTo>
                    <a:cubicBezTo>
                      <a:pt x="141936" y="415117"/>
                      <a:pt x="141936" y="415117"/>
                      <a:pt x="174776" y="447868"/>
                    </a:cubicBezTo>
                    <a:cubicBezTo>
                      <a:pt x="174776" y="447868"/>
                      <a:pt x="174776" y="447868"/>
                      <a:pt x="141936" y="479194"/>
                    </a:cubicBezTo>
                    <a:cubicBezTo>
                      <a:pt x="136225" y="485602"/>
                      <a:pt x="136225" y="494858"/>
                      <a:pt x="141936" y="499841"/>
                    </a:cubicBezTo>
                    <a:cubicBezTo>
                      <a:pt x="145506" y="503401"/>
                      <a:pt x="148362" y="504825"/>
                      <a:pt x="153359" y="504825"/>
                    </a:cubicBezTo>
                    <a:cubicBezTo>
                      <a:pt x="157642" y="504825"/>
                      <a:pt x="161212" y="503401"/>
                      <a:pt x="164068" y="499841"/>
                    </a:cubicBezTo>
                    <a:cubicBezTo>
                      <a:pt x="164068" y="499841"/>
                      <a:pt x="164068" y="499841"/>
                      <a:pt x="196907" y="469227"/>
                    </a:cubicBezTo>
                    <a:cubicBezTo>
                      <a:pt x="196907" y="469227"/>
                      <a:pt x="196907" y="469227"/>
                      <a:pt x="229033" y="499841"/>
                    </a:cubicBezTo>
                    <a:cubicBezTo>
                      <a:pt x="231889" y="503401"/>
                      <a:pt x="236172" y="504825"/>
                      <a:pt x="239742" y="504825"/>
                    </a:cubicBezTo>
                    <a:cubicBezTo>
                      <a:pt x="244025" y="504825"/>
                      <a:pt x="248308" y="503401"/>
                      <a:pt x="250450" y="499841"/>
                    </a:cubicBezTo>
                    <a:cubicBezTo>
                      <a:pt x="256875" y="494858"/>
                      <a:pt x="256875" y="485602"/>
                      <a:pt x="250450" y="479194"/>
                    </a:cubicBezTo>
                    <a:cubicBezTo>
                      <a:pt x="250450" y="479194"/>
                      <a:pt x="250450" y="479194"/>
                      <a:pt x="218324" y="447868"/>
                    </a:cubicBezTo>
                    <a:cubicBezTo>
                      <a:pt x="218324" y="447868"/>
                      <a:pt x="218324" y="447868"/>
                      <a:pt x="250450" y="415117"/>
                    </a:cubicBezTo>
                    <a:cubicBezTo>
                      <a:pt x="256875" y="408709"/>
                      <a:pt x="256875" y="398742"/>
                      <a:pt x="250450" y="393758"/>
                    </a:cubicBezTo>
                    <a:cubicBezTo>
                      <a:pt x="244739" y="387350"/>
                      <a:pt x="234744" y="387350"/>
                      <a:pt x="229033" y="393758"/>
                    </a:cubicBezTo>
                    <a:cubicBezTo>
                      <a:pt x="229033" y="393758"/>
                      <a:pt x="229033" y="393758"/>
                      <a:pt x="196907" y="425796"/>
                    </a:cubicBezTo>
                    <a:cubicBezTo>
                      <a:pt x="196907" y="425796"/>
                      <a:pt x="196907" y="425796"/>
                      <a:pt x="164068" y="393758"/>
                    </a:cubicBezTo>
                    <a:cubicBezTo>
                      <a:pt x="161212" y="390554"/>
                      <a:pt x="157107" y="388952"/>
                      <a:pt x="153002" y="388952"/>
                    </a:cubicBezTo>
                    <a:close/>
                    <a:moveTo>
                      <a:pt x="196909" y="342900"/>
                    </a:moveTo>
                    <a:cubicBezTo>
                      <a:pt x="254925" y="342900"/>
                      <a:pt x="302913" y="389193"/>
                      <a:pt x="302913" y="447594"/>
                    </a:cubicBezTo>
                    <a:cubicBezTo>
                      <a:pt x="302913" y="503858"/>
                      <a:pt x="254925" y="550863"/>
                      <a:pt x="196909" y="550863"/>
                    </a:cubicBezTo>
                    <a:cubicBezTo>
                      <a:pt x="137460" y="550863"/>
                      <a:pt x="90188" y="503858"/>
                      <a:pt x="90188" y="447594"/>
                    </a:cubicBezTo>
                    <a:cubicBezTo>
                      <a:pt x="90188" y="389193"/>
                      <a:pt x="137460" y="342900"/>
                      <a:pt x="196909" y="342900"/>
                    </a:cubicBezTo>
                    <a:close/>
                    <a:moveTo>
                      <a:pt x="17225" y="0"/>
                    </a:moveTo>
                    <a:cubicBezTo>
                      <a:pt x="17225" y="0"/>
                      <a:pt x="17225" y="0"/>
                      <a:pt x="361980" y="0"/>
                    </a:cubicBezTo>
                    <a:cubicBezTo>
                      <a:pt x="368404" y="0"/>
                      <a:pt x="374828" y="3568"/>
                      <a:pt x="377683" y="9278"/>
                    </a:cubicBezTo>
                    <a:cubicBezTo>
                      <a:pt x="377683" y="9278"/>
                      <a:pt x="377683" y="9278"/>
                      <a:pt x="469047" y="194833"/>
                    </a:cubicBezTo>
                    <a:cubicBezTo>
                      <a:pt x="471188" y="199115"/>
                      <a:pt x="471188" y="203397"/>
                      <a:pt x="469047" y="207679"/>
                    </a:cubicBezTo>
                    <a:cubicBezTo>
                      <a:pt x="469047" y="207679"/>
                      <a:pt x="469047" y="207679"/>
                      <a:pt x="377683" y="394661"/>
                    </a:cubicBezTo>
                    <a:cubicBezTo>
                      <a:pt x="374828" y="398943"/>
                      <a:pt x="368404" y="403225"/>
                      <a:pt x="361980" y="403225"/>
                    </a:cubicBezTo>
                    <a:cubicBezTo>
                      <a:pt x="361980" y="403225"/>
                      <a:pt x="361980" y="403225"/>
                      <a:pt x="325577" y="403225"/>
                    </a:cubicBezTo>
                    <a:cubicBezTo>
                      <a:pt x="307019" y="349700"/>
                      <a:pt x="256341" y="311161"/>
                      <a:pt x="197097" y="311161"/>
                    </a:cubicBezTo>
                    <a:cubicBezTo>
                      <a:pt x="137140" y="311161"/>
                      <a:pt x="87175" y="349700"/>
                      <a:pt x="69331" y="403225"/>
                    </a:cubicBezTo>
                    <a:cubicBezTo>
                      <a:pt x="69331" y="403225"/>
                      <a:pt x="69331" y="403225"/>
                      <a:pt x="17225" y="403225"/>
                    </a:cubicBezTo>
                    <a:cubicBezTo>
                      <a:pt x="4377" y="403225"/>
                      <a:pt x="-3475" y="391093"/>
                      <a:pt x="1522" y="380388"/>
                    </a:cubicBezTo>
                    <a:cubicBezTo>
                      <a:pt x="1522" y="380388"/>
                      <a:pt x="1522" y="380388"/>
                      <a:pt x="87175" y="207679"/>
                    </a:cubicBezTo>
                    <a:cubicBezTo>
                      <a:pt x="89317" y="203397"/>
                      <a:pt x="89317" y="199115"/>
                      <a:pt x="87175" y="194833"/>
                    </a:cubicBezTo>
                    <a:cubicBezTo>
                      <a:pt x="87175" y="194833"/>
                      <a:pt x="87175" y="194833"/>
                      <a:pt x="1522" y="22838"/>
                    </a:cubicBezTo>
                    <a:cubicBezTo>
                      <a:pt x="-3475" y="12133"/>
                      <a:pt x="4377" y="0"/>
                      <a:pt x="17225"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7" name="Freeform 7">
                <a:extLst>
                  <a:ext uri="{FF2B5EF4-FFF2-40B4-BE49-F238E27FC236}">
                    <a16:creationId xmlns:a16="http://schemas.microsoft.com/office/drawing/2014/main" xmlns="" id="{41B77E99-D1AC-44CF-BAEC-21FE7C27B2E2}"/>
                  </a:ext>
                </a:extLst>
              </p:cNvPr>
              <p:cNvSpPr>
                <a:spLocks noChangeArrowheads="1"/>
              </p:cNvSpPr>
              <p:nvPr/>
            </p:nvSpPr>
            <p:spPr bwMode="auto">
              <a:xfrm>
                <a:off x="5445125" y="3152775"/>
                <a:ext cx="1302803" cy="552451"/>
              </a:xfrm>
              <a:custGeom>
                <a:avLst/>
                <a:gdLst>
                  <a:gd name="connsiteX0" fmla="*/ 1086933 w 1302803"/>
                  <a:gd name="connsiteY0" fmla="*/ 406063 h 552451"/>
                  <a:gd name="connsiteX1" fmla="*/ 1076251 w 1302803"/>
                  <a:gd name="connsiteY1" fmla="*/ 409816 h 552451"/>
                  <a:gd name="connsiteX2" fmla="*/ 1008596 w 1302803"/>
                  <a:gd name="connsiteY2" fmla="*/ 477732 h 552451"/>
                  <a:gd name="connsiteX3" fmla="*/ 977974 w 1302803"/>
                  <a:gd name="connsiteY3" fmla="*/ 446991 h 552451"/>
                  <a:gd name="connsiteX4" fmla="*/ 956609 w 1302803"/>
                  <a:gd name="connsiteY4" fmla="*/ 446991 h 552451"/>
                  <a:gd name="connsiteX5" fmla="*/ 956609 w 1302803"/>
                  <a:gd name="connsiteY5" fmla="*/ 468438 h 552451"/>
                  <a:gd name="connsiteX6" fmla="*/ 995778 w 1302803"/>
                  <a:gd name="connsiteY6" fmla="*/ 507758 h 552451"/>
                  <a:gd name="connsiteX7" fmla="*/ 1000763 w 1302803"/>
                  <a:gd name="connsiteY7" fmla="*/ 510617 h 552451"/>
                  <a:gd name="connsiteX8" fmla="*/ 1009309 w 1302803"/>
                  <a:gd name="connsiteY8" fmla="*/ 512762 h 552451"/>
                  <a:gd name="connsiteX9" fmla="*/ 1019279 w 1302803"/>
                  <a:gd name="connsiteY9" fmla="*/ 509188 h 552451"/>
                  <a:gd name="connsiteX10" fmla="*/ 1097615 w 1302803"/>
                  <a:gd name="connsiteY10" fmla="*/ 431263 h 552451"/>
                  <a:gd name="connsiteX11" fmla="*/ 1097615 w 1302803"/>
                  <a:gd name="connsiteY11" fmla="*/ 409816 h 552451"/>
                  <a:gd name="connsiteX12" fmla="*/ 1086933 w 1302803"/>
                  <a:gd name="connsiteY12" fmla="*/ 406063 h 552451"/>
                  <a:gd name="connsiteX13" fmla="*/ 249702 w 1302803"/>
                  <a:gd name="connsiteY13" fmla="*/ 406063 h 552451"/>
                  <a:gd name="connsiteX14" fmla="*/ 238638 w 1302803"/>
                  <a:gd name="connsiteY14" fmla="*/ 409816 h 552451"/>
                  <a:gd name="connsiteX15" fmla="*/ 171718 w 1302803"/>
                  <a:gd name="connsiteY15" fmla="*/ 477732 h 552451"/>
                  <a:gd name="connsiteX16" fmla="*/ 140776 w 1302803"/>
                  <a:gd name="connsiteY16" fmla="*/ 446991 h 552451"/>
                  <a:gd name="connsiteX17" fmla="*/ 118470 w 1302803"/>
                  <a:gd name="connsiteY17" fmla="*/ 446991 h 552451"/>
                  <a:gd name="connsiteX18" fmla="*/ 118470 w 1302803"/>
                  <a:gd name="connsiteY18" fmla="*/ 468438 h 552451"/>
                  <a:gd name="connsiteX19" fmla="*/ 158046 w 1302803"/>
                  <a:gd name="connsiteY19" fmla="*/ 507758 h 552451"/>
                  <a:gd name="connsiteX20" fmla="*/ 163803 w 1302803"/>
                  <a:gd name="connsiteY20" fmla="*/ 510617 h 552451"/>
                  <a:gd name="connsiteX21" fmla="*/ 171718 w 1302803"/>
                  <a:gd name="connsiteY21" fmla="*/ 512762 h 552451"/>
                  <a:gd name="connsiteX22" fmla="*/ 182512 w 1302803"/>
                  <a:gd name="connsiteY22" fmla="*/ 509188 h 552451"/>
                  <a:gd name="connsiteX23" fmla="*/ 260225 w 1302803"/>
                  <a:gd name="connsiteY23" fmla="*/ 431263 h 552451"/>
                  <a:gd name="connsiteX24" fmla="*/ 260225 w 1302803"/>
                  <a:gd name="connsiteY24" fmla="*/ 409816 h 552451"/>
                  <a:gd name="connsiteX25" fmla="*/ 249702 w 1302803"/>
                  <a:gd name="connsiteY25" fmla="*/ 406063 h 552451"/>
                  <a:gd name="connsiteX26" fmla="*/ 1027112 w 1302803"/>
                  <a:gd name="connsiteY26" fmla="*/ 344487 h 552451"/>
                  <a:gd name="connsiteX27" fmla="*/ 1133475 w 1302803"/>
                  <a:gd name="connsiteY27" fmla="*/ 448469 h 552451"/>
                  <a:gd name="connsiteX28" fmla="*/ 1027112 w 1302803"/>
                  <a:gd name="connsiteY28" fmla="*/ 552451 h 552451"/>
                  <a:gd name="connsiteX29" fmla="*/ 920749 w 1302803"/>
                  <a:gd name="connsiteY29" fmla="*/ 448469 h 552451"/>
                  <a:gd name="connsiteX30" fmla="*/ 1027112 w 1302803"/>
                  <a:gd name="connsiteY30" fmla="*/ 344487 h 552451"/>
                  <a:gd name="connsiteX31" fmla="*/ 192882 w 1302803"/>
                  <a:gd name="connsiteY31" fmla="*/ 344487 h 552451"/>
                  <a:gd name="connsiteX32" fmla="*/ 298451 w 1302803"/>
                  <a:gd name="connsiteY32" fmla="*/ 448469 h 552451"/>
                  <a:gd name="connsiteX33" fmla="*/ 192882 w 1302803"/>
                  <a:gd name="connsiteY33" fmla="*/ 552451 h 552451"/>
                  <a:gd name="connsiteX34" fmla="*/ 87313 w 1302803"/>
                  <a:gd name="connsiteY34" fmla="*/ 448469 h 552451"/>
                  <a:gd name="connsiteX35" fmla="*/ 192882 w 1302803"/>
                  <a:gd name="connsiteY35" fmla="*/ 344487 h 552451"/>
                  <a:gd name="connsiteX36" fmla="*/ 848631 w 1302803"/>
                  <a:gd name="connsiteY36" fmla="*/ 0 h 552451"/>
                  <a:gd name="connsiteX37" fmla="*/ 1193581 w 1302803"/>
                  <a:gd name="connsiteY37" fmla="*/ 0 h 552451"/>
                  <a:gd name="connsiteX38" fmla="*/ 1208548 w 1302803"/>
                  <a:gd name="connsiteY38" fmla="*/ 9278 h 552451"/>
                  <a:gd name="connsiteX39" fmla="*/ 1301200 w 1302803"/>
                  <a:gd name="connsiteY39" fmla="*/ 194119 h 552451"/>
                  <a:gd name="connsiteX40" fmla="*/ 1301200 w 1302803"/>
                  <a:gd name="connsiteY40" fmla="*/ 207679 h 552451"/>
                  <a:gd name="connsiteX41" fmla="*/ 1208548 w 1302803"/>
                  <a:gd name="connsiteY41" fmla="*/ 393947 h 552451"/>
                  <a:gd name="connsiteX42" fmla="*/ 1193581 w 1302803"/>
                  <a:gd name="connsiteY42" fmla="*/ 403225 h 552451"/>
                  <a:gd name="connsiteX43" fmla="*/ 1155095 w 1302803"/>
                  <a:gd name="connsiteY43" fmla="*/ 403225 h 552451"/>
                  <a:gd name="connsiteX44" fmla="*/ 1027521 w 1302803"/>
                  <a:gd name="connsiteY44" fmla="*/ 312588 h 552451"/>
                  <a:gd name="connsiteX45" fmla="*/ 899233 w 1302803"/>
                  <a:gd name="connsiteY45" fmla="*/ 403225 h 552451"/>
                  <a:gd name="connsiteX46" fmla="*/ 848631 w 1302803"/>
                  <a:gd name="connsiteY46" fmla="*/ 403225 h 552451"/>
                  <a:gd name="connsiteX47" fmla="*/ 833664 w 1302803"/>
                  <a:gd name="connsiteY47" fmla="*/ 380388 h 552451"/>
                  <a:gd name="connsiteX48" fmla="*/ 919189 w 1302803"/>
                  <a:gd name="connsiteY48" fmla="*/ 207679 h 552451"/>
                  <a:gd name="connsiteX49" fmla="*/ 919189 w 1302803"/>
                  <a:gd name="connsiteY49" fmla="*/ 194119 h 552451"/>
                  <a:gd name="connsiteX50" fmla="*/ 833664 w 1302803"/>
                  <a:gd name="connsiteY50" fmla="*/ 22837 h 552451"/>
                  <a:gd name="connsiteX51" fmla="*/ 848631 w 1302803"/>
                  <a:gd name="connsiteY51" fmla="*/ 0 h 552451"/>
                  <a:gd name="connsiteX52" fmla="*/ 15719 w 1302803"/>
                  <a:gd name="connsiteY52" fmla="*/ 0 h 552451"/>
                  <a:gd name="connsiteX53" fmla="*/ 357249 w 1302803"/>
                  <a:gd name="connsiteY53" fmla="*/ 0 h 552451"/>
                  <a:gd name="connsiteX54" fmla="*/ 371539 w 1302803"/>
                  <a:gd name="connsiteY54" fmla="*/ 9278 h 552451"/>
                  <a:gd name="connsiteX55" fmla="*/ 462995 w 1302803"/>
                  <a:gd name="connsiteY55" fmla="*/ 194119 h 552451"/>
                  <a:gd name="connsiteX56" fmla="*/ 462995 w 1302803"/>
                  <a:gd name="connsiteY56" fmla="*/ 207679 h 552451"/>
                  <a:gd name="connsiteX57" fmla="*/ 371539 w 1302803"/>
                  <a:gd name="connsiteY57" fmla="*/ 393947 h 552451"/>
                  <a:gd name="connsiteX58" fmla="*/ 357249 w 1302803"/>
                  <a:gd name="connsiteY58" fmla="*/ 403225 h 552451"/>
                  <a:gd name="connsiteX59" fmla="*/ 320095 w 1302803"/>
                  <a:gd name="connsiteY59" fmla="*/ 403225 h 552451"/>
                  <a:gd name="connsiteX60" fmla="*/ 192915 w 1302803"/>
                  <a:gd name="connsiteY60" fmla="*/ 312588 h 552451"/>
                  <a:gd name="connsiteX61" fmla="*/ 65734 w 1302803"/>
                  <a:gd name="connsiteY61" fmla="*/ 403225 h 552451"/>
                  <a:gd name="connsiteX62" fmla="*/ 15719 w 1302803"/>
                  <a:gd name="connsiteY62" fmla="*/ 403225 h 552451"/>
                  <a:gd name="connsiteX63" fmla="*/ 0 w 1302803"/>
                  <a:gd name="connsiteY63" fmla="*/ 386811 h 552451"/>
                  <a:gd name="connsiteX64" fmla="*/ 0 w 1302803"/>
                  <a:gd name="connsiteY64" fmla="*/ 16414 h 552451"/>
                  <a:gd name="connsiteX65" fmla="*/ 15719 w 1302803"/>
                  <a:gd name="connsiteY65" fmla="*/ 0 h 55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02803" h="552451">
                    <a:moveTo>
                      <a:pt x="1086933" y="406063"/>
                    </a:moveTo>
                    <a:cubicBezTo>
                      <a:pt x="1083016" y="406063"/>
                      <a:pt x="1079099" y="407314"/>
                      <a:pt x="1076251" y="409816"/>
                    </a:cubicBezTo>
                    <a:cubicBezTo>
                      <a:pt x="1076251" y="409816"/>
                      <a:pt x="1076251" y="409816"/>
                      <a:pt x="1008596" y="477732"/>
                    </a:cubicBezTo>
                    <a:cubicBezTo>
                      <a:pt x="1008596" y="477732"/>
                      <a:pt x="1008596" y="477732"/>
                      <a:pt x="977974" y="446991"/>
                    </a:cubicBezTo>
                    <a:cubicBezTo>
                      <a:pt x="972277" y="440557"/>
                      <a:pt x="963019" y="440557"/>
                      <a:pt x="956609" y="446991"/>
                    </a:cubicBezTo>
                    <a:cubicBezTo>
                      <a:pt x="950912" y="453425"/>
                      <a:pt x="950912" y="462719"/>
                      <a:pt x="956609" y="468438"/>
                    </a:cubicBezTo>
                    <a:cubicBezTo>
                      <a:pt x="956609" y="468438"/>
                      <a:pt x="956609" y="468438"/>
                      <a:pt x="995778" y="507758"/>
                    </a:cubicBezTo>
                    <a:cubicBezTo>
                      <a:pt x="997202" y="509188"/>
                      <a:pt x="999338" y="509903"/>
                      <a:pt x="1000763" y="510617"/>
                    </a:cubicBezTo>
                    <a:cubicBezTo>
                      <a:pt x="1003611" y="512047"/>
                      <a:pt x="1006460" y="512762"/>
                      <a:pt x="1009309" y="512762"/>
                    </a:cubicBezTo>
                    <a:cubicBezTo>
                      <a:pt x="1013581" y="512762"/>
                      <a:pt x="1017142" y="511332"/>
                      <a:pt x="1019279" y="509188"/>
                    </a:cubicBezTo>
                    <a:cubicBezTo>
                      <a:pt x="1019279" y="509188"/>
                      <a:pt x="1019279" y="509188"/>
                      <a:pt x="1097615" y="431263"/>
                    </a:cubicBezTo>
                    <a:cubicBezTo>
                      <a:pt x="1103312" y="426259"/>
                      <a:pt x="1103312" y="416251"/>
                      <a:pt x="1097615" y="409816"/>
                    </a:cubicBezTo>
                    <a:cubicBezTo>
                      <a:pt x="1094767" y="407314"/>
                      <a:pt x="1090850" y="406063"/>
                      <a:pt x="1086933" y="406063"/>
                    </a:cubicBezTo>
                    <a:close/>
                    <a:moveTo>
                      <a:pt x="249702" y="406063"/>
                    </a:moveTo>
                    <a:cubicBezTo>
                      <a:pt x="245834" y="406063"/>
                      <a:pt x="241876" y="407314"/>
                      <a:pt x="238638" y="409816"/>
                    </a:cubicBezTo>
                    <a:cubicBezTo>
                      <a:pt x="238638" y="409816"/>
                      <a:pt x="238638" y="409816"/>
                      <a:pt x="171718" y="477732"/>
                    </a:cubicBezTo>
                    <a:cubicBezTo>
                      <a:pt x="171718" y="477732"/>
                      <a:pt x="171718" y="477732"/>
                      <a:pt x="140776" y="446991"/>
                    </a:cubicBezTo>
                    <a:cubicBezTo>
                      <a:pt x="134300" y="440557"/>
                      <a:pt x="124226" y="440557"/>
                      <a:pt x="118470" y="446991"/>
                    </a:cubicBezTo>
                    <a:cubicBezTo>
                      <a:pt x="112713" y="453425"/>
                      <a:pt x="112713" y="462719"/>
                      <a:pt x="118470" y="468438"/>
                    </a:cubicBezTo>
                    <a:cubicBezTo>
                      <a:pt x="118470" y="468438"/>
                      <a:pt x="118470" y="468438"/>
                      <a:pt x="158046" y="507758"/>
                    </a:cubicBezTo>
                    <a:cubicBezTo>
                      <a:pt x="160205" y="509188"/>
                      <a:pt x="161644" y="509903"/>
                      <a:pt x="163803" y="510617"/>
                    </a:cubicBezTo>
                    <a:cubicBezTo>
                      <a:pt x="165961" y="512047"/>
                      <a:pt x="168840" y="512762"/>
                      <a:pt x="171718" y="512762"/>
                    </a:cubicBezTo>
                    <a:cubicBezTo>
                      <a:pt x="175316" y="512762"/>
                      <a:pt x="179633" y="511332"/>
                      <a:pt x="182512" y="509188"/>
                    </a:cubicBezTo>
                    <a:cubicBezTo>
                      <a:pt x="182512" y="509188"/>
                      <a:pt x="182512" y="509188"/>
                      <a:pt x="260225" y="431263"/>
                    </a:cubicBezTo>
                    <a:cubicBezTo>
                      <a:pt x="266701" y="426259"/>
                      <a:pt x="266701" y="416251"/>
                      <a:pt x="260225" y="409816"/>
                    </a:cubicBezTo>
                    <a:cubicBezTo>
                      <a:pt x="257347" y="407314"/>
                      <a:pt x="253569" y="406063"/>
                      <a:pt x="249702" y="406063"/>
                    </a:cubicBezTo>
                    <a:close/>
                    <a:moveTo>
                      <a:pt x="1027112" y="344487"/>
                    </a:moveTo>
                    <a:cubicBezTo>
                      <a:pt x="1085855" y="344487"/>
                      <a:pt x="1133475" y="391041"/>
                      <a:pt x="1133475" y="448469"/>
                    </a:cubicBezTo>
                    <a:cubicBezTo>
                      <a:pt x="1133475" y="505897"/>
                      <a:pt x="1085855" y="552451"/>
                      <a:pt x="1027112" y="552451"/>
                    </a:cubicBezTo>
                    <a:cubicBezTo>
                      <a:pt x="968369" y="552451"/>
                      <a:pt x="920749" y="505897"/>
                      <a:pt x="920749" y="448469"/>
                    </a:cubicBezTo>
                    <a:cubicBezTo>
                      <a:pt x="920749" y="391041"/>
                      <a:pt x="968369" y="344487"/>
                      <a:pt x="1027112" y="344487"/>
                    </a:cubicBezTo>
                    <a:close/>
                    <a:moveTo>
                      <a:pt x="192882" y="344487"/>
                    </a:moveTo>
                    <a:cubicBezTo>
                      <a:pt x="251186" y="344487"/>
                      <a:pt x="298451" y="391041"/>
                      <a:pt x="298451" y="448469"/>
                    </a:cubicBezTo>
                    <a:cubicBezTo>
                      <a:pt x="298451" y="505897"/>
                      <a:pt x="251186" y="552451"/>
                      <a:pt x="192882" y="552451"/>
                    </a:cubicBezTo>
                    <a:cubicBezTo>
                      <a:pt x="134578" y="552451"/>
                      <a:pt x="87313" y="505897"/>
                      <a:pt x="87313" y="448469"/>
                    </a:cubicBezTo>
                    <a:cubicBezTo>
                      <a:pt x="87313" y="391041"/>
                      <a:pt x="134578" y="344487"/>
                      <a:pt x="192882" y="344487"/>
                    </a:cubicBezTo>
                    <a:close/>
                    <a:moveTo>
                      <a:pt x="848631" y="0"/>
                    </a:moveTo>
                    <a:cubicBezTo>
                      <a:pt x="848631" y="0"/>
                      <a:pt x="848631" y="0"/>
                      <a:pt x="1193581" y="0"/>
                    </a:cubicBezTo>
                    <a:cubicBezTo>
                      <a:pt x="1200708" y="0"/>
                      <a:pt x="1205697" y="3568"/>
                      <a:pt x="1208548" y="9278"/>
                    </a:cubicBezTo>
                    <a:cubicBezTo>
                      <a:pt x="1208548" y="9278"/>
                      <a:pt x="1208548" y="9278"/>
                      <a:pt x="1301200" y="194119"/>
                    </a:cubicBezTo>
                    <a:cubicBezTo>
                      <a:pt x="1303338" y="198401"/>
                      <a:pt x="1303338" y="203397"/>
                      <a:pt x="1301200" y="207679"/>
                    </a:cubicBezTo>
                    <a:cubicBezTo>
                      <a:pt x="1301200" y="207679"/>
                      <a:pt x="1301200" y="207679"/>
                      <a:pt x="1208548" y="393947"/>
                    </a:cubicBezTo>
                    <a:cubicBezTo>
                      <a:pt x="1205697" y="398943"/>
                      <a:pt x="1200708" y="403225"/>
                      <a:pt x="1193581" y="403225"/>
                    </a:cubicBezTo>
                    <a:cubicBezTo>
                      <a:pt x="1193581" y="403225"/>
                      <a:pt x="1193581" y="403225"/>
                      <a:pt x="1155095" y="403225"/>
                    </a:cubicBezTo>
                    <a:cubicBezTo>
                      <a:pt x="1136565" y="350413"/>
                      <a:pt x="1085963" y="312588"/>
                      <a:pt x="1027521" y="312588"/>
                    </a:cubicBezTo>
                    <a:cubicBezTo>
                      <a:pt x="968366" y="312588"/>
                      <a:pt x="917764" y="350413"/>
                      <a:pt x="899233" y="403225"/>
                    </a:cubicBezTo>
                    <a:cubicBezTo>
                      <a:pt x="899233" y="403225"/>
                      <a:pt x="899233" y="403225"/>
                      <a:pt x="848631" y="403225"/>
                    </a:cubicBezTo>
                    <a:cubicBezTo>
                      <a:pt x="835802" y="403225"/>
                      <a:pt x="828675" y="390379"/>
                      <a:pt x="833664" y="380388"/>
                    </a:cubicBezTo>
                    <a:cubicBezTo>
                      <a:pt x="833664" y="380388"/>
                      <a:pt x="833664" y="380388"/>
                      <a:pt x="919189" y="207679"/>
                    </a:cubicBezTo>
                    <a:cubicBezTo>
                      <a:pt x="921327" y="203397"/>
                      <a:pt x="921327" y="198401"/>
                      <a:pt x="919189" y="194119"/>
                    </a:cubicBezTo>
                    <a:cubicBezTo>
                      <a:pt x="919189" y="194119"/>
                      <a:pt x="919189" y="194119"/>
                      <a:pt x="833664" y="22837"/>
                    </a:cubicBezTo>
                    <a:cubicBezTo>
                      <a:pt x="828675" y="12132"/>
                      <a:pt x="835802" y="0"/>
                      <a:pt x="848631" y="0"/>
                    </a:cubicBezTo>
                    <a:close/>
                    <a:moveTo>
                      <a:pt x="15719" y="0"/>
                    </a:moveTo>
                    <a:cubicBezTo>
                      <a:pt x="15719" y="0"/>
                      <a:pt x="15719" y="0"/>
                      <a:pt x="357249" y="0"/>
                    </a:cubicBezTo>
                    <a:cubicBezTo>
                      <a:pt x="362965" y="0"/>
                      <a:pt x="368681" y="3568"/>
                      <a:pt x="371539" y="9278"/>
                    </a:cubicBezTo>
                    <a:cubicBezTo>
                      <a:pt x="371539" y="9278"/>
                      <a:pt x="371539" y="9278"/>
                      <a:pt x="462995" y="194119"/>
                    </a:cubicBezTo>
                    <a:cubicBezTo>
                      <a:pt x="465138" y="198401"/>
                      <a:pt x="465138" y="203397"/>
                      <a:pt x="462995" y="207679"/>
                    </a:cubicBezTo>
                    <a:cubicBezTo>
                      <a:pt x="462995" y="207679"/>
                      <a:pt x="462995" y="207679"/>
                      <a:pt x="371539" y="393947"/>
                    </a:cubicBezTo>
                    <a:cubicBezTo>
                      <a:pt x="369396" y="398943"/>
                      <a:pt x="362965" y="403225"/>
                      <a:pt x="357249" y="403225"/>
                    </a:cubicBezTo>
                    <a:cubicBezTo>
                      <a:pt x="357249" y="403225"/>
                      <a:pt x="357249" y="403225"/>
                      <a:pt x="320095" y="403225"/>
                    </a:cubicBezTo>
                    <a:cubicBezTo>
                      <a:pt x="301518" y="350413"/>
                      <a:pt x="252218" y="312588"/>
                      <a:pt x="192915" y="312588"/>
                    </a:cubicBezTo>
                    <a:cubicBezTo>
                      <a:pt x="133611" y="312588"/>
                      <a:pt x="84310" y="350413"/>
                      <a:pt x="65734" y="403225"/>
                    </a:cubicBezTo>
                    <a:cubicBezTo>
                      <a:pt x="65734" y="403225"/>
                      <a:pt x="65734" y="403225"/>
                      <a:pt x="15719" y="403225"/>
                    </a:cubicBezTo>
                    <a:cubicBezTo>
                      <a:pt x="7145" y="403225"/>
                      <a:pt x="0" y="395375"/>
                      <a:pt x="0" y="386811"/>
                    </a:cubicBezTo>
                    <a:cubicBezTo>
                      <a:pt x="0" y="386811"/>
                      <a:pt x="0" y="386811"/>
                      <a:pt x="0" y="16414"/>
                    </a:cubicBezTo>
                    <a:cubicBezTo>
                      <a:pt x="0" y="7137"/>
                      <a:pt x="7145" y="0"/>
                      <a:pt x="1571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107" name="Oval 106">
            <a:extLst>
              <a:ext uri="{FF2B5EF4-FFF2-40B4-BE49-F238E27FC236}">
                <a16:creationId xmlns:a16="http://schemas.microsoft.com/office/drawing/2014/main" xmlns="" id="{D29BFF43-980A-431E-BC81-795FB9687D51}"/>
              </a:ext>
            </a:extLst>
          </p:cNvPr>
          <p:cNvSpPr/>
          <p:nvPr>
            <p:custDataLst>
              <p:tags r:id="rId7"/>
            </p:custDataLst>
          </p:nvPr>
        </p:nvSpPr>
        <p:spPr>
          <a:xfrm>
            <a:off x="4532267" y="3713667"/>
            <a:ext cx="685800" cy="685800"/>
          </a:xfrm>
          <a:prstGeom prst="ellipse">
            <a:avLst/>
          </a:prstGeom>
          <a:solidFill>
            <a:srgbClr val="FFFFFF"/>
          </a:solidFill>
          <a:ln w="19050">
            <a:gradFill flip="none" rotWithShape="1">
              <a:gsLst>
                <a:gs pos="0">
                  <a:schemeClr val="accent1"/>
                </a:gs>
                <a:gs pos="100000">
                  <a:schemeClr val="tx2">
                    <a:lumMod val="5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en-US" kern="0" dirty="0">
              <a:solidFill>
                <a:schemeClr val="bg1">
                  <a:lumMod val="50000"/>
                </a:schemeClr>
              </a:solidFill>
            </a:endParaRPr>
          </a:p>
        </p:txBody>
      </p:sp>
      <p:grpSp>
        <p:nvGrpSpPr>
          <p:cNvPr id="68" name="Group 67">
            <a:extLst>
              <a:ext uri="{FF2B5EF4-FFF2-40B4-BE49-F238E27FC236}">
                <a16:creationId xmlns:a16="http://schemas.microsoft.com/office/drawing/2014/main" xmlns="" id="{9FF9AA92-F3B1-4218-99B5-3C4EE79F6382}"/>
              </a:ext>
            </a:extLst>
          </p:cNvPr>
          <p:cNvGrpSpPr>
            <a:grpSpLocks noChangeAspect="1"/>
          </p:cNvGrpSpPr>
          <p:nvPr/>
        </p:nvGrpSpPr>
        <p:grpSpPr>
          <a:xfrm>
            <a:off x="4632701" y="3814101"/>
            <a:ext cx="484934" cy="484934"/>
            <a:chOff x="5273675" y="2606675"/>
            <a:chExt cx="1644650" cy="1644650"/>
          </a:xfrm>
        </p:grpSpPr>
        <p:sp>
          <p:nvSpPr>
            <p:cNvPr id="69" name="AutoShape 3">
              <a:extLst>
                <a:ext uri="{FF2B5EF4-FFF2-40B4-BE49-F238E27FC236}">
                  <a16:creationId xmlns:a16="http://schemas.microsoft.com/office/drawing/2014/main" xmlns="" id="{F34D7057-AA22-45CD-9181-48EC923A41B7}"/>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0" name="Group 69">
              <a:extLst>
                <a:ext uri="{FF2B5EF4-FFF2-40B4-BE49-F238E27FC236}">
                  <a16:creationId xmlns:a16="http://schemas.microsoft.com/office/drawing/2014/main" xmlns="" id="{CB35A83E-E8AE-4D73-87A9-00DAA024BF3F}"/>
                </a:ext>
              </a:extLst>
            </p:cNvPr>
            <p:cNvGrpSpPr/>
            <p:nvPr/>
          </p:nvGrpSpPr>
          <p:grpSpPr>
            <a:xfrm>
              <a:off x="5443538" y="2941638"/>
              <a:ext cx="1304925" cy="973138"/>
              <a:chOff x="5443538" y="2941638"/>
              <a:chExt cx="1304925" cy="973138"/>
            </a:xfrm>
          </p:grpSpPr>
          <p:sp>
            <p:nvSpPr>
              <p:cNvPr id="71" name="Freeform 5">
                <a:extLst>
                  <a:ext uri="{FF2B5EF4-FFF2-40B4-BE49-F238E27FC236}">
                    <a16:creationId xmlns:a16="http://schemas.microsoft.com/office/drawing/2014/main" xmlns="" id="{977CC43E-89E2-4C6C-B711-0F4E401E4C1F}"/>
                  </a:ext>
                </a:extLst>
              </p:cNvPr>
              <p:cNvSpPr>
                <a:spLocks noEditPoints="1"/>
              </p:cNvSpPr>
              <p:nvPr/>
            </p:nvSpPr>
            <p:spPr bwMode="auto">
              <a:xfrm>
                <a:off x="5443538" y="2941638"/>
                <a:ext cx="1304925" cy="973138"/>
              </a:xfrm>
              <a:custGeom>
                <a:avLst/>
                <a:gdLst>
                  <a:gd name="T0" fmla="*/ 914 w 1828"/>
                  <a:gd name="T1" fmla="*/ 548 h 1364"/>
                  <a:gd name="T2" fmla="*/ 639 w 1828"/>
                  <a:gd name="T3" fmla="*/ 275 h 1364"/>
                  <a:gd name="T4" fmla="*/ 914 w 1828"/>
                  <a:gd name="T5" fmla="*/ 0 h 1364"/>
                  <a:gd name="T6" fmla="*/ 1189 w 1828"/>
                  <a:gd name="T7" fmla="*/ 275 h 1364"/>
                  <a:gd name="T8" fmla="*/ 914 w 1828"/>
                  <a:gd name="T9" fmla="*/ 548 h 1364"/>
                  <a:gd name="T10" fmla="*/ 416 w 1828"/>
                  <a:gd name="T11" fmla="*/ 1339 h 1364"/>
                  <a:gd name="T12" fmla="*/ 416 w 1828"/>
                  <a:gd name="T13" fmla="*/ 972 h 1364"/>
                  <a:gd name="T14" fmla="*/ 392 w 1828"/>
                  <a:gd name="T15" fmla="*/ 948 h 1364"/>
                  <a:gd name="T16" fmla="*/ 25 w 1828"/>
                  <a:gd name="T17" fmla="*/ 948 h 1364"/>
                  <a:gd name="T18" fmla="*/ 0 w 1828"/>
                  <a:gd name="T19" fmla="*/ 972 h 1364"/>
                  <a:gd name="T20" fmla="*/ 0 w 1828"/>
                  <a:gd name="T21" fmla="*/ 1339 h 1364"/>
                  <a:gd name="T22" fmla="*/ 25 w 1828"/>
                  <a:gd name="T23" fmla="*/ 1364 h 1364"/>
                  <a:gd name="T24" fmla="*/ 392 w 1828"/>
                  <a:gd name="T25" fmla="*/ 1364 h 1364"/>
                  <a:gd name="T26" fmla="*/ 416 w 1828"/>
                  <a:gd name="T27" fmla="*/ 1339 h 1364"/>
                  <a:gd name="T28" fmla="*/ 1123 w 1828"/>
                  <a:gd name="T29" fmla="*/ 1339 h 1364"/>
                  <a:gd name="T30" fmla="*/ 1123 w 1828"/>
                  <a:gd name="T31" fmla="*/ 972 h 1364"/>
                  <a:gd name="T32" fmla="*/ 1098 w 1828"/>
                  <a:gd name="T33" fmla="*/ 948 h 1364"/>
                  <a:gd name="T34" fmla="*/ 730 w 1828"/>
                  <a:gd name="T35" fmla="*/ 948 h 1364"/>
                  <a:gd name="T36" fmla="*/ 705 w 1828"/>
                  <a:gd name="T37" fmla="*/ 972 h 1364"/>
                  <a:gd name="T38" fmla="*/ 705 w 1828"/>
                  <a:gd name="T39" fmla="*/ 1339 h 1364"/>
                  <a:gd name="T40" fmla="*/ 730 w 1828"/>
                  <a:gd name="T41" fmla="*/ 1364 h 1364"/>
                  <a:gd name="T42" fmla="*/ 1098 w 1828"/>
                  <a:gd name="T43" fmla="*/ 1364 h 1364"/>
                  <a:gd name="T44" fmla="*/ 1123 w 1828"/>
                  <a:gd name="T45" fmla="*/ 1339 h 1364"/>
                  <a:gd name="T46" fmla="*/ 1828 w 1828"/>
                  <a:gd name="T47" fmla="*/ 1339 h 1364"/>
                  <a:gd name="T48" fmla="*/ 1828 w 1828"/>
                  <a:gd name="T49" fmla="*/ 972 h 1364"/>
                  <a:gd name="T50" fmla="*/ 1803 w 1828"/>
                  <a:gd name="T51" fmla="*/ 948 h 1364"/>
                  <a:gd name="T52" fmla="*/ 1436 w 1828"/>
                  <a:gd name="T53" fmla="*/ 948 h 1364"/>
                  <a:gd name="T54" fmla="*/ 1412 w 1828"/>
                  <a:gd name="T55" fmla="*/ 972 h 1364"/>
                  <a:gd name="T56" fmla="*/ 1412 w 1828"/>
                  <a:gd name="T57" fmla="*/ 1339 h 1364"/>
                  <a:gd name="T58" fmla="*/ 1436 w 1828"/>
                  <a:gd name="T59" fmla="*/ 1364 h 1364"/>
                  <a:gd name="T60" fmla="*/ 1803 w 1828"/>
                  <a:gd name="T61" fmla="*/ 1364 h 1364"/>
                  <a:gd name="T62" fmla="*/ 1828 w 1828"/>
                  <a:gd name="T63" fmla="*/ 1339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8" h="1364">
                    <a:moveTo>
                      <a:pt x="914" y="548"/>
                    </a:moveTo>
                    <a:cubicBezTo>
                      <a:pt x="762" y="548"/>
                      <a:pt x="639" y="425"/>
                      <a:pt x="639" y="275"/>
                    </a:cubicBezTo>
                    <a:cubicBezTo>
                      <a:pt x="639" y="123"/>
                      <a:pt x="762" y="0"/>
                      <a:pt x="914" y="0"/>
                    </a:cubicBezTo>
                    <a:cubicBezTo>
                      <a:pt x="1066" y="0"/>
                      <a:pt x="1189" y="123"/>
                      <a:pt x="1189" y="275"/>
                    </a:cubicBezTo>
                    <a:cubicBezTo>
                      <a:pt x="1189" y="425"/>
                      <a:pt x="1066" y="548"/>
                      <a:pt x="914" y="548"/>
                    </a:cubicBezTo>
                    <a:close/>
                    <a:moveTo>
                      <a:pt x="416" y="1339"/>
                    </a:moveTo>
                    <a:cubicBezTo>
                      <a:pt x="416" y="972"/>
                      <a:pt x="416" y="972"/>
                      <a:pt x="416" y="972"/>
                    </a:cubicBezTo>
                    <a:cubicBezTo>
                      <a:pt x="416" y="959"/>
                      <a:pt x="405" y="948"/>
                      <a:pt x="392" y="948"/>
                    </a:cubicBezTo>
                    <a:cubicBezTo>
                      <a:pt x="25" y="948"/>
                      <a:pt x="25" y="948"/>
                      <a:pt x="25" y="948"/>
                    </a:cubicBezTo>
                    <a:cubicBezTo>
                      <a:pt x="11" y="948"/>
                      <a:pt x="0" y="959"/>
                      <a:pt x="0" y="972"/>
                    </a:cubicBezTo>
                    <a:cubicBezTo>
                      <a:pt x="0" y="1339"/>
                      <a:pt x="0" y="1339"/>
                      <a:pt x="0" y="1339"/>
                    </a:cubicBezTo>
                    <a:cubicBezTo>
                      <a:pt x="0" y="1353"/>
                      <a:pt x="11" y="1364"/>
                      <a:pt x="25" y="1364"/>
                    </a:cubicBezTo>
                    <a:cubicBezTo>
                      <a:pt x="392" y="1364"/>
                      <a:pt x="392" y="1364"/>
                      <a:pt x="392" y="1364"/>
                    </a:cubicBezTo>
                    <a:cubicBezTo>
                      <a:pt x="405" y="1364"/>
                      <a:pt x="416" y="1353"/>
                      <a:pt x="416" y="1339"/>
                    </a:cubicBezTo>
                    <a:close/>
                    <a:moveTo>
                      <a:pt x="1123" y="1339"/>
                    </a:moveTo>
                    <a:cubicBezTo>
                      <a:pt x="1123" y="972"/>
                      <a:pt x="1123" y="972"/>
                      <a:pt x="1123" y="972"/>
                    </a:cubicBezTo>
                    <a:cubicBezTo>
                      <a:pt x="1123" y="959"/>
                      <a:pt x="1112" y="948"/>
                      <a:pt x="1098" y="948"/>
                    </a:cubicBezTo>
                    <a:cubicBezTo>
                      <a:pt x="730" y="948"/>
                      <a:pt x="730" y="948"/>
                      <a:pt x="730" y="948"/>
                    </a:cubicBezTo>
                    <a:cubicBezTo>
                      <a:pt x="716" y="948"/>
                      <a:pt x="705" y="959"/>
                      <a:pt x="705" y="972"/>
                    </a:cubicBezTo>
                    <a:cubicBezTo>
                      <a:pt x="705" y="1339"/>
                      <a:pt x="705" y="1339"/>
                      <a:pt x="705" y="1339"/>
                    </a:cubicBezTo>
                    <a:cubicBezTo>
                      <a:pt x="705" y="1353"/>
                      <a:pt x="716" y="1364"/>
                      <a:pt x="730" y="1364"/>
                    </a:cubicBezTo>
                    <a:cubicBezTo>
                      <a:pt x="1098" y="1364"/>
                      <a:pt x="1098" y="1364"/>
                      <a:pt x="1098" y="1364"/>
                    </a:cubicBezTo>
                    <a:cubicBezTo>
                      <a:pt x="1112" y="1364"/>
                      <a:pt x="1123" y="1353"/>
                      <a:pt x="1123" y="1339"/>
                    </a:cubicBezTo>
                    <a:close/>
                    <a:moveTo>
                      <a:pt x="1828" y="1339"/>
                    </a:moveTo>
                    <a:cubicBezTo>
                      <a:pt x="1828" y="972"/>
                      <a:pt x="1828" y="972"/>
                      <a:pt x="1828" y="972"/>
                    </a:cubicBezTo>
                    <a:cubicBezTo>
                      <a:pt x="1828" y="959"/>
                      <a:pt x="1817" y="948"/>
                      <a:pt x="1803" y="948"/>
                    </a:cubicBezTo>
                    <a:cubicBezTo>
                      <a:pt x="1436" y="948"/>
                      <a:pt x="1436" y="948"/>
                      <a:pt x="1436" y="948"/>
                    </a:cubicBezTo>
                    <a:cubicBezTo>
                      <a:pt x="1423" y="948"/>
                      <a:pt x="1412" y="959"/>
                      <a:pt x="1412" y="972"/>
                    </a:cubicBezTo>
                    <a:cubicBezTo>
                      <a:pt x="1412" y="1339"/>
                      <a:pt x="1412" y="1339"/>
                      <a:pt x="1412" y="1339"/>
                    </a:cubicBezTo>
                    <a:cubicBezTo>
                      <a:pt x="1412" y="1353"/>
                      <a:pt x="1423" y="1364"/>
                      <a:pt x="1436" y="1364"/>
                    </a:cubicBezTo>
                    <a:cubicBezTo>
                      <a:pt x="1803" y="1364"/>
                      <a:pt x="1803" y="1364"/>
                      <a:pt x="1803" y="1364"/>
                    </a:cubicBezTo>
                    <a:cubicBezTo>
                      <a:pt x="1817" y="1364"/>
                      <a:pt x="1828" y="1353"/>
                      <a:pt x="1828" y="133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
                <a:extLst>
                  <a:ext uri="{FF2B5EF4-FFF2-40B4-BE49-F238E27FC236}">
                    <a16:creationId xmlns:a16="http://schemas.microsoft.com/office/drawing/2014/main" xmlns="" id="{AC3E8826-6823-4BD2-BB6A-C09B17D6D8E6}"/>
                  </a:ext>
                </a:extLst>
              </p:cNvPr>
              <p:cNvSpPr>
                <a:spLocks/>
              </p:cNvSpPr>
              <p:nvPr/>
            </p:nvSpPr>
            <p:spPr bwMode="auto">
              <a:xfrm>
                <a:off x="5573713" y="3365500"/>
                <a:ext cx="1044575" cy="217488"/>
              </a:xfrm>
              <a:custGeom>
                <a:avLst/>
                <a:gdLst>
                  <a:gd name="T0" fmla="*/ 1437 w 1462"/>
                  <a:gd name="T1" fmla="*/ 127 h 303"/>
                  <a:gd name="T2" fmla="*/ 756 w 1462"/>
                  <a:gd name="T3" fmla="*/ 127 h 303"/>
                  <a:gd name="T4" fmla="*/ 756 w 1462"/>
                  <a:gd name="T5" fmla="*/ 0 h 303"/>
                  <a:gd name="T6" fmla="*/ 731 w 1462"/>
                  <a:gd name="T7" fmla="*/ 1 h 303"/>
                  <a:gd name="T8" fmla="*/ 706 w 1462"/>
                  <a:gd name="T9" fmla="*/ 0 h 303"/>
                  <a:gd name="T10" fmla="*/ 706 w 1462"/>
                  <a:gd name="T11" fmla="*/ 127 h 303"/>
                  <a:gd name="T12" fmla="*/ 25 w 1462"/>
                  <a:gd name="T13" fmla="*/ 127 h 303"/>
                  <a:gd name="T14" fmla="*/ 0 w 1462"/>
                  <a:gd name="T15" fmla="*/ 152 h 303"/>
                  <a:gd name="T16" fmla="*/ 0 w 1462"/>
                  <a:gd name="T17" fmla="*/ 303 h 303"/>
                  <a:gd name="T18" fmla="*/ 50 w 1462"/>
                  <a:gd name="T19" fmla="*/ 303 h 303"/>
                  <a:gd name="T20" fmla="*/ 50 w 1462"/>
                  <a:gd name="T21" fmla="*/ 177 h 303"/>
                  <a:gd name="T22" fmla="*/ 706 w 1462"/>
                  <a:gd name="T23" fmla="*/ 177 h 303"/>
                  <a:gd name="T24" fmla="*/ 706 w 1462"/>
                  <a:gd name="T25" fmla="*/ 303 h 303"/>
                  <a:gd name="T26" fmla="*/ 756 w 1462"/>
                  <a:gd name="T27" fmla="*/ 303 h 303"/>
                  <a:gd name="T28" fmla="*/ 756 w 1462"/>
                  <a:gd name="T29" fmla="*/ 177 h 303"/>
                  <a:gd name="T30" fmla="*/ 1412 w 1462"/>
                  <a:gd name="T31" fmla="*/ 177 h 303"/>
                  <a:gd name="T32" fmla="*/ 1412 w 1462"/>
                  <a:gd name="T33" fmla="*/ 303 h 303"/>
                  <a:gd name="T34" fmla="*/ 1462 w 1462"/>
                  <a:gd name="T35" fmla="*/ 303 h 303"/>
                  <a:gd name="T36" fmla="*/ 1462 w 1462"/>
                  <a:gd name="T37" fmla="*/ 152 h 303"/>
                  <a:gd name="T38" fmla="*/ 1437 w 1462"/>
                  <a:gd name="T39" fmla="*/ 12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2" h="303">
                    <a:moveTo>
                      <a:pt x="1437" y="127"/>
                    </a:moveTo>
                    <a:cubicBezTo>
                      <a:pt x="756" y="127"/>
                      <a:pt x="756" y="127"/>
                      <a:pt x="756" y="127"/>
                    </a:cubicBezTo>
                    <a:cubicBezTo>
                      <a:pt x="756" y="0"/>
                      <a:pt x="756" y="0"/>
                      <a:pt x="756" y="0"/>
                    </a:cubicBezTo>
                    <a:cubicBezTo>
                      <a:pt x="748" y="1"/>
                      <a:pt x="739" y="1"/>
                      <a:pt x="731" y="1"/>
                    </a:cubicBezTo>
                    <a:cubicBezTo>
                      <a:pt x="723" y="1"/>
                      <a:pt x="714" y="1"/>
                      <a:pt x="706" y="0"/>
                    </a:cubicBezTo>
                    <a:cubicBezTo>
                      <a:pt x="706" y="127"/>
                      <a:pt x="706" y="127"/>
                      <a:pt x="706" y="127"/>
                    </a:cubicBezTo>
                    <a:cubicBezTo>
                      <a:pt x="25" y="127"/>
                      <a:pt x="25" y="127"/>
                      <a:pt x="25" y="127"/>
                    </a:cubicBezTo>
                    <a:cubicBezTo>
                      <a:pt x="12" y="127"/>
                      <a:pt x="0" y="139"/>
                      <a:pt x="0" y="152"/>
                    </a:cubicBezTo>
                    <a:cubicBezTo>
                      <a:pt x="0" y="303"/>
                      <a:pt x="0" y="303"/>
                      <a:pt x="0" y="303"/>
                    </a:cubicBezTo>
                    <a:cubicBezTo>
                      <a:pt x="50" y="303"/>
                      <a:pt x="50" y="303"/>
                      <a:pt x="50" y="303"/>
                    </a:cubicBezTo>
                    <a:cubicBezTo>
                      <a:pt x="50" y="177"/>
                      <a:pt x="50" y="177"/>
                      <a:pt x="50" y="177"/>
                    </a:cubicBezTo>
                    <a:cubicBezTo>
                      <a:pt x="706" y="177"/>
                      <a:pt x="706" y="177"/>
                      <a:pt x="706" y="177"/>
                    </a:cubicBezTo>
                    <a:cubicBezTo>
                      <a:pt x="706" y="303"/>
                      <a:pt x="706" y="303"/>
                      <a:pt x="706" y="303"/>
                    </a:cubicBezTo>
                    <a:cubicBezTo>
                      <a:pt x="756" y="303"/>
                      <a:pt x="756" y="303"/>
                      <a:pt x="756" y="303"/>
                    </a:cubicBezTo>
                    <a:cubicBezTo>
                      <a:pt x="756" y="177"/>
                      <a:pt x="756" y="177"/>
                      <a:pt x="756" y="177"/>
                    </a:cubicBezTo>
                    <a:cubicBezTo>
                      <a:pt x="1412" y="177"/>
                      <a:pt x="1412" y="177"/>
                      <a:pt x="1412" y="177"/>
                    </a:cubicBezTo>
                    <a:cubicBezTo>
                      <a:pt x="1412" y="303"/>
                      <a:pt x="1412" y="303"/>
                      <a:pt x="1412" y="303"/>
                    </a:cubicBezTo>
                    <a:cubicBezTo>
                      <a:pt x="1462" y="303"/>
                      <a:pt x="1462" y="303"/>
                      <a:pt x="1462" y="303"/>
                    </a:cubicBezTo>
                    <a:cubicBezTo>
                      <a:pt x="1462" y="152"/>
                      <a:pt x="1462" y="152"/>
                      <a:pt x="1462" y="152"/>
                    </a:cubicBezTo>
                    <a:cubicBezTo>
                      <a:pt x="1462" y="139"/>
                      <a:pt x="1450" y="127"/>
                      <a:pt x="1437" y="1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11" name="Oval 110">
            <a:extLst>
              <a:ext uri="{FF2B5EF4-FFF2-40B4-BE49-F238E27FC236}">
                <a16:creationId xmlns:a16="http://schemas.microsoft.com/office/drawing/2014/main" xmlns="" id="{5C1FA0F9-640F-4E57-A9DC-79E3E399EE5A}"/>
              </a:ext>
            </a:extLst>
          </p:cNvPr>
          <p:cNvSpPr/>
          <p:nvPr>
            <p:custDataLst>
              <p:tags r:id="rId8"/>
            </p:custDataLst>
          </p:nvPr>
        </p:nvSpPr>
        <p:spPr>
          <a:xfrm>
            <a:off x="4532577" y="4930585"/>
            <a:ext cx="685800" cy="685800"/>
          </a:xfrm>
          <a:prstGeom prst="ellipse">
            <a:avLst/>
          </a:prstGeom>
          <a:solidFill>
            <a:srgbClr val="FFFFFF"/>
          </a:solidFill>
          <a:ln w="19050">
            <a:gradFill flip="none" rotWithShape="1">
              <a:gsLst>
                <a:gs pos="0">
                  <a:schemeClr val="accent1"/>
                </a:gs>
                <a:gs pos="100000">
                  <a:schemeClr val="tx2">
                    <a:lumMod val="5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en-US" kern="0" dirty="0">
              <a:solidFill>
                <a:schemeClr val="bg1">
                  <a:lumMod val="50000"/>
                </a:schemeClr>
              </a:solidFill>
            </a:endParaRPr>
          </a:p>
        </p:txBody>
      </p:sp>
      <p:grpSp>
        <p:nvGrpSpPr>
          <p:cNvPr id="79" name="bcgIcons_Alert">
            <a:extLst>
              <a:ext uri="{FF2B5EF4-FFF2-40B4-BE49-F238E27FC236}">
                <a16:creationId xmlns:a16="http://schemas.microsoft.com/office/drawing/2014/main" xmlns="" id="{1852F0F3-5767-4FFA-9E2C-05EF8F8A976C}"/>
              </a:ext>
            </a:extLst>
          </p:cNvPr>
          <p:cNvGrpSpPr>
            <a:grpSpLocks noChangeAspect="1"/>
          </p:cNvGrpSpPr>
          <p:nvPr/>
        </p:nvGrpSpPr>
        <p:grpSpPr bwMode="auto">
          <a:xfrm>
            <a:off x="4633010" y="5031019"/>
            <a:ext cx="484934" cy="484933"/>
            <a:chOff x="1682" y="0"/>
            <a:chExt cx="4316" cy="4320"/>
          </a:xfrm>
        </p:grpSpPr>
        <p:sp>
          <p:nvSpPr>
            <p:cNvPr id="80" name="AutoShape 3">
              <a:extLst>
                <a:ext uri="{FF2B5EF4-FFF2-40B4-BE49-F238E27FC236}">
                  <a16:creationId xmlns:a16="http://schemas.microsoft.com/office/drawing/2014/main" xmlns="" id="{397E5162-DDF3-499D-BCAF-BC988C7A284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5">
              <a:extLst>
                <a:ext uri="{FF2B5EF4-FFF2-40B4-BE49-F238E27FC236}">
                  <a16:creationId xmlns:a16="http://schemas.microsoft.com/office/drawing/2014/main" xmlns="" id="{4480B5E4-BDDD-479D-B6B6-9E47AD179BD8}"/>
                </a:ext>
              </a:extLst>
            </p:cNvPr>
            <p:cNvSpPr>
              <a:spLocks noEditPoints="1"/>
            </p:cNvSpPr>
            <p:nvPr/>
          </p:nvSpPr>
          <p:spPr bwMode="auto">
            <a:xfrm>
              <a:off x="2188" y="720"/>
              <a:ext cx="3300" cy="2876"/>
            </a:xfrm>
            <a:custGeom>
              <a:avLst/>
              <a:gdLst>
                <a:gd name="T0" fmla="*/ 1716 w 1762"/>
                <a:gd name="T1" fmla="*/ 1534 h 1534"/>
                <a:gd name="T2" fmla="*/ 46 w 1762"/>
                <a:gd name="T3" fmla="*/ 1534 h 1534"/>
                <a:gd name="T4" fmla="*/ 8 w 1762"/>
                <a:gd name="T5" fmla="*/ 1512 h 1534"/>
                <a:gd name="T6" fmla="*/ 8 w 1762"/>
                <a:gd name="T7" fmla="*/ 1468 h 1534"/>
                <a:gd name="T8" fmla="*/ 843 w 1762"/>
                <a:gd name="T9" fmla="*/ 22 h 1534"/>
                <a:gd name="T10" fmla="*/ 881 w 1762"/>
                <a:gd name="T11" fmla="*/ 0 h 1534"/>
                <a:gd name="T12" fmla="*/ 919 w 1762"/>
                <a:gd name="T13" fmla="*/ 22 h 1534"/>
                <a:gd name="T14" fmla="*/ 919 w 1762"/>
                <a:gd name="T15" fmla="*/ 22 h 1534"/>
                <a:gd name="T16" fmla="*/ 1754 w 1762"/>
                <a:gd name="T17" fmla="*/ 1468 h 1534"/>
                <a:gd name="T18" fmla="*/ 1754 w 1762"/>
                <a:gd name="T19" fmla="*/ 1512 h 1534"/>
                <a:gd name="T20" fmla="*/ 1716 w 1762"/>
                <a:gd name="T21" fmla="*/ 1534 h 1534"/>
                <a:gd name="T22" fmla="*/ 881 w 1762"/>
                <a:gd name="T23" fmla="*/ 44 h 1534"/>
                <a:gd name="T24" fmla="*/ 46 w 1762"/>
                <a:gd name="T25" fmla="*/ 1490 h 1534"/>
                <a:gd name="T26" fmla="*/ 1716 w 1762"/>
                <a:gd name="T27" fmla="*/ 1490 h 1534"/>
                <a:gd name="T28" fmla="*/ 881 w 1762"/>
                <a:gd name="T29" fmla="*/ 44 h 1534"/>
                <a:gd name="T30" fmla="*/ 881 w 1762"/>
                <a:gd name="T31" fmla="*/ 44 h 1534"/>
                <a:gd name="T32" fmla="*/ 881 w 1762"/>
                <a:gd name="T33" fmla="*/ 44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2" h="1534">
                  <a:moveTo>
                    <a:pt x="1716" y="1534"/>
                  </a:moveTo>
                  <a:cubicBezTo>
                    <a:pt x="46" y="1534"/>
                    <a:pt x="46" y="1534"/>
                    <a:pt x="46" y="1534"/>
                  </a:cubicBezTo>
                  <a:cubicBezTo>
                    <a:pt x="30" y="1534"/>
                    <a:pt x="16" y="1526"/>
                    <a:pt x="8" y="1512"/>
                  </a:cubicBezTo>
                  <a:cubicBezTo>
                    <a:pt x="0" y="1498"/>
                    <a:pt x="0" y="1482"/>
                    <a:pt x="8" y="1468"/>
                  </a:cubicBezTo>
                  <a:cubicBezTo>
                    <a:pt x="843" y="22"/>
                    <a:pt x="843" y="22"/>
                    <a:pt x="843" y="22"/>
                  </a:cubicBezTo>
                  <a:cubicBezTo>
                    <a:pt x="851" y="8"/>
                    <a:pt x="865" y="0"/>
                    <a:pt x="881" y="0"/>
                  </a:cubicBezTo>
                  <a:cubicBezTo>
                    <a:pt x="897" y="0"/>
                    <a:pt x="911" y="8"/>
                    <a:pt x="919" y="22"/>
                  </a:cubicBezTo>
                  <a:cubicBezTo>
                    <a:pt x="919" y="22"/>
                    <a:pt x="919" y="22"/>
                    <a:pt x="919" y="22"/>
                  </a:cubicBezTo>
                  <a:cubicBezTo>
                    <a:pt x="1754" y="1468"/>
                    <a:pt x="1754" y="1468"/>
                    <a:pt x="1754" y="1468"/>
                  </a:cubicBezTo>
                  <a:cubicBezTo>
                    <a:pt x="1762" y="1482"/>
                    <a:pt x="1762" y="1498"/>
                    <a:pt x="1754" y="1512"/>
                  </a:cubicBezTo>
                  <a:cubicBezTo>
                    <a:pt x="1746" y="1526"/>
                    <a:pt x="1732" y="1534"/>
                    <a:pt x="1716" y="1534"/>
                  </a:cubicBezTo>
                  <a:close/>
                  <a:moveTo>
                    <a:pt x="881" y="44"/>
                  </a:moveTo>
                  <a:cubicBezTo>
                    <a:pt x="46" y="1490"/>
                    <a:pt x="46" y="1490"/>
                    <a:pt x="46" y="1490"/>
                  </a:cubicBezTo>
                  <a:cubicBezTo>
                    <a:pt x="1716" y="1490"/>
                    <a:pt x="1716" y="1490"/>
                    <a:pt x="1716" y="1490"/>
                  </a:cubicBezTo>
                  <a:cubicBezTo>
                    <a:pt x="881" y="44"/>
                    <a:pt x="881" y="44"/>
                    <a:pt x="881" y="44"/>
                  </a:cubicBezTo>
                  <a:cubicBezTo>
                    <a:pt x="881" y="44"/>
                    <a:pt x="881" y="44"/>
                    <a:pt x="881" y="44"/>
                  </a:cubicBezTo>
                  <a:cubicBezTo>
                    <a:pt x="881" y="44"/>
                    <a:pt x="881" y="44"/>
                    <a:pt x="881"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
              <a:extLst>
                <a:ext uri="{FF2B5EF4-FFF2-40B4-BE49-F238E27FC236}">
                  <a16:creationId xmlns:a16="http://schemas.microsoft.com/office/drawing/2014/main" xmlns="" id="{F812BE58-8241-4A0E-A0B2-9396D8989F0B}"/>
                </a:ext>
              </a:extLst>
            </p:cNvPr>
            <p:cNvSpPr>
              <a:spLocks noEditPoints="1"/>
            </p:cNvSpPr>
            <p:nvPr/>
          </p:nvSpPr>
          <p:spPr bwMode="auto">
            <a:xfrm>
              <a:off x="2426" y="982"/>
              <a:ext cx="2825" cy="2449"/>
            </a:xfrm>
            <a:custGeom>
              <a:avLst/>
              <a:gdLst>
                <a:gd name="T0" fmla="*/ 1504 w 1508"/>
                <a:gd name="T1" fmla="*/ 1291 h 1306"/>
                <a:gd name="T2" fmla="*/ 763 w 1508"/>
                <a:gd name="T3" fmla="*/ 7 h 1306"/>
                <a:gd name="T4" fmla="*/ 745 w 1508"/>
                <a:gd name="T5" fmla="*/ 7 h 1306"/>
                <a:gd name="T6" fmla="*/ 4 w 1508"/>
                <a:gd name="T7" fmla="*/ 1291 h 1306"/>
                <a:gd name="T8" fmla="*/ 13 w 1508"/>
                <a:gd name="T9" fmla="*/ 1306 h 1306"/>
                <a:gd name="T10" fmla="*/ 1495 w 1508"/>
                <a:gd name="T11" fmla="*/ 1306 h 1306"/>
                <a:gd name="T12" fmla="*/ 1504 w 1508"/>
                <a:gd name="T13" fmla="*/ 1291 h 1306"/>
                <a:gd name="T14" fmla="*/ 694 w 1508"/>
                <a:gd name="T15" fmla="*/ 419 h 1306"/>
                <a:gd name="T16" fmla="*/ 814 w 1508"/>
                <a:gd name="T17" fmla="*/ 419 h 1306"/>
                <a:gd name="T18" fmla="*/ 814 w 1508"/>
                <a:gd name="T19" fmla="*/ 608 h 1306"/>
                <a:gd name="T20" fmla="*/ 778 w 1508"/>
                <a:gd name="T21" fmla="*/ 932 h 1306"/>
                <a:gd name="T22" fmla="*/ 730 w 1508"/>
                <a:gd name="T23" fmla="*/ 932 h 1306"/>
                <a:gd name="T24" fmla="*/ 694 w 1508"/>
                <a:gd name="T25" fmla="*/ 608 h 1306"/>
                <a:gd name="T26" fmla="*/ 694 w 1508"/>
                <a:gd name="T27" fmla="*/ 419 h 1306"/>
                <a:gd name="T28" fmla="*/ 808 w 1508"/>
                <a:gd name="T29" fmla="*/ 1095 h 1306"/>
                <a:gd name="T30" fmla="*/ 755 w 1508"/>
                <a:gd name="T31" fmla="*/ 1117 h 1306"/>
                <a:gd name="T32" fmla="*/ 701 w 1508"/>
                <a:gd name="T33" fmla="*/ 1095 h 1306"/>
                <a:gd name="T34" fmla="*/ 678 w 1508"/>
                <a:gd name="T35" fmla="*/ 1041 h 1306"/>
                <a:gd name="T36" fmla="*/ 701 w 1508"/>
                <a:gd name="T37" fmla="*/ 988 h 1306"/>
                <a:gd name="T38" fmla="*/ 755 w 1508"/>
                <a:gd name="T39" fmla="*/ 965 h 1306"/>
                <a:gd name="T40" fmla="*/ 808 w 1508"/>
                <a:gd name="T41" fmla="*/ 988 h 1306"/>
                <a:gd name="T42" fmla="*/ 830 w 1508"/>
                <a:gd name="T43" fmla="*/ 1041 h 1306"/>
                <a:gd name="T44" fmla="*/ 808 w 1508"/>
                <a:gd name="T45" fmla="*/ 1095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8" h="1306">
                  <a:moveTo>
                    <a:pt x="1504" y="1291"/>
                  </a:moveTo>
                  <a:cubicBezTo>
                    <a:pt x="763" y="7"/>
                    <a:pt x="763" y="7"/>
                    <a:pt x="763" y="7"/>
                  </a:cubicBezTo>
                  <a:cubicBezTo>
                    <a:pt x="759" y="0"/>
                    <a:pt x="749" y="0"/>
                    <a:pt x="745" y="7"/>
                  </a:cubicBezTo>
                  <a:cubicBezTo>
                    <a:pt x="4" y="1291"/>
                    <a:pt x="4" y="1291"/>
                    <a:pt x="4" y="1291"/>
                  </a:cubicBezTo>
                  <a:cubicBezTo>
                    <a:pt x="0" y="1298"/>
                    <a:pt x="5" y="1306"/>
                    <a:pt x="13" y="1306"/>
                  </a:cubicBezTo>
                  <a:cubicBezTo>
                    <a:pt x="1495" y="1306"/>
                    <a:pt x="1495" y="1306"/>
                    <a:pt x="1495" y="1306"/>
                  </a:cubicBezTo>
                  <a:cubicBezTo>
                    <a:pt x="1503" y="1306"/>
                    <a:pt x="1508" y="1298"/>
                    <a:pt x="1504" y="1291"/>
                  </a:cubicBezTo>
                  <a:close/>
                  <a:moveTo>
                    <a:pt x="694" y="419"/>
                  </a:moveTo>
                  <a:cubicBezTo>
                    <a:pt x="814" y="419"/>
                    <a:pt x="814" y="419"/>
                    <a:pt x="814" y="419"/>
                  </a:cubicBezTo>
                  <a:cubicBezTo>
                    <a:pt x="814" y="608"/>
                    <a:pt x="814" y="608"/>
                    <a:pt x="814" y="608"/>
                  </a:cubicBezTo>
                  <a:cubicBezTo>
                    <a:pt x="814" y="669"/>
                    <a:pt x="803" y="778"/>
                    <a:pt x="778" y="932"/>
                  </a:cubicBezTo>
                  <a:cubicBezTo>
                    <a:pt x="730" y="932"/>
                    <a:pt x="730" y="932"/>
                    <a:pt x="730" y="932"/>
                  </a:cubicBezTo>
                  <a:cubicBezTo>
                    <a:pt x="706" y="778"/>
                    <a:pt x="694" y="669"/>
                    <a:pt x="694" y="608"/>
                  </a:cubicBezTo>
                  <a:lnTo>
                    <a:pt x="694" y="419"/>
                  </a:lnTo>
                  <a:close/>
                  <a:moveTo>
                    <a:pt x="808" y="1095"/>
                  </a:moveTo>
                  <a:cubicBezTo>
                    <a:pt x="794" y="1110"/>
                    <a:pt x="776" y="1117"/>
                    <a:pt x="755" y="1117"/>
                  </a:cubicBezTo>
                  <a:cubicBezTo>
                    <a:pt x="733" y="1117"/>
                    <a:pt x="715" y="1110"/>
                    <a:pt x="701" y="1095"/>
                  </a:cubicBezTo>
                  <a:cubicBezTo>
                    <a:pt x="686" y="1080"/>
                    <a:pt x="678" y="1063"/>
                    <a:pt x="678" y="1041"/>
                  </a:cubicBezTo>
                  <a:cubicBezTo>
                    <a:pt x="678" y="1020"/>
                    <a:pt x="686" y="1002"/>
                    <a:pt x="701" y="988"/>
                  </a:cubicBezTo>
                  <a:cubicBezTo>
                    <a:pt x="715" y="973"/>
                    <a:pt x="733" y="965"/>
                    <a:pt x="755" y="965"/>
                  </a:cubicBezTo>
                  <a:cubicBezTo>
                    <a:pt x="776" y="965"/>
                    <a:pt x="794" y="973"/>
                    <a:pt x="808" y="988"/>
                  </a:cubicBezTo>
                  <a:cubicBezTo>
                    <a:pt x="823" y="1002"/>
                    <a:pt x="830" y="1020"/>
                    <a:pt x="830" y="1041"/>
                  </a:cubicBezTo>
                  <a:cubicBezTo>
                    <a:pt x="830" y="1063"/>
                    <a:pt x="823" y="1080"/>
                    <a:pt x="808" y="109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3" name="Oval 112">
            <a:extLst>
              <a:ext uri="{FF2B5EF4-FFF2-40B4-BE49-F238E27FC236}">
                <a16:creationId xmlns:a16="http://schemas.microsoft.com/office/drawing/2014/main" xmlns="" id="{33B5791C-008C-4EA7-B2CE-4B200B2161BE}"/>
              </a:ext>
            </a:extLst>
          </p:cNvPr>
          <p:cNvSpPr/>
          <p:nvPr>
            <p:custDataLst>
              <p:tags r:id="rId9"/>
            </p:custDataLst>
          </p:nvPr>
        </p:nvSpPr>
        <p:spPr>
          <a:xfrm>
            <a:off x="8168153" y="2470151"/>
            <a:ext cx="685800" cy="685800"/>
          </a:xfrm>
          <a:prstGeom prst="ellipse">
            <a:avLst/>
          </a:prstGeom>
          <a:solidFill>
            <a:srgbClr val="FFFFFF"/>
          </a:solidFill>
          <a:ln w="19050">
            <a:gradFill flip="none" rotWithShape="1">
              <a:gsLst>
                <a:gs pos="0">
                  <a:schemeClr val="accent1"/>
                </a:gs>
                <a:gs pos="100000">
                  <a:schemeClr val="tx2">
                    <a:lumMod val="5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en-US" kern="0" dirty="0">
              <a:solidFill>
                <a:schemeClr val="bg1">
                  <a:lumMod val="50000"/>
                </a:schemeClr>
              </a:solidFill>
            </a:endParaRPr>
          </a:p>
        </p:txBody>
      </p:sp>
      <p:grpSp>
        <p:nvGrpSpPr>
          <p:cNvPr id="86" name="Group 85">
            <a:extLst>
              <a:ext uri="{FF2B5EF4-FFF2-40B4-BE49-F238E27FC236}">
                <a16:creationId xmlns:a16="http://schemas.microsoft.com/office/drawing/2014/main" xmlns="" id="{6D01D1D5-1490-4359-B398-493462DED9AE}"/>
              </a:ext>
            </a:extLst>
          </p:cNvPr>
          <p:cNvGrpSpPr>
            <a:grpSpLocks noChangeAspect="1"/>
          </p:cNvGrpSpPr>
          <p:nvPr/>
        </p:nvGrpSpPr>
        <p:grpSpPr>
          <a:xfrm>
            <a:off x="8268587" y="2570584"/>
            <a:ext cx="484934" cy="484934"/>
            <a:chOff x="5273675" y="2606675"/>
            <a:chExt cx="1644650" cy="1644650"/>
          </a:xfrm>
        </p:grpSpPr>
        <p:sp>
          <p:nvSpPr>
            <p:cNvPr id="87" name="AutoShape 3">
              <a:extLst>
                <a:ext uri="{FF2B5EF4-FFF2-40B4-BE49-F238E27FC236}">
                  <a16:creationId xmlns:a16="http://schemas.microsoft.com/office/drawing/2014/main" xmlns="" id="{147E043A-520C-4E2E-B015-F0147F9593E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8" name="Group 87">
              <a:extLst>
                <a:ext uri="{FF2B5EF4-FFF2-40B4-BE49-F238E27FC236}">
                  <a16:creationId xmlns:a16="http://schemas.microsoft.com/office/drawing/2014/main" xmlns="" id="{AE59757E-ABA4-4ADC-A941-26F26DBF0BE3}"/>
                </a:ext>
              </a:extLst>
            </p:cNvPr>
            <p:cNvGrpSpPr/>
            <p:nvPr/>
          </p:nvGrpSpPr>
          <p:grpSpPr>
            <a:xfrm>
              <a:off x="5646738" y="2776538"/>
              <a:ext cx="898525" cy="1304925"/>
              <a:chOff x="5646738" y="2776538"/>
              <a:chExt cx="898525" cy="1304925"/>
            </a:xfrm>
          </p:grpSpPr>
          <p:sp>
            <p:nvSpPr>
              <p:cNvPr id="89" name="Freeform 27">
                <a:extLst>
                  <a:ext uri="{FF2B5EF4-FFF2-40B4-BE49-F238E27FC236}">
                    <a16:creationId xmlns:a16="http://schemas.microsoft.com/office/drawing/2014/main" xmlns="" id="{C54C79E2-3CD5-4E1F-A17A-1A11A69FD73C}"/>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26">
                <a:extLst>
                  <a:ext uri="{FF2B5EF4-FFF2-40B4-BE49-F238E27FC236}">
                    <a16:creationId xmlns:a16="http://schemas.microsoft.com/office/drawing/2014/main" xmlns="" id="{044B4BDE-7083-4690-B407-FCEF10086BB7}"/>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115" name="Oval 114">
            <a:extLst>
              <a:ext uri="{FF2B5EF4-FFF2-40B4-BE49-F238E27FC236}">
                <a16:creationId xmlns:a16="http://schemas.microsoft.com/office/drawing/2014/main" xmlns="" id="{87C36049-3786-42F2-8470-370FB2E7B391}"/>
              </a:ext>
            </a:extLst>
          </p:cNvPr>
          <p:cNvSpPr/>
          <p:nvPr>
            <p:custDataLst>
              <p:tags r:id="rId10"/>
            </p:custDataLst>
          </p:nvPr>
        </p:nvSpPr>
        <p:spPr>
          <a:xfrm>
            <a:off x="8168153" y="3699359"/>
            <a:ext cx="685800" cy="685800"/>
          </a:xfrm>
          <a:prstGeom prst="ellipse">
            <a:avLst/>
          </a:prstGeom>
          <a:solidFill>
            <a:srgbClr val="FFFFFF"/>
          </a:solidFill>
          <a:ln w="19050">
            <a:gradFill flip="none" rotWithShape="1">
              <a:gsLst>
                <a:gs pos="0">
                  <a:schemeClr val="accent1"/>
                </a:gs>
                <a:gs pos="100000">
                  <a:schemeClr val="tx2">
                    <a:lumMod val="5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en-US" kern="0" dirty="0">
              <a:solidFill>
                <a:schemeClr val="bg1">
                  <a:lumMod val="50000"/>
                </a:schemeClr>
              </a:solidFill>
            </a:endParaRPr>
          </a:p>
        </p:txBody>
      </p:sp>
      <p:grpSp>
        <p:nvGrpSpPr>
          <p:cNvPr id="91" name="Group 90">
            <a:extLst>
              <a:ext uri="{FF2B5EF4-FFF2-40B4-BE49-F238E27FC236}">
                <a16:creationId xmlns:a16="http://schemas.microsoft.com/office/drawing/2014/main" xmlns="" id="{41B09C40-DDF9-4CFE-A269-C63B2A08DDCC}"/>
              </a:ext>
            </a:extLst>
          </p:cNvPr>
          <p:cNvGrpSpPr>
            <a:grpSpLocks noChangeAspect="1"/>
          </p:cNvGrpSpPr>
          <p:nvPr/>
        </p:nvGrpSpPr>
        <p:grpSpPr>
          <a:xfrm>
            <a:off x="8268587" y="3799792"/>
            <a:ext cx="484934" cy="484933"/>
            <a:chOff x="5272088" y="2605088"/>
            <a:chExt cx="1647825" cy="1647825"/>
          </a:xfrm>
        </p:grpSpPr>
        <p:sp>
          <p:nvSpPr>
            <p:cNvPr id="92" name="AutoShape 15">
              <a:extLst>
                <a:ext uri="{FF2B5EF4-FFF2-40B4-BE49-F238E27FC236}">
                  <a16:creationId xmlns:a16="http://schemas.microsoft.com/office/drawing/2014/main" xmlns="" id="{24144392-2B28-4BE9-84AB-45864E424E31}"/>
                </a:ext>
              </a:extLst>
            </p:cNvPr>
            <p:cNvSpPr>
              <a:spLocks noChangeAspect="1" noChangeArrowheads="1" noTextEdit="1"/>
            </p:cNvSpPr>
            <p:nvPr/>
          </p:nvSpPr>
          <p:spPr bwMode="auto">
            <a:xfrm>
              <a:off x="5272088" y="2605088"/>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93" name="Group 92">
              <a:extLst>
                <a:ext uri="{FF2B5EF4-FFF2-40B4-BE49-F238E27FC236}">
                  <a16:creationId xmlns:a16="http://schemas.microsoft.com/office/drawing/2014/main" xmlns="" id="{B777CB52-101B-4F18-BB0E-0262682243E2}"/>
                </a:ext>
              </a:extLst>
            </p:cNvPr>
            <p:cNvGrpSpPr/>
            <p:nvPr/>
          </p:nvGrpSpPr>
          <p:grpSpPr>
            <a:xfrm>
              <a:off x="5646738" y="2887662"/>
              <a:ext cx="898525" cy="1193800"/>
              <a:chOff x="5646738" y="2887662"/>
              <a:chExt cx="898525" cy="1193800"/>
            </a:xfrm>
          </p:grpSpPr>
          <p:sp>
            <p:nvSpPr>
              <p:cNvPr id="94" name="Freeform 10">
                <a:extLst>
                  <a:ext uri="{FF2B5EF4-FFF2-40B4-BE49-F238E27FC236}">
                    <a16:creationId xmlns:a16="http://schemas.microsoft.com/office/drawing/2014/main" xmlns="" id="{FC980B2F-4FC7-4C07-B8AA-BF9336B0E9B9}"/>
                  </a:ext>
                </a:extLst>
              </p:cNvPr>
              <p:cNvSpPr>
                <a:spLocks/>
              </p:cNvSpPr>
              <p:nvPr/>
            </p:nvSpPr>
            <p:spPr bwMode="auto">
              <a:xfrm>
                <a:off x="5763474" y="3074988"/>
                <a:ext cx="621452" cy="914401"/>
              </a:xfrm>
              <a:custGeom>
                <a:avLst/>
                <a:gdLst>
                  <a:gd name="connsiteX0" fmla="*/ 122620 w 621452"/>
                  <a:gd name="connsiteY0" fmla="*/ 661988 h 914401"/>
                  <a:gd name="connsiteX1" fmla="*/ 125475 w 621452"/>
                  <a:gd name="connsiteY1" fmla="*/ 663422 h 914401"/>
                  <a:gd name="connsiteX2" fmla="*/ 137608 w 621452"/>
                  <a:gd name="connsiteY2" fmla="*/ 690671 h 914401"/>
                  <a:gd name="connsiteX3" fmla="*/ 139749 w 621452"/>
                  <a:gd name="connsiteY3" fmla="*/ 692823 h 914401"/>
                  <a:gd name="connsiteX4" fmla="*/ 141890 w 621452"/>
                  <a:gd name="connsiteY4" fmla="*/ 691389 h 914401"/>
                  <a:gd name="connsiteX5" fmla="*/ 162587 w 621452"/>
                  <a:gd name="connsiteY5" fmla="*/ 669876 h 914401"/>
                  <a:gd name="connsiteX6" fmla="*/ 164728 w 621452"/>
                  <a:gd name="connsiteY6" fmla="*/ 669159 h 914401"/>
                  <a:gd name="connsiteX7" fmla="*/ 167583 w 621452"/>
                  <a:gd name="connsiteY7" fmla="*/ 672027 h 914401"/>
                  <a:gd name="connsiteX8" fmla="*/ 169724 w 621452"/>
                  <a:gd name="connsiteY8" fmla="*/ 701428 h 914401"/>
                  <a:gd name="connsiteX9" fmla="*/ 172579 w 621452"/>
                  <a:gd name="connsiteY9" fmla="*/ 704296 h 914401"/>
                  <a:gd name="connsiteX10" fmla="*/ 174006 w 621452"/>
                  <a:gd name="connsiteY10" fmla="*/ 704296 h 914401"/>
                  <a:gd name="connsiteX11" fmla="*/ 200412 w 621452"/>
                  <a:gd name="connsiteY11" fmla="*/ 691389 h 914401"/>
                  <a:gd name="connsiteX12" fmla="*/ 201840 w 621452"/>
                  <a:gd name="connsiteY12" fmla="*/ 690671 h 914401"/>
                  <a:gd name="connsiteX13" fmla="*/ 203981 w 621452"/>
                  <a:gd name="connsiteY13" fmla="*/ 694257 h 914401"/>
                  <a:gd name="connsiteX14" fmla="*/ 196130 w 621452"/>
                  <a:gd name="connsiteY14" fmla="*/ 722940 h 914401"/>
                  <a:gd name="connsiteX15" fmla="*/ 198985 w 621452"/>
                  <a:gd name="connsiteY15" fmla="*/ 726526 h 914401"/>
                  <a:gd name="connsiteX16" fmla="*/ 228960 w 621452"/>
                  <a:gd name="connsiteY16" fmla="*/ 723657 h 914401"/>
                  <a:gd name="connsiteX17" fmla="*/ 231101 w 621452"/>
                  <a:gd name="connsiteY17" fmla="*/ 727960 h 914401"/>
                  <a:gd name="connsiteX18" fmla="*/ 213973 w 621452"/>
                  <a:gd name="connsiteY18" fmla="*/ 752341 h 914401"/>
                  <a:gd name="connsiteX19" fmla="*/ 215400 w 621452"/>
                  <a:gd name="connsiteY19" fmla="*/ 756643 h 914401"/>
                  <a:gd name="connsiteX20" fmla="*/ 243947 w 621452"/>
                  <a:gd name="connsiteY20" fmla="*/ 763814 h 914401"/>
                  <a:gd name="connsiteX21" fmla="*/ 245375 w 621452"/>
                  <a:gd name="connsiteY21" fmla="*/ 768833 h 914401"/>
                  <a:gd name="connsiteX22" fmla="*/ 220396 w 621452"/>
                  <a:gd name="connsiteY22" fmla="*/ 785326 h 914401"/>
                  <a:gd name="connsiteX23" fmla="*/ 220396 w 621452"/>
                  <a:gd name="connsiteY23" fmla="*/ 790346 h 914401"/>
                  <a:gd name="connsiteX24" fmla="*/ 245375 w 621452"/>
                  <a:gd name="connsiteY24" fmla="*/ 806839 h 914401"/>
                  <a:gd name="connsiteX25" fmla="*/ 243947 w 621452"/>
                  <a:gd name="connsiteY25" fmla="*/ 811858 h 914401"/>
                  <a:gd name="connsiteX26" fmla="*/ 215400 w 621452"/>
                  <a:gd name="connsiteY26" fmla="*/ 819029 h 914401"/>
                  <a:gd name="connsiteX27" fmla="*/ 213973 w 621452"/>
                  <a:gd name="connsiteY27" fmla="*/ 824049 h 914401"/>
                  <a:gd name="connsiteX28" fmla="*/ 231101 w 621452"/>
                  <a:gd name="connsiteY28" fmla="*/ 847712 h 914401"/>
                  <a:gd name="connsiteX29" fmla="*/ 228960 w 621452"/>
                  <a:gd name="connsiteY29" fmla="*/ 852732 h 914401"/>
                  <a:gd name="connsiteX30" fmla="*/ 198985 w 621452"/>
                  <a:gd name="connsiteY30" fmla="*/ 849147 h 914401"/>
                  <a:gd name="connsiteX31" fmla="*/ 196130 w 621452"/>
                  <a:gd name="connsiteY31" fmla="*/ 852732 h 914401"/>
                  <a:gd name="connsiteX32" fmla="*/ 203981 w 621452"/>
                  <a:gd name="connsiteY32" fmla="*/ 881415 h 914401"/>
                  <a:gd name="connsiteX33" fmla="*/ 201840 w 621452"/>
                  <a:gd name="connsiteY33" fmla="*/ 885001 h 914401"/>
                  <a:gd name="connsiteX34" fmla="*/ 200412 w 621452"/>
                  <a:gd name="connsiteY34" fmla="*/ 885001 h 914401"/>
                  <a:gd name="connsiteX35" fmla="*/ 174006 w 621452"/>
                  <a:gd name="connsiteY35" fmla="*/ 872093 h 914401"/>
                  <a:gd name="connsiteX36" fmla="*/ 172579 w 621452"/>
                  <a:gd name="connsiteY36" fmla="*/ 871376 h 914401"/>
                  <a:gd name="connsiteX37" fmla="*/ 169724 w 621452"/>
                  <a:gd name="connsiteY37" fmla="*/ 874245 h 914401"/>
                  <a:gd name="connsiteX38" fmla="*/ 167583 w 621452"/>
                  <a:gd name="connsiteY38" fmla="*/ 903645 h 914401"/>
                  <a:gd name="connsiteX39" fmla="*/ 164728 w 621452"/>
                  <a:gd name="connsiteY39" fmla="*/ 906513 h 914401"/>
                  <a:gd name="connsiteX40" fmla="*/ 162587 w 621452"/>
                  <a:gd name="connsiteY40" fmla="*/ 905796 h 914401"/>
                  <a:gd name="connsiteX41" fmla="*/ 141890 w 621452"/>
                  <a:gd name="connsiteY41" fmla="*/ 884284 h 914401"/>
                  <a:gd name="connsiteX42" fmla="*/ 139749 w 621452"/>
                  <a:gd name="connsiteY42" fmla="*/ 883567 h 914401"/>
                  <a:gd name="connsiteX43" fmla="*/ 137608 w 621452"/>
                  <a:gd name="connsiteY43" fmla="*/ 885001 h 914401"/>
                  <a:gd name="connsiteX44" fmla="*/ 125475 w 621452"/>
                  <a:gd name="connsiteY44" fmla="*/ 912250 h 914401"/>
                  <a:gd name="connsiteX45" fmla="*/ 122620 w 621452"/>
                  <a:gd name="connsiteY45" fmla="*/ 914401 h 914401"/>
                  <a:gd name="connsiteX46" fmla="*/ 120479 w 621452"/>
                  <a:gd name="connsiteY46" fmla="*/ 912250 h 914401"/>
                  <a:gd name="connsiteX47" fmla="*/ 108347 w 621452"/>
                  <a:gd name="connsiteY47" fmla="*/ 885001 h 914401"/>
                  <a:gd name="connsiteX48" fmla="*/ 105492 w 621452"/>
                  <a:gd name="connsiteY48" fmla="*/ 883567 h 914401"/>
                  <a:gd name="connsiteX49" fmla="*/ 103351 w 621452"/>
                  <a:gd name="connsiteY49" fmla="*/ 884284 h 914401"/>
                  <a:gd name="connsiteX50" fmla="*/ 82654 w 621452"/>
                  <a:gd name="connsiteY50" fmla="*/ 905796 h 914401"/>
                  <a:gd name="connsiteX51" fmla="*/ 80513 w 621452"/>
                  <a:gd name="connsiteY51" fmla="*/ 906513 h 914401"/>
                  <a:gd name="connsiteX52" fmla="*/ 77658 w 621452"/>
                  <a:gd name="connsiteY52" fmla="*/ 903645 h 914401"/>
                  <a:gd name="connsiteX53" fmla="*/ 75517 w 621452"/>
                  <a:gd name="connsiteY53" fmla="*/ 874245 h 914401"/>
                  <a:gd name="connsiteX54" fmla="*/ 73376 w 621452"/>
                  <a:gd name="connsiteY54" fmla="*/ 871376 h 914401"/>
                  <a:gd name="connsiteX55" fmla="*/ 71948 w 621452"/>
                  <a:gd name="connsiteY55" fmla="*/ 872093 h 914401"/>
                  <a:gd name="connsiteX56" fmla="*/ 44828 w 621452"/>
                  <a:gd name="connsiteY56" fmla="*/ 885001 h 914401"/>
                  <a:gd name="connsiteX57" fmla="*/ 44115 w 621452"/>
                  <a:gd name="connsiteY57" fmla="*/ 885001 h 914401"/>
                  <a:gd name="connsiteX58" fmla="*/ 41974 w 621452"/>
                  <a:gd name="connsiteY58" fmla="*/ 881415 h 914401"/>
                  <a:gd name="connsiteX59" fmla="*/ 49110 w 621452"/>
                  <a:gd name="connsiteY59" fmla="*/ 852732 h 914401"/>
                  <a:gd name="connsiteX60" fmla="*/ 46256 w 621452"/>
                  <a:gd name="connsiteY60" fmla="*/ 849147 h 914401"/>
                  <a:gd name="connsiteX61" fmla="*/ 17708 w 621452"/>
                  <a:gd name="connsiteY61" fmla="*/ 852732 h 914401"/>
                  <a:gd name="connsiteX62" fmla="*/ 16994 w 621452"/>
                  <a:gd name="connsiteY62" fmla="*/ 852732 h 914401"/>
                  <a:gd name="connsiteX63" fmla="*/ 14853 w 621452"/>
                  <a:gd name="connsiteY63" fmla="*/ 847712 h 914401"/>
                  <a:gd name="connsiteX64" fmla="*/ 32696 w 621452"/>
                  <a:gd name="connsiteY64" fmla="*/ 824049 h 914401"/>
                  <a:gd name="connsiteX65" fmla="*/ 30555 w 621452"/>
                  <a:gd name="connsiteY65" fmla="*/ 819029 h 914401"/>
                  <a:gd name="connsiteX66" fmla="*/ 2007 w 621452"/>
                  <a:gd name="connsiteY66" fmla="*/ 811858 h 914401"/>
                  <a:gd name="connsiteX67" fmla="*/ 1293 w 621452"/>
                  <a:gd name="connsiteY67" fmla="*/ 806839 h 914401"/>
                  <a:gd name="connsiteX68" fmla="*/ 25559 w 621452"/>
                  <a:gd name="connsiteY68" fmla="*/ 790346 h 914401"/>
                  <a:gd name="connsiteX69" fmla="*/ 25559 w 621452"/>
                  <a:gd name="connsiteY69" fmla="*/ 785326 h 914401"/>
                  <a:gd name="connsiteX70" fmla="*/ 1293 w 621452"/>
                  <a:gd name="connsiteY70" fmla="*/ 768833 h 914401"/>
                  <a:gd name="connsiteX71" fmla="*/ 2007 w 621452"/>
                  <a:gd name="connsiteY71" fmla="*/ 763814 h 914401"/>
                  <a:gd name="connsiteX72" fmla="*/ 30555 w 621452"/>
                  <a:gd name="connsiteY72" fmla="*/ 756643 h 914401"/>
                  <a:gd name="connsiteX73" fmla="*/ 32696 w 621452"/>
                  <a:gd name="connsiteY73" fmla="*/ 752341 h 914401"/>
                  <a:gd name="connsiteX74" fmla="*/ 14853 w 621452"/>
                  <a:gd name="connsiteY74" fmla="*/ 727960 h 914401"/>
                  <a:gd name="connsiteX75" fmla="*/ 16994 w 621452"/>
                  <a:gd name="connsiteY75" fmla="*/ 723657 h 914401"/>
                  <a:gd name="connsiteX76" fmla="*/ 17708 w 621452"/>
                  <a:gd name="connsiteY76" fmla="*/ 723657 h 914401"/>
                  <a:gd name="connsiteX77" fmla="*/ 46256 w 621452"/>
                  <a:gd name="connsiteY77" fmla="*/ 726526 h 914401"/>
                  <a:gd name="connsiteX78" fmla="*/ 49110 w 621452"/>
                  <a:gd name="connsiteY78" fmla="*/ 722940 h 914401"/>
                  <a:gd name="connsiteX79" fmla="*/ 41974 w 621452"/>
                  <a:gd name="connsiteY79" fmla="*/ 694257 h 914401"/>
                  <a:gd name="connsiteX80" fmla="*/ 44115 w 621452"/>
                  <a:gd name="connsiteY80" fmla="*/ 690671 h 914401"/>
                  <a:gd name="connsiteX81" fmla="*/ 44828 w 621452"/>
                  <a:gd name="connsiteY81" fmla="*/ 691389 h 914401"/>
                  <a:gd name="connsiteX82" fmla="*/ 71948 w 621452"/>
                  <a:gd name="connsiteY82" fmla="*/ 704296 h 914401"/>
                  <a:gd name="connsiteX83" fmla="*/ 73376 w 621452"/>
                  <a:gd name="connsiteY83" fmla="*/ 704296 h 914401"/>
                  <a:gd name="connsiteX84" fmla="*/ 75517 w 621452"/>
                  <a:gd name="connsiteY84" fmla="*/ 701428 h 914401"/>
                  <a:gd name="connsiteX85" fmla="*/ 77658 w 621452"/>
                  <a:gd name="connsiteY85" fmla="*/ 672027 h 914401"/>
                  <a:gd name="connsiteX86" fmla="*/ 80513 w 621452"/>
                  <a:gd name="connsiteY86" fmla="*/ 669159 h 914401"/>
                  <a:gd name="connsiteX87" fmla="*/ 82654 w 621452"/>
                  <a:gd name="connsiteY87" fmla="*/ 669876 h 914401"/>
                  <a:gd name="connsiteX88" fmla="*/ 103351 w 621452"/>
                  <a:gd name="connsiteY88" fmla="*/ 691389 h 914401"/>
                  <a:gd name="connsiteX89" fmla="*/ 105492 w 621452"/>
                  <a:gd name="connsiteY89" fmla="*/ 692823 h 914401"/>
                  <a:gd name="connsiteX90" fmla="*/ 108347 w 621452"/>
                  <a:gd name="connsiteY90" fmla="*/ 690671 h 914401"/>
                  <a:gd name="connsiteX91" fmla="*/ 120479 w 621452"/>
                  <a:gd name="connsiteY91" fmla="*/ 663422 h 914401"/>
                  <a:gd name="connsiteX92" fmla="*/ 122620 w 621452"/>
                  <a:gd name="connsiteY92" fmla="*/ 661988 h 914401"/>
                  <a:gd name="connsiteX93" fmla="*/ 64291 w 621452"/>
                  <a:gd name="connsiteY93" fmla="*/ 520700 h 914401"/>
                  <a:gd name="connsiteX94" fmla="*/ 600764 w 621452"/>
                  <a:gd name="connsiteY94" fmla="*/ 520700 h 914401"/>
                  <a:gd name="connsiteX95" fmla="*/ 621452 w 621452"/>
                  <a:gd name="connsiteY95" fmla="*/ 539835 h 914401"/>
                  <a:gd name="connsiteX96" fmla="*/ 600764 w 621452"/>
                  <a:gd name="connsiteY96" fmla="*/ 560388 h 914401"/>
                  <a:gd name="connsiteX97" fmla="*/ 64291 w 621452"/>
                  <a:gd name="connsiteY97" fmla="*/ 560388 h 914401"/>
                  <a:gd name="connsiteX98" fmla="*/ 43602 w 621452"/>
                  <a:gd name="connsiteY98" fmla="*/ 539835 h 914401"/>
                  <a:gd name="connsiteX99" fmla="*/ 64291 w 621452"/>
                  <a:gd name="connsiteY99" fmla="*/ 520700 h 914401"/>
                  <a:gd name="connsiteX100" fmla="*/ 64291 w 621452"/>
                  <a:gd name="connsiteY100" fmla="*/ 390525 h 914401"/>
                  <a:gd name="connsiteX101" fmla="*/ 600764 w 621452"/>
                  <a:gd name="connsiteY101" fmla="*/ 390525 h 914401"/>
                  <a:gd name="connsiteX102" fmla="*/ 621452 w 621452"/>
                  <a:gd name="connsiteY102" fmla="*/ 409215 h 914401"/>
                  <a:gd name="connsiteX103" fmla="*/ 600764 w 621452"/>
                  <a:gd name="connsiteY103" fmla="*/ 428625 h 914401"/>
                  <a:gd name="connsiteX104" fmla="*/ 64291 w 621452"/>
                  <a:gd name="connsiteY104" fmla="*/ 428625 h 914401"/>
                  <a:gd name="connsiteX105" fmla="*/ 43602 w 621452"/>
                  <a:gd name="connsiteY105" fmla="*/ 409215 h 914401"/>
                  <a:gd name="connsiteX106" fmla="*/ 64291 w 621452"/>
                  <a:gd name="connsiteY106" fmla="*/ 390525 h 914401"/>
                  <a:gd name="connsiteX107" fmla="*/ 64291 w 621452"/>
                  <a:gd name="connsiteY107" fmla="*/ 260350 h 914401"/>
                  <a:gd name="connsiteX108" fmla="*/ 600764 w 621452"/>
                  <a:gd name="connsiteY108" fmla="*/ 260350 h 914401"/>
                  <a:gd name="connsiteX109" fmla="*/ 621452 w 621452"/>
                  <a:gd name="connsiteY109" fmla="*/ 280555 h 914401"/>
                  <a:gd name="connsiteX110" fmla="*/ 600764 w 621452"/>
                  <a:gd name="connsiteY110" fmla="*/ 300038 h 914401"/>
                  <a:gd name="connsiteX111" fmla="*/ 64291 w 621452"/>
                  <a:gd name="connsiteY111" fmla="*/ 300038 h 914401"/>
                  <a:gd name="connsiteX112" fmla="*/ 43602 w 621452"/>
                  <a:gd name="connsiteY112" fmla="*/ 280555 h 914401"/>
                  <a:gd name="connsiteX113" fmla="*/ 64291 w 621452"/>
                  <a:gd name="connsiteY113" fmla="*/ 260350 h 914401"/>
                  <a:gd name="connsiteX114" fmla="*/ 64291 w 621452"/>
                  <a:gd name="connsiteY114" fmla="*/ 130175 h 914401"/>
                  <a:gd name="connsiteX115" fmla="*/ 600764 w 621452"/>
                  <a:gd name="connsiteY115" fmla="*/ 130175 h 914401"/>
                  <a:gd name="connsiteX116" fmla="*/ 621452 w 621452"/>
                  <a:gd name="connsiteY116" fmla="*/ 148879 h 914401"/>
                  <a:gd name="connsiteX117" fmla="*/ 600764 w 621452"/>
                  <a:gd name="connsiteY117" fmla="*/ 168275 h 914401"/>
                  <a:gd name="connsiteX118" fmla="*/ 64291 w 621452"/>
                  <a:gd name="connsiteY118" fmla="*/ 168275 h 914401"/>
                  <a:gd name="connsiteX119" fmla="*/ 43602 w 621452"/>
                  <a:gd name="connsiteY119" fmla="*/ 148879 h 914401"/>
                  <a:gd name="connsiteX120" fmla="*/ 64291 w 621452"/>
                  <a:gd name="connsiteY120" fmla="*/ 130175 h 914401"/>
                  <a:gd name="connsiteX121" fmla="*/ 64291 w 621452"/>
                  <a:gd name="connsiteY121" fmla="*/ 0 h 914401"/>
                  <a:gd name="connsiteX122" fmla="*/ 600764 w 621452"/>
                  <a:gd name="connsiteY122" fmla="*/ 0 h 914401"/>
                  <a:gd name="connsiteX123" fmla="*/ 621452 w 621452"/>
                  <a:gd name="connsiteY123" fmla="*/ 20205 h 914401"/>
                  <a:gd name="connsiteX124" fmla="*/ 600764 w 621452"/>
                  <a:gd name="connsiteY124" fmla="*/ 39688 h 914401"/>
                  <a:gd name="connsiteX125" fmla="*/ 64291 w 621452"/>
                  <a:gd name="connsiteY125" fmla="*/ 39688 h 914401"/>
                  <a:gd name="connsiteX126" fmla="*/ 43602 w 621452"/>
                  <a:gd name="connsiteY126" fmla="*/ 20205 h 914401"/>
                  <a:gd name="connsiteX127" fmla="*/ 64291 w 621452"/>
                  <a:gd name="connsiteY127" fmla="*/ 0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21452" h="914401">
                    <a:moveTo>
                      <a:pt x="122620" y="661988"/>
                    </a:moveTo>
                    <a:cubicBezTo>
                      <a:pt x="124048" y="661988"/>
                      <a:pt x="124761" y="662705"/>
                      <a:pt x="125475" y="663422"/>
                    </a:cubicBezTo>
                    <a:cubicBezTo>
                      <a:pt x="125475" y="663422"/>
                      <a:pt x="125475" y="663422"/>
                      <a:pt x="137608" y="690671"/>
                    </a:cubicBezTo>
                    <a:cubicBezTo>
                      <a:pt x="137608" y="692106"/>
                      <a:pt x="139035" y="692823"/>
                      <a:pt x="139749" y="692823"/>
                    </a:cubicBezTo>
                    <a:cubicBezTo>
                      <a:pt x="140463" y="692823"/>
                      <a:pt x="141176" y="692106"/>
                      <a:pt x="141890" y="691389"/>
                    </a:cubicBezTo>
                    <a:cubicBezTo>
                      <a:pt x="141890" y="691389"/>
                      <a:pt x="141890" y="691389"/>
                      <a:pt x="162587" y="669876"/>
                    </a:cubicBezTo>
                    <a:cubicBezTo>
                      <a:pt x="163301" y="669876"/>
                      <a:pt x="164014" y="669159"/>
                      <a:pt x="164728" y="669159"/>
                    </a:cubicBezTo>
                    <a:cubicBezTo>
                      <a:pt x="166155" y="669159"/>
                      <a:pt x="167583" y="670593"/>
                      <a:pt x="167583" y="672027"/>
                    </a:cubicBezTo>
                    <a:cubicBezTo>
                      <a:pt x="167583" y="672027"/>
                      <a:pt x="167583" y="672027"/>
                      <a:pt x="169724" y="701428"/>
                    </a:cubicBezTo>
                    <a:cubicBezTo>
                      <a:pt x="169724" y="703579"/>
                      <a:pt x="171151" y="704296"/>
                      <a:pt x="172579" y="704296"/>
                    </a:cubicBezTo>
                    <a:cubicBezTo>
                      <a:pt x="172579" y="704296"/>
                      <a:pt x="173292" y="704296"/>
                      <a:pt x="174006" y="704296"/>
                    </a:cubicBezTo>
                    <a:cubicBezTo>
                      <a:pt x="174006" y="704296"/>
                      <a:pt x="174006" y="704296"/>
                      <a:pt x="200412" y="691389"/>
                    </a:cubicBezTo>
                    <a:cubicBezTo>
                      <a:pt x="200412" y="690671"/>
                      <a:pt x="201126" y="690671"/>
                      <a:pt x="201840" y="690671"/>
                    </a:cubicBezTo>
                    <a:cubicBezTo>
                      <a:pt x="203267" y="690671"/>
                      <a:pt x="204695" y="692106"/>
                      <a:pt x="203981" y="694257"/>
                    </a:cubicBezTo>
                    <a:cubicBezTo>
                      <a:pt x="203981" y="694257"/>
                      <a:pt x="203981" y="694257"/>
                      <a:pt x="196130" y="722940"/>
                    </a:cubicBezTo>
                    <a:cubicBezTo>
                      <a:pt x="195417" y="725091"/>
                      <a:pt x="196844" y="726526"/>
                      <a:pt x="198985" y="726526"/>
                    </a:cubicBezTo>
                    <a:cubicBezTo>
                      <a:pt x="198985" y="726526"/>
                      <a:pt x="198985" y="726526"/>
                      <a:pt x="228960" y="723657"/>
                    </a:cubicBezTo>
                    <a:cubicBezTo>
                      <a:pt x="231101" y="723657"/>
                      <a:pt x="232528" y="725808"/>
                      <a:pt x="231101" y="727960"/>
                    </a:cubicBezTo>
                    <a:cubicBezTo>
                      <a:pt x="231101" y="727960"/>
                      <a:pt x="231101" y="727960"/>
                      <a:pt x="213973" y="752341"/>
                    </a:cubicBezTo>
                    <a:cubicBezTo>
                      <a:pt x="212545" y="753775"/>
                      <a:pt x="213259" y="755926"/>
                      <a:pt x="215400" y="756643"/>
                    </a:cubicBezTo>
                    <a:cubicBezTo>
                      <a:pt x="215400" y="756643"/>
                      <a:pt x="215400" y="756643"/>
                      <a:pt x="243947" y="763814"/>
                    </a:cubicBezTo>
                    <a:cubicBezTo>
                      <a:pt x="246802" y="764531"/>
                      <a:pt x="246802" y="767399"/>
                      <a:pt x="245375" y="768833"/>
                    </a:cubicBezTo>
                    <a:cubicBezTo>
                      <a:pt x="245375" y="768833"/>
                      <a:pt x="245375" y="768833"/>
                      <a:pt x="220396" y="785326"/>
                    </a:cubicBezTo>
                    <a:cubicBezTo>
                      <a:pt x="218968" y="786760"/>
                      <a:pt x="218968" y="788912"/>
                      <a:pt x="220396" y="790346"/>
                    </a:cubicBezTo>
                    <a:cubicBezTo>
                      <a:pt x="220396" y="790346"/>
                      <a:pt x="220396" y="790346"/>
                      <a:pt x="245375" y="806839"/>
                    </a:cubicBezTo>
                    <a:cubicBezTo>
                      <a:pt x="246802" y="808273"/>
                      <a:pt x="246802" y="811858"/>
                      <a:pt x="243947" y="811858"/>
                    </a:cubicBezTo>
                    <a:cubicBezTo>
                      <a:pt x="243947" y="811858"/>
                      <a:pt x="243947" y="811858"/>
                      <a:pt x="215400" y="819029"/>
                    </a:cubicBezTo>
                    <a:cubicBezTo>
                      <a:pt x="213259" y="819746"/>
                      <a:pt x="212545" y="821898"/>
                      <a:pt x="213973" y="824049"/>
                    </a:cubicBezTo>
                    <a:cubicBezTo>
                      <a:pt x="213973" y="824049"/>
                      <a:pt x="213973" y="824049"/>
                      <a:pt x="231101" y="847712"/>
                    </a:cubicBezTo>
                    <a:cubicBezTo>
                      <a:pt x="232528" y="849864"/>
                      <a:pt x="231101" y="852732"/>
                      <a:pt x="228960" y="852732"/>
                    </a:cubicBezTo>
                    <a:cubicBezTo>
                      <a:pt x="228960" y="852732"/>
                      <a:pt x="228960" y="852732"/>
                      <a:pt x="198985" y="849147"/>
                    </a:cubicBezTo>
                    <a:cubicBezTo>
                      <a:pt x="196844" y="849147"/>
                      <a:pt x="195417" y="851298"/>
                      <a:pt x="196130" y="852732"/>
                    </a:cubicBezTo>
                    <a:cubicBezTo>
                      <a:pt x="196130" y="852732"/>
                      <a:pt x="196130" y="852732"/>
                      <a:pt x="203981" y="881415"/>
                    </a:cubicBezTo>
                    <a:cubicBezTo>
                      <a:pt x="204695" y="883567"/>
                      <a:pt x="203267" y="885001"/>
                      <a:pt x="201840" y="885001"/>
                    </a:cubicBezTo>
                    <a:cubicBezTo>
                      <a:pt x="201126" y="885001"/>
                      <a:pt x="200412" y="885001"/>
                      <a:pt x="200412" y="885001"/>
                    </a:cubicBezTo>
                    <a:cubicBezTo>
                      <a:pt x="200412" y="885001"/>
                      <a:pt x="200412" y="885001"/>
                      <a:pt x="174006" y="872093"/>
                    </a:cubicBezTo>
                    <a:cubicBezTo>
                      <a:pt x="173292" y="871376"/>
                      <a:pt x="172579" y="871376"/>
                      <a:pt x="172579" y="871376"/>
                    </a:cubicBezTo>
                    <a:cubicBezTo>
                      <a:pt x="171151" y="871376"/>
                      <a:pt x="169724" y="872810"/>
                      <a:pt x="169724" y="874245"/>
                    </a:cubicBezTo>
                    <a:cubicBezTo>
                      <a:pt x="169724" y="874245"/>
                      <a:pt x="169724" y="874245"/>
                      <a:pt x="167583" y="903645"/>
                    </a:cubicBezTo>
                    <a:cubicBezTo>
                      <a:pt x="167583" y="905796"/>
                      <a:pt x="166155" y="906513"/>
                      <a:pt x="164728" y="906513"/>
                    </a:cubicBezTo>
                    <a:cubicBezTo>
                      <a:pt x="164014" y="906513"/>
                      <a:pt x="163301" y="906513"/>
                      <a:pt x="162587" y="905796"/>
                    </a:cubicBezTo>
                    <a:cubicBezTo>
                      <a:pt x="162587" y="905796"/>
                      <a:pt x="162587" y="905796"/>
                      <a:pt x="141890" y="884284"/>
                    </a:cubicBezTo>
                    <a:cubicBezTo>
                      <a:pt x="141176" y="883567"/>
                      <a:pt x="140463" y="883567"/>
                      <a:pt x="139749" y="883567"/>
                    </a:cubicBezTo>
                    <a:cubicBezTo>
                      <a:pt x="139035" y="883567"/>
                      <a:pt x="137608" y="884284"/>
                      <a:pt x="137608" y="885001"/>
                    </a:cubicBezTo>
                    <a:cubicBezTo>
                      <a:pt x="137608" y="885001"/>
                      <a:pt x="137608" y="885001"/>
                      <a:pt x="125475" y="912250"/>
                    </a:cubicBezTo>
                    <a:cubicBezTo>
                      <a:pt x="124761" y="913684"/>
                      <a:pt x="124048" y="914401"/>
                      <a:pt x="122620" y="914401"/>
                    </a:cubicBezTo>
                    <a:cubicBezTo>
                      <a:pt x="121907" y="914401"/>
                      <a:pt x="120479" y="913684"/>
                      <a:pt x="120479" y="912250"/>
                    </a:cubicBezTo>
                    <a:cubicBezTo>
                      <a:pt x="120479" y="912250"/>
                      <a:pt x="120479" y="912250"/>
                      <a:pt x="108347" y="885001"/>
                    </a:cubicBezTo>
                    <a:cubicBezTo>
                      <a:pt x="107633" y="884284"/>
                      <a:pt x="106206" y="883567"/>
                      <a:pt x="105492" y="883567"/>
                    </a:cubicBezTo>
                    <a:cubicBezTo>
                      <a:pt x="104778" y="883567"/>
                      <a:pt x="104064" y="883567"/>
                      <a:pt x="103351" y="884284"/>
                    </a:cubicBezTo>
                    <a:cubicBezTo>
                      <a:pt x="103351" y="884284"/>
                      <a:pt x="103351" y="884284"/>
                      <a:pt x="82654" y="905796"/>
                    </a:cubicBezTo>
                    <a:cubicBezTo>
                      <a:pt x="81940" y="906513"/>
                      <a:pt x="81226" y="906513"/>
                      <a:pt x="80513" y="906513"/>
                    </a:cubicBezTo>
                    <a:cubicBezTo>
                      <a:pt x="79085" y="906513"/>
                      <a:pt x="78372" y="905796"/>
                      <a:pt x="77658" y="903645"/>
                    </a:cubicBezTo>
                    <a:cubicBezTo>
                      <a:pt x="77658" y="903645"/>
                      <a:pt x="77658" y="903645"/>
                      <a:pt x="75517" y="874245"/>
                    </a:cubicBezTo>
                    <a:cubicBezTo>
                      <a:pt x="75517" y="872810"/>
                      <a:pt x="74803" y="871376"/>
                      <a:pt x="73376" y="871376"/>
                    </a:cubicBezTo>
                    <a:cubicBezTo>
                      <a:pt x="72662" y="871376"/>
                      <a:pt x="71948" y="871376"/>
                      <a:pt x="71948" y="872093"/>
                    </a:cubicBezTo>
                    <a:cubicBezTo>
                      <a:pt x="71948" y="872093"/>
                      <a:pt x="71948" y="872093"/>
                      <a:pt x="44828" y="885001"/>
                    </a:cubicBezTo>
                    <a:cubicBezTo>
                      <a:pt x="44828" y="885001"/>
                      <a:pt x="44828" y="885001"/>
                      <a:pt x="44115" y="885001"/>
                    </a:cubicBezTo>
                    <a:cubicBezTo>
                      <a:pt x="42687" y="885001"/>
                      <a:pt x="41260" y="883567"/>
                      <a:pt x="41974" y="881415"/>
                    </a:cubicBezTo>
                    <a:cubicBezTo>
                      <a:pt x="41974" y="881415"/>
                      <a:pt x="41974" y="881415"/>
                      <a:pt x="49110" y="852732"/>
                    </a:cubicBezTo>
                    <a:cubicBezTo>
                      <a:pt x="49824" y="851298"/>
                      <a:pt x="48397" y="849147"/>
                      <a:pt x="46256" y="849147"/>
                    </a:cubicBezTo>
                    <a:cubicBezTo>
                      <a:pt x="46256" y="849147"/>
                      <a:pt x="46256" y="849147"/>
                      <a:pt x="17708" y="852732"/>
                    </a:cubicBezTo>
                    <a:cubicBezTo>
                      <a:pt x="17708" y="852732"/>
                      <a:pt x="17708" y="852732"/>
                      <a:pt x="16994" y="852732"/>
                    </a:cubicBezTo>
                    <a:cubicBezTo>
                      <a:pt x="14853" y="852732"/>
                      <a:pt x="13426" y="849864"/>
                      <a:pt x="14853" y="847712"/>
                    </a:cubicBezTo>
                    <a:cubicBezTo>
                      <a:pt x="14853" y="847712"/>
                      <a:pt x="14853" y="847712"/>
                      <a:pt x="32696" y="824049"/>
                    </a:cubicBezTo>
                    <a:cubicBezTo>
                      <a:pt x="33409" y="821898"/>
                      <a:pt x="32696" y="819746"/>
                      <a:pt x="30555" y="819029"/>
                    </a:cubicBezTo>
                    <a:cubicBezTo>
                      <a:pt x="30555" y="819029"/>
                      <a:pt x="30555" y="819029"/>
                      <a:pt x="2007" y="811858"/>
                    </a:cubicBezTo>
                    <a:cubicBezTo>
                      <a:pt x="-134" y="811858"/>
                      <a:pt x="-848" y="808273"/>
                      <a:pt x="1293" y="806839"/>
                    </a:cubicBezTo>
                    <a:cubicBezTo>
                      <a:pt x="1293" y="806839"/>
                      <a:pt x="1293" y="806839"/>
                      <a:pt x="25559" y="790346"/>
                    </a:cubicBezTo>
                    <a:cubicBezTo>
                      <a:pt x="26986" y="788912"/>
                      <a:pt x="26986" y="786760"/>
                      <a:pt x="25559" y="785326"/>
                    </a:cubicBezTo>
                    <a:cubicBezTo>
                      <a:pt x="25559" y="785326"/>
                      <a:pt x="25559" y="785326"/>
                      <a:pt x="1293" y="768833"/>
                    </a:cubicBezTo>
                    <a:cubicBezTo>
                      <a:pt x="-848" y="767399"/>
                      <a:pt x="-134" y="764531"/>
                      <a:pt x="2007" y="763814"/>
                    </a:cubicBezTo>
                    <a:cubicBezTo>
                      <a:pt x="2007" y="763814"/>
                      <a:pt x="2007" y="763814"/>
                      <a:pt x="30555" y="756643"/>
                    </a:cubicBezTo>
                    <a:cubicBezTo>
                      <a:pt x="32696" y="755926"/>
                      <a:pt x="33409" y="753775"/>
                      <a:pt x="32696" y="752341"/>
                    </a:cubicBezTo>
                    <a:cubicBezTo>
                      <a:pt x="32696" y="752341"/>
                      <a:pt x="32696" y="752341"/>
                      <a:pt x="14853" y="727960"/>
                    </a:cubicBezTo>
                    <a:cubicBezTo>
                      <a:pt x="13426" y="725808"/>
                      <a:pt x="14853" y="723657"/>
                      <a:pt x="16994" y="723657"/>
                    </a:cubicBezTo>
                    <a:cubicBezTo>
                      <a:pt x="16994" y="723657"/>
                      <a:pt x="16994" y="723657"/>
                      <a:pt x="17708" y="723657"/>
                    </a:cubicBezTo>
                    <a:cubicBezTo>
                      <a:pt x="17708" y="723657"/>
                      <a:pt x="17708" y="723657"/>
                      <a:pt x="46256" y="726526"/>
                    </a:cubicBezTo>
                    <a:cubicBezTo>
                      <a:pt x="48397" y="726526"/>
                      <a:pt x="49824" y="725091"/>
                      <a:pt x="49110" y="722940"/>
                    </a:cubicBezTo>
                    <a:cubicBezTo>
                      <a:pt x="49110" y="722940"/>
                      <a:pt x="49110" y="722940"/>
                      <a:pt x="41974" y="694257"/>
                    </a:cubicBezTo>
                    <a:cubicBezTo>
                      <a:pt x="41260" y="692106"/>
                      <a:pt x="42687" y="690671"/>
                      <a:pt x="44115" y="690671"/>
                    </a:cubicBezTo>
                    <a:cubicBezTo>
                      <a:pt x="44115" y="690671"/>
                      <a:pt x="44828" y="690671"/>
                      <a:pt x="44828" y="691389"/>
                    </a:cubicBezTo>
                    <a:cubicBezTo>
                      <a:pt x="44828" y="691389"/>
                      <a:pt x="44828" y="691389"/>
                      <a:pt x="71948" y="704296"/>
                    </a:cubicBezTo>
                    <a:cubicBezTo>
                      <a:pt x="71948" y="704296"/>
                      <a:pt x="72662" y="704296"/>
                      <a:pt x="73376" y="704296"/>
                    </a:cubicBezTo>
                    <a:cubicBezTo>
                      <a:pt x="74803" y="704296"/>
                      <a:pt x="75517" y="703579"/>
                      <a:pt x="75517" y="701428"/>
                    </a:cubicBezTo>
                    <a:cubicBezTo>
                      <a:pt x="75517" y="701428"/>
                      <a:pt x="75517" y="701428"/>
                      <a:pt x="77658" y="672027"/>
                    </a:cubicBezTo>
                    <a:cubicBezTo>
                      <a:pt x="78372" y="670593"/>
                      <a:pt x="79085" y="669159"/>
                      <a:pt x="80513" y="669159"/>
                    </a:cubicBezTo>
                    <a:cubicBezTo>
                      <a:pt x="81226" y="669159"/>
                      <a:pt x="81940" y="669876"/>
                      <a:pt x="82654" y="669876"/>
                    </a:cubicBezTo>
                    <a:cubicBezTo>
                      <a:pt x="82654" y="669876"/>
                      <a:pt x="82654" y="669876"/>
                      <a:pt x="103351" y="691389"/>
                    </a:cubicBezTo>
                    <a:cubicBezTo>
                      <a:pt x="104064" y="692106"/>
                      <a:pt x="104778" y="692823"/>
                      <a:pt x="105492" y="692823"/>
                    </a:cubicBezTo>
                    <a:cubicBezTo>
                      <a:pt x="106206" y="692823"/>
                      <a:pt x="107633" y="692106"/>
                      <a:pt x="108347" y="690671"/>
                    </a:cubicBezTo>
                    <a:cubicBezTo>
                      <a:pt x="108347" y="690671"/>
                      <a:pt x="108347" y="690671"/>
                      <a:pt x="120479" y="663422"/>
                    </a:cubicBezTo>
                    <a:cubicBezTo>
                      <a:pt x="120479" y="662705"/>
                      <a:pt x="121907" y="661988"/>
                      <a:pt x="122620" y="661988"/>
                    </a:cubicBezTo>
                    <a:close/>
                    <a:moveTo>
                      <a:pt x="64291" y="520700"/>
                    </a:moveTo>
                    <a:cubicBezTo>
                      <a:pt x="600764" y="520700"/>
                      <a:pt x="600764" y="520700"/>
                      <a:pt x="600764" y="520700"/>
                    </a:cubicBezTo>
                    <a:cubicBezTo>
                      <a:pt x="613605" y="520700"/>
                      <a:pt x="621452" y="529204"/>
                      <a:pt x="621452" y="539835"/>
                    </a:cubicBezTo>
                    <a:cubicBezTo>
                      <a:pt x="621452" y="551175"/>
                      <a:pt x="613605" y="560388"/>
                      <a:pt x="600764" y="560388"/>
                    </a:cubicBezTo>
                    <a:cubicBezTo>
                      <a:pt x="64291" y="560388"/>
                      <a:pt x="64291" y="560388"/>
                      <a:pt x="64291" y="560388"/>
                    </a:cubicBezTo>
                    <a:cubicBezTo>
                      <a:pt x="52876" y="560388"/>
                      <a:pt x="43602" y="551175"/>
                      <a:pt x="43602" y="539835"/>
                    </a:cubicBezTo>
                    <a:cubicBezTo>
                      <a:pt x="43602" y="529204"/>
                      <a:pt x="52876" y="520700"/>
                      <a:pt x="64291" y="520700"/>
                    </a:cubicBezTo>
                    <a:close/>
                    <a:moveTo>
                      <a:pt x="64291" y="390525"/>
                    </a:moveTo>
                    <a:cubicBezTo>
                      <a:pt x="600764" y="390525"/>
                      <a:pt x="600764" y="390525"/>
                      <a:pt x="600764" y="390525"/>
                    </a:cubicBezTo>
                    <a:cubicBezTo>
                      <a:pt x="613605" y="390525"/>
                      <a:pt x="621452" y="399151"/>
                      <a:pt x="621452" y="409215"/>
                    </a:cubicBezTo>
                    <a:cubicBezTo>
                      <a:pt x="621452" y="419998"/>
                      <a:pt x="613605" y="428625"/>
                      <a:pt x="600764" y="428625"/>
                    </a:cubicBezTo>
                    <a:cubicBezTo>
                      <a:pt x="64291" y="428625"/>
                      <a:pt x="64291" y="428625"/>
                      <a:pt x="64291" y="428625"/>
                    </a:cubicBezTo>
                    <a:cubicBezTo>
                      <a:pt x="52876" y="428625"/>
                      <a:pt x="43602" y="419998"/>
                      <a:pt x="43602" y="409215"/>
                    </a:cubicBezTo>
                    <a:cubicBezTo>
                      <a:pt x="43602" y="399151"/>
                      <a:pt x="52876" y="390525"/>
                      <a:pt x="64291" y="390525"/>
                    </a:cubicBezTo>
                    <a:close/>
                    <a:moveTo>
                      <a:pt x="64291" y="260350"/>
                    </a:moveTo>
                    <a:cubicBezTo>
                      <a:pt x="600764" y="260350"/>
                      <a:pt x="600764" y="260350"/>
                      <a:pt x="600764" y="260350"/>
                    </a:cubicBezTo>
                    <a:cubicBezTo>
                      <a:pt x="613605" y="260350"/>
                      <a:pt x="621452" y="269731"/>
                      <a:pt x="621452" y="280555"/>
                    </a:cubicBezTo>
                    <a:cubicBezTo>
                      <a:pt x="621452" y="291379"/>
                      <a:pt x="613605" y="300038"/>
                      <a:pt x="600764" y="300038"/>
                    </a:cubicBezTo>
                    <a:cubicBezTo>
                      <a:pt x="64291" y="300038"/>
                      <a:pt x="64291" y="300038"/>
                      <a:pt x="64291" y="300038"/>
                    </a:cubicBezTo>
                    <a:cubicBezTo>
                      <a:pt x="52876" y="300038"/>
                      <a:pt x="43602" y="291379"/>
                      <a:pt x="43602" y="280555"/>
                    </a:cubicBezTo>
                    <a:cubicBezTo>
                      <a:pt x="43602" y="269731"/>
                      <a:pt x="52876" y="260350"/>
                      <a:pt x="64291" y="260350"/>
                    </a:cubicBezTo>
                    <a:close/>
                    <a:moveTo>
                      <a:pt x="64291" y="130175"/>
                    </a:moveTo>
                    <a:cubicBezTo>
                      <a:pt x="600764" y="130175"/>
                      <a:pt x="600764" y="130175"/>
                      <a:pt x="600764" y="130175"/>
                    </a:cubicBezTo>
                    <a:cubicBezTo>
                      <a:pt x="613605" y="130175"/>
                      <a:pt x="621452" y="138488"/>
                      <a:pt x="621452" y="148879"/>
                    </a:cubicBezTo>
                    <a:cubicBezTo>
                      <a:pt x="621452" y="159269"/>
                      <a:pt x="613605" y="168275"/>
                      <a:pt x="600764" y="168275"/>
                    </a:cubicBezTo>
                    <a:cubicBezTo>
                      <a:pt x="64291" y="168275"/>
                      <a:pt x="64291" y="168275"/>
                      <a:pt x="64291" y="168275"/>
                    </a:cubicBezTo>
                    <a:cubicBezTo>
                      <a:pt x="52876" y="168275"/>
                      <a:pt x="43602" y="159269"/>
                      <a:pt x="43602" y="148879"/>
                    </a:cubicBezTo>
                    <a:cubicBezTo>
                      <a:pt x="43602" y="138488"/>
                      <a:pt x="52876" y="130175"/>
                      <a:pt x="64291" y="130175"/>
                    </a:cubicBezTo>
                    <a:close/>
                    <a:moveTo>
                      <a:pt x="64291" y="0"/>
                    </a:moveTo>
                    <a:cubicBezTo>
                      <a:pt x="600764" y="0"/>
                      <a:pt x="600764" y="0"/>
                      <a:pt x="600764" y="0"/>
                    </a:cubicBezTo>
                    <a:cubicBezTo>
                      <a:pt x="613605" y="0"/>
                      <a:pt x="621452" y="7937"/>
                      <a:pt x="621452" y="20205"/>
                    </a:cubicBezTo>
                    <a:cubicBezTo>
                      <a:pt x="621452" y="31029"/>
                      <a:pt x="613605" y="39688"/>
                      <a:pt x="600764" y="39688"/>
                    </a:cubicBezTo>
                    <a:cubicBezTo>
                      <a:pt x="64291" y="39688"/>
                      <a:pt x="64291" y="39688"/>
                      <a:pt x="64291" y="39688"/>
                    </a:cubicBezTo>
                    <a:cubicBezTo>
                      <a:pt x="52876" y="39688"/>
                      <a:pt x="43602" y="31029"/>
                      <a:pt x="43602" y="20205"/>
                    </a:cubicBezTo>
                    <a:cubicBezTo>
                      <a:pt x="43602" y="7937"/>
                      <a:pt x="52876" y="0"/>
                      <a:pt x="64291"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95" name="Freeform 11">
                <a:extLst>
                  <a:ext uri="{FF2B5EF4-FFF2-40B4-BE49-F238E27FC236}">
                    <a16:creationId xmlns:a16="http://schemas.microsoft.com/office/drawing/2014/main" xmlns="" id="{69B827A9-F309-47EB-8A73-ECC5017595C8}"/>
                  </a:ext>
                </a:extLst>
              </p:cNvPr>
              <p:cNvSpPr>
                <a:spLocks/>
              </p:cNvSpPr>
              <p:nvPr/>
            </p:nvSpPr>
            <p:spPr bwMode="auto">
              <a:xfrm>
                <a:off x="5646738" y="2887662"/>
                <a:ext cx="898525" cy="1193800"/>
              </a:xfrm>
              <a:custGeom>
                <a:avLst/>
                <a:gdLst>
                  <a:gd name="connsiteX0" fmla="*/ 399885 w 898525"/>
                  <a:gd name="connsiteY0" fmla="*/ 1031875 h 1193800"/>
                  <a:gd name="connsiteX1" fmla="*/ 766214 w 898525"/>
                  <a:gd name="connsiteY1" fmla="*/ 1031875 h 1193800"/>
                  <a:gd name="connsiteX2" fmla="*/ 782638 w 898525"/>
                  <a:gd name="connsiteY2" fmla="*/ 1046957 h 1193800"/>
                  <a:gd name="connsiteX3" fmla="*/ 766214 w 898525"/>
                  <a:gd name="connsiteY3" fmla="*/ 1062038 h 1193800"/>
                  <a:gd name="connsiteX4" fmla="*/ 399885 w 898525"/>
                  <a:gd name="connsiteY4" fmla="*/ 1062038 h 1193800"/>
                  <a:gd name="connsiteX5" fmla="*/ 384175 w 898525"/>
                  <a:gd name="connsiteY5" fmla="*/ 1046957 h 1193800"/>
                  <a:gd name="connsiteX6" fmla="*/ 399885 w 898525"/>
                  <a:gd name="connsiteY6" fmla="*/ 1031875 h 1193800"/>
                  <a:gd name="connsiteX7" fmla="*/ 519844 w 898525"/>
                  <a:gd name="connsiteY7" fmla="*/ 886484 h 1193800"/>
                  <a:gd name="connsiteX8" fmla="*/ 524153 w 898525"/>
                  <a:gd name="connsiteY8" fmla="*/ 891424 h 1193800"/>
                  <a:gd name="connsiteX9" fmla="*/ 527744 w 898525"/>
                  <a:gd name="connsiteY9" fmla="*/ 908669 h 1193800"/>
                  <a:gd name="connsiteX10" fmla="*/ 562219 w 898525"/>
                  <a:gd name="connsiteY10" fmla="*/ 984117 h 1193800"/>
                  <a:gd name="connsiteX11" fmla="*/ 573711 w 898525"/>
                  <a:gd name="connsiteY11" fmla="*/ 969746 h 1193800"/>
                  <a:gd name="connsiteX12" fmla="*/ 590230 w 898525"/>
                  <a:gd name="connsiteY12" fmla="*/ 951064 h 1193800"/>
                  <a:gd name="connsiteX13" fmla="*/ 590949 w 898525"/>
                  <a:gd name="connsiteY13" fmla="*/ 949626 h 1193800"/>
                  <a:gd name="connsiteX14" fmla="*/ 592385 w 898525"/>
                  <a:gd name="connsiteY14" fmla="*/ 948189 h 1193800"/>
                  <a:gd name="connsiteX15" fmla="*/ 604595 w 898525"/>
                  <a:gd name="connsiteY15" fmla="*/ 940285 h 1193800"/>
                  <a:gd name="connsiteX16" fmla="*/ 605313 w 898525"/>
                  <a:gd name="connsiteY16" fmla="*/ 939567 h 1193800"/>
                  <a:gd name="connsiteX17" fmla="*/ 606031 w 898525"/>
                  <a:gd name="connsiteY17" fmla="*/ 939567 h 1193800"/>
                  <a:gd name="connsiteX18" fmla="*/ 636915 w 898525"/>
                  <a:gd name="connsiteY18" fmla="*/ 949626 h 1193800"/>
                  <a:gd name="connsiteX19" fmla="*/ 640506 w 898525"/>
                  <a:gd name="connsiteY19" fmla="*/ 953219 h 1193800"/>
                  <a:gd name="connsiteX20" fmla="*/ 683600 w 898525"/>
                  <a:gd name="connsiteY20" fmla="*/ 939567 h 1193800"/>
                  <a:gd name="connsiteX21" fmla="*/ 687191 w 898525"/>
                  <a:gd name="connsiteY21" fmla="*/ 935255 h 1193800"/>
                  <a:gd name="connsiteX22" fmla="*/ 753987 w 898525"/>
                  <a:gd name="connsiteY22" fmla="*/ 904358 h 1193800"/>
                  <a:gd name="connsiteX23" fmla="*/ 766915 w 898525"/>
                  <a:gd name="connsiteY23" fmla="*/ 922321 h 1193800"/>
                  <a:gd name="connsiteX24" fmla="*/ 749677 w 898525"/>
                  <a:gd name="connsiteY24" fmla="*/ 935255 h 1193800"/>
                  <a:gd name="connsiteX25" fmla="*/ 707302 w 898525"/>
                  <a:gd name="connsiteY25" fmla="*/ 958249 h 1193800"/>
                  <a:gd name="connsiteX26" fmla="*/ 703711 w 898525"/>
                  <a:gd name="connsiteY26" fmla="*/ 961842 h 1193800"/>
                  <a:gd name="connsiteX27" fmla="*/ 623269 w 898525"/>
                  <a:gd name="connsiteY27" fmla="*/ 978369 h 1193800"/>
                  <a:gd name="connsiteX28" fmla="*/ 616805 w 898525"/>
                  <a:gd name="connsiteY28" fmla="*/ 973339 h 1193800"/>
                  <a:gd name="connsiteX29" fmla="*/ 613214 w 898525"/>
                  <a:gd name="connsiteY29" fmla="*/ 970464 h 1193800"/>
                  <a:gd name="connsiteX30" fmla="*/ 612496 w 898525"/>
                  <a:gd name="connsiteY30" fmla="*/ 971183 h 1193800"/>
                  <a:gd name="connsiteX31" fmla="*/ 597413 w 898525"/>
                  <a:gd name="connsiteY31" fmla="*/ 989865 h 1193800"/>
                  <a:gd name="connsiteX32" fmla="*/ 582330 w 898525"/>
                  <a:gd name="connsiteY32" fmla="*/ 1008548 h 1193800"/>
                  <a:gd name="connsiteX33" fmla="*/ 565811 w 898525"/>
                  <a:gd name="connsiteY33" fmla="*/ 1019326 h 1193800"/>
                  <a:gd name="connsiteX34" fmla="*/ 564374 w 898525"/>
                  <a:gd name="connsiteY34" fmla="*/ 1019326 h 1193800"/>
                  <a:gd name="connsiteX35" fmla="*/ 562938 w 898525"/>
                  <a:gd name="connsiteY35" fmla="*/ 1019326 h 1193800"/>
                  <a:gd name="connsiteX36" fmla="*/ 543546 w 898525"/>
                  <a:gd name="connsiteY36" fmla="*/ 1009985 h 1193800"/>
                  <a:gd name="connsiteX37" fmla="*/ 541391 w 898525"/>
                  <a:gd name="connsiteY37" fmla="*/ 1007829 h 1193800"/>
                  <a:gd name="connsiteX38" fmla="*/ 540673 w 898525"/>
                  <a:gd name="connsiteY38" fmla="*/ 1007111 h 1193800"/>
                  <a:gd name="connsiteX39" fmla="*/ 506198 w 898525"/>
                  <a:gd name="connsiteY39" fmla="*/ 941722 h 1193800"/>
                  <a:gd name="connsiteX40" fmla="*/ 425038 w 898525"/>
                  <a:gd name="connsiteY40" fmla="*/ 1015733 h 1193800"/>
                  <a:gd name="connsiteX41" fmla="*/ 403491 w 898525"/>
                  <a:gd name="connsiteY41" fmla="*/ 1012859 h 1193800"/>
                  <a:gd name="connsiteX42" fmla="*/ 406364 w 898525"/>
                  <a:gd name="connsiteY42" fmla="*/ 990584 h 1193800"/>
                  <a:gd name="connsiteX43" fmla="*/ 501888 w 898525"/>
                  <a:gd name="connsiteY43" fmla="*/ 900765 h 1193800"/>
                  <a:gd name="connsiteX44" fmla="*/ 513380 w 898525"/>
                  <a:gd name="connsiteY44" fmla="*/ 888549 h 1193800"/>
                  <a:gd name="connsiteX45" fmla="*/ 519844 w 898525"/>
                  <a:gd name="connsiteY45" fmla="*/ 886484 h 1193800"/>
                  <a:gd name="connsiteX46" fmla="*/ 31750 w 898525"/>
                  <a:gd name="connsiteY46" fmla="*/ 31750 h 1193800"/>
                  <a:gd name="connsiteX47" fmla="*/ 31750 w 898525"/>
                  <a:gd name="connsiteY47" fmla="*/ 1163638 h 1193800"/>
                  <a:gd name="connsiteX48" fmla="*/ 866775 w 898525"/>
                  <a:gd name="connsiteY48" fmla="*/ 1163638 h 1193800"/>
                  <a:gd name="connsiteX49" fmla="*/ 866775 w 898525"/>
                  <a:gd name="connsiteY49" fmla="*/ 31750 h 1193800"/>
                  <a:gd name="connsiteX50" fmla="*/ 31750 w 898525"/>
                  <a:gd name="connsiteY50" fmla="*/ 31750 h 1193800"/>
                  <a:gd name="connsiteX51" fmla="*/ 15739 w 898525"/>
                  <a:gd name="connsiteY51" fmla="*/ 0 h 1193800"/>
                  <a:gd name="connsiteX52" fmla="*/ 882787 w 898525"/>
                  <a:gd name="connsiteY52" fmla="*/ 0 h 1193800"/>
                  <a:gd name="connsiteX53" fmla="*/ 898525 w 898525"/>
                  <a:gd name="connsiteY53" fmla="*/ 15727 h 1193800"/>
                  <a:gd name="connsiteX54" fmla="*/ 898525 w 898525"/>
                  <a:gd name="connsiteY54" fmla="*/ 1178073 h 1193800"/>
                  <a:gd name="connsiteX55" fmla="*/ 882787 w 898525"/>
                  <a:gd name="connsiteY55" fmla="*/ 1193800 h 1193800"/>
                  <a:gd name="connsiteX56" fmla="*/ 15739 w 898525"/>
                  <a:gd name="connsiteY56" fmla="*/ 1193800 h 1193800"/>
                  <a:gd name="connsiteX57" fmla="*/ 0 w 898525"/>
                  <a:gd name="connsiteY57" fmla="*/ 1178073 h 1193800"/>
                  <a:gd name="connsiteX58" fmla="*/ 0 w 898525"/>
                  <a:gd name="connsiteY58" fmla="*/ 15727 h 1193800"/>
                  <a:gd name="connsiteX59" fmla="*/ 15739 w 898525"/>
                  <a:gd name="connsiteY59" fmla="*/ 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98525" h="1193800">
                    <a:moveTo>
                      <a:pt x="399885" y="1031875"/>
                    </a:moveTo>
                    <a:cubicBezTo>
                      <a:pt x="654816" y="1031875"/>
                      <a:pt x="766214" y="1031875"/>
                      <a:pt x="766214" y="1031875"/>
                    </a:cubicBezTo>
                    <a:cubicBezTo>
                      <a:pt x="775497" y="1031875"/>
                      <a:pt x="782638" y="1038045"/>
                      <a:pt x="782638" y="1046957"/>
                    </a:cubicBezTo>
                    <a:cubicBezTo>
                      <a:pt x="782638" y="1055183"/>
                      <a:pt x="775497" y="1062038"/>
                      <a:pt x="766214" y="1062038"/>
                    </a:cubicBezTo>
                    <a:cubicBezTo>
                      <a:pt x="471294" y="1062038"/>
                      <a:pt x="399885" y="1062038"/>
                      <a:pt x="399885" y="1062038"/>
                    </a:cubicBezTo>
                    <a:cubicBezTo>
                      <a:pt x="390602" y="1062038"/>
                      <a:pt x="384175" y="1055183"/>
                      <a:pt x="384175" y="1046957"/>
                    </a:cubicBezTo>
                    <a:cubicBezTo>
                      <a:pt x="384175" y="1038045"/>
                      <a:pt x="390602" y="1031875"/>
                      <a:pt x="399885" y="1031875"/>
                    </a:cubicBezTo>
                    <a:close/>
                    <a:moveTo>
                      <a:pt x="519844" y="886484"/>
                    </a:moveTo>
                    <a:cubicBezTo>
                      <a:pt x="521999" y="887112"/>
                      <a:pt x="523794" y="888909"/>
                      <a:pt x="524153" y="891424"/>
                    </a:cubicBezTo>
                    <a:cubicBezTo>
                      <a:pt x="524153" y="891424"/>
                      <a:pt x="524153" y="891424"/>
                      <a:pt x="527744" y="908669"/>
                    </a:cubicBezTo>
                    <a:cubicBezTo>
                      <a:pt x="533490" y="933818"/>
                      <a:pt x="545700" y="959686"/>
                      <a:pt x="562219" y="984117"/>
                    </a:cubicBezTo>
                    <a:cubicBezTo>
                      <a:pt x="565811" y="979806"/>
                      <a:pt x="570120" y="974776"/>
                      <a:pt x="573711" y="969746"/>
                    </a:cubicBezTo>
                    <a:cubicBezTo>
                      <a:pt x="579457" y="963279"/>
                      <a:pt x="585203" y="957530"/>
                      <a:pt x="590230" y="951064"/>
                    </a:cubicBezTo>
                    <a:cubicBezTo>
                      <a:pt x="590949" y="949626"/>
                      <a:pt x="590949" y="949626"/>
                      <a:pt x="590949" y="949626"/>
                    </a:cubicBezTo>
                    <a:cubicBezTo>
                      <a:pt x="591667" y="949626"/>
                      <a:pt x="592385" y="948908"/>
                      <a:pt x="592385" y="948189"/>
                    </a:cubicBezTo>
                    <a:cubicBezTo>
                      <a:pt x="594540" y="946034"/>
                      <a:pt x="598849" y="941722"/>
                      <a:pt x="604595" y="940285"/>
                    </a:cubicBezTo>
                    <a:cubicBezTo>
                      <a:pt x="605313" y="939567"/>
                      <a:pt x="605313" y="939567"/>
                      <a:pt x="605313" y="939567"/>
                    </a:cubicBezTo>
                    <a:cubicBezTo>
                      <a:pt x="606031" y="939567"/>
                      <a:pt x="606031" y="939567"/>
                      <a:pt x="606031" y="939567"/>
                    </a:cubicBezTo>
                    <a:cubicBezTo>
                      <a:pt x="619678" y="935974"/>
                      <a:pt x="630451" y="944597"/>
                      <a:pt x="636915" y="949626"/>
                    </a:cubicBezTo>
                    <a:cubicBezTo>
                      <a:pt x="638352" y="951064"/>
                      <a:pt x="639070" y="952501"/>
                      <a:pt x="640506" y="953219"/>
                    </a:cubicBezTo>
                    <a:cubicBezTo>
                      <a:pt x="651280" y="960405"/>
                      <a:pt x="670672" y="950345"/>
                      <a:pt x="683600" y="939567"/>
                    </a:cubicBezTo>
                    <a:cubicBezTo>
                      <a:pt x="684318" y="938130"/>
                      <a:pt x="685755" y="936692"/>
                      <a:pt x="687191" y="935255"/>
                    </a:cubicBezTo>
                    <a:cubicBezTo>
                      <a:pt x="704429" y="920166"/>
                      <a:pt x="725976" y="900046"/>
                      <a:pt x="753987" y="904358"/>
                    </a:cubicBezTo>
                    <a:cubicBezTo>
                      <a:pt x="762605" y="905795"/>
                      <a:pt x="768351" y="914417"/>
                      <a:pt x="766915" y="922321"/>
                    </a:cubicBezTo>
                    <a:cubicBezTo>
                      <a:pt x="765478" y="930944"/>
                      <a:pt x="757578" y="936692"/>
                      <a:pt x="749677" y="935255"/>
                    </a:cubicBezTo>
                    <a:cubicBezTo>
                      <a:pt x="736031" y="933100"/>
                      <a:pt x="721666" y="946034"/>
                      <a:pt x="707302" y="958249"/>
                    </a:cubicBezTo>
                    <a:cubicBezTo>
                      <a:pt x="705865" y="959686"/>
                      <a:pt x="704429" y="960405"/>
                      <a:pt x="703711" y="961842"/>
                    </a:cubicBezTo>
                    <a:cubicBezTo>
                      <a:pt x="674263" y="986991"/>
                      <a:pt x="644816" y="993458"/>
                      <a:pt x="623269" y="978369"/>
                    </a:cubicBezTo>
                    <a:cubicBezTo>
                      <a:pt x="620396" y="976213"/>
                      <a:pt x="618960" y="974776"/>
                      <a:pt x="616805" y="973339"/>
                    </a:cubicBezTo>
                    <a:cubicBezTo>
                      <a:pt x="616087" y="972620"/>
                      <a:pt x="614650" y="971183"/>
                      <a:pt x="613214" y="970464"/>
                    </a:cubicBezTo>
                    <a:cubicBezTo>
                      <a:pt x="613214" y="970464"/>
                      <a:pt x="613214" y="971183"/>
                      <a:pt x="612496" y="971183"/>
                    </a:cubicBezTo>
                    <a:cubicBezTo>
                      <a:pt x="608186" y="976931"/>
                      <a:pt x="603159" y="983398"/>
                      <a:pt x="597413" y="989865"/>
                    </a:cubicBezTo>
                    <a:cubicBezTo>
                      <a:pt x="592385" y="995614"/>
                      <a:pt x="587358" y="1002081"/>
                      <a:pt x="582330" y="1008548"/>
                    </a:cubicBezTo>
                    <a:cubicBezTo>
                      <a:pt x="580175" y="1011422"/>
                      <a:pt x="575148" y="1017170"/>
                      <a:pt x="565811" y="1019326"/>
                    </a:cubicBezTo>
                    <a:cubicBezTo>
                      <a:pt x="565811" y="1019326"/>
                      <a:pt x="565811" y="1019326"/>
                      <a:pt x="564374" y="1019326"/>
                    </a:cubicBezTo>
                    <a:cubicBezTo>
                      <a:pt x="562938" y="1019326"/>
                      <a:pt x="562938" y="1019326"/>
                      <a:pt x="562938" y="1019326"/>
                    </a:cubicBezTo>
                    <a:cubicBezTo>
                      <a:pt x="552883" y="1019326"/>
                      <a:pt x="546418" y="1012859"/>
                      <a:pt x="543546" y="1009985"/>
                    </a:cubicBezTo>
                    <a:cubicBezTo>
                      <a:pt x="541391" y="1007829"/>
                      <a:pt x="541391" y="1007829"/>
                      <a:pt x="541391" y="1007829"/>
                    </a:cubicBezTo>
                    <a:cubicBezTo>
                      <a:pt x="540673" y="1007111"/>
                      <a:pt x="540673" y="1007111"/>
                      <a:pt x="540673" y="1007111"/>
                    </a:cubicBezTo>
                    <a:cubicBezTo>
                      <a:pt x="526308" y="986273"/>
                      <a:pt x="514098" y="963997"/>
                      <a:pt x="506198" y="941722"/>
                    </a:cubicBezTo>
                    <a:cubicBezTo>
                      <a:pt x="480341" y="968309"/>
                      <a:pt x="453049" y="992740"/>
                      <a:pt x="425038" y="1015733"/>
                    </a:cubicBezTo>
                    <a:cubicBezTo>
                      <a:pt x="417855" y="1020763"/>
                      <a:pt x="409237" y="1019326"/>
                      <a:pt x="403491" y="1012859"/>
                    </a:cubicBezTo>
                    <a:cubicBezTo>
                      <a:pt x="398463" y="1006392"/>
                      <a:pt x="399900" y="995614"/>
                      <a:pt x="406364" y="990584"/>
                    </a:cubicBezTo>
                    <a:cubicBezTo>
                      <a:pt x="440121" y="964716"/>
                      <a:pt x="471723" y="934537"/>
                      <a:pt x="501888" y="900765"/>
                    </a:cubicBezTo>
                    <a:cubicBezTo>
                      <a:pt x="501888" y="900765"/>
                      <a:pt x="501888" y="900765"/>
                      <a:pt x="513380" y="888549"/>
                    </a:cubicBezTo>
                    <a:cubicBezTo>
                      <a:pt x="515176" y="886394"/>
                      <a:pt x="517689" y="885855"/>
                      <a:pt x="519844" y="886484"/>
                    </a:cubicBezTo>
                    <a:close/>
                    <a:moveTo>
                      <a:pt x="31750" y="31750"/>
                    </a:moveTo>
                    <a:cubicBezTo>
                      <a:pt x="31750" y="31750"/>
                      <a:pt x="31750" y="31750"/>
                      <a:pt x="31750" y="1163638"/>
                    </a:cubicBezTo>
                    <a:cubicBezTo>
                      <a:pt x="31750" y="1163638"/>
                      <a:pt x="31750" y="1163638"/>
                      <a:pt x="866775" y="1163638"/>
                    </a:cubicBezTo>
                    <a:cubicBezTo>
                      <a:pt x="866775" y="1163638"/>
                      <a:pt x="866775" y="1163638"/>
                      <a:pt x="866775" y="31750"/>
                    </a:cubicBezTo>
                    <a:cubicBezTo>
                      <a:pt x="866775" y="31750"/>
                      <a:pt x="866775" y="31750"/>
                      <a:pt x="31750" y="31750"/>
                    </a:cubicBezTo>
                    <a:close/>
                    <a:moveTo>
                      <a:pt x="15739" y="0"/>
                    </a:moveTo>
                    <a:cubicBezTo>
                      <a:pt x="15739" y="0"/>
                      <a:pt x="15739" y="0"/>
                      <a:pt x="882787" y="0"/>
                    </a:cubicBezTo>
                    <a:cubicBezTo>
                      <a:pt x="892087" y="0"/>
                      <a:pt x="898525" y="7149"/>
                      <a:pt x="898525" y="15727"/>
                    </a:cubicBezTo>
                    <a:cubicBezTo>
                      <a:pt x="898525" y="15727"/>
                      <a:pt x="898525" y="15727"/>
                      <a:pt x="898525" y="1178073"/>
                    </a:cubicBezTo>
                    <a:cubicBezTo>
                      <a:pt x="898525" y="1187367"/>
                      <a:pt x="892087" y="1193800"/>
                      <a:pt x="882787" y="1193800"/>
                    </a:cubicBezTo>
                    <a:cubicBezTo>
                      <a:pt x="882787" y="1193800"/>
                      <a:pt x="882787" y="1193800"/>
                      <a:pt x="15739" y="1193800"/>
                    </a:cubicBezTo>
                    <a:cubicBezTo>
                      <a:pt x="6439" y="1193800"/>
                      <a:pt x="0" y="1187367"/>
                      <a:pt x="0" y="1178073"/>
                    </a:cubicBezTo>
                    <a:cubicBezTo>
                      <a:pt x="0" y="1178073"/>
                      <a:pt x="0" y="1178073"/>
                      <a:pt x="0" y="15727"/>
                    </a:cubicBezTo>
                    <a:cubicBezTo>
                      <a:pt x="0" y="7149"/>
                      <a:pt x="6439" y="0"/>
                      <a:pt x="15739"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117" name="Oval 116">
            <a:extLst>
              <a:ext uri="{FF2B5EF4-FFF2-40B4-BE49-F238E27FC236}">
                <a16:creationId xmlns:a16="http://schemas.microsoft.com/office/drawing/2014/main" xmlns="" id="{7ECA8580-1634-4646-BDD8-E2C98B8152A7}"/>
              </a:ext>
            </a:extLst>
          </p:cNvPr>
          <p:cNvSpPr/>
          <p:nvPr>
            <p:custDataLst>
              <p:tags r:id="rId11"/>
            </p:custDataLst>
          </p:nvPr>
        </p:nvSpPr>
        <p:spPr>
          <a:xfrm>
            <a:off x="8168153" y="4812925"/>
            <a:ext cx="685800" cy="685800"/>
          </a:xfrm>
          <a:prstGeom prst="ellipse">
            <a:avLst/>
          </a:prstGeom>
          <a:solidFill>
            <a:srgbClr val="FFFFFF"/>
          </a:solidFill>
          <a:ln w="19050">
            <a:gradFill flip="none" rotWithShape="1">
              <a:gsLst>
                <a:gs pos="0">
                  <a:schemeClr val="accent1"/>
                </a:gs>
                <a:gs pos="100000">
                  <a:schemeClr val="tx2">
                    <a:lumMod val="5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en-US" kern="0" dirty="0">
              <a:solidFill>
                <a:schemeClr val="bg1">
                  <a:lumMod val="50000"/>
                </a:schemeClr>
              </a:solidFill>
            </a:endParaRPr>
          </a:p>
        </p:txBody>
      </p:sp>
      <p:grpSp>
        <p:nvGrpSpPr>
          <p:cNvPr id="101" name="Group 100">
            <a:extLst>
              <a:ext uri="{FF2B5EF4-FFF2-40B4-BE49-F238E27FC236}">
                <a16:creationId xmlns:a16="http://schemas.microsoft.com/office/drawing/2014/main" xmlns="" id="{557AC970-271C-4ACD-9577-E4D62EEBB6C9}"/>
              </a:ext>
            </a:extLst>
          </p:cNvPr>
          <p:cNvGrpSpPr>
            <a:grpSpLocks noChangeAspect="1"/>
          </p:cNvGrpSpPr>
          <p:nvPr/>
        </p:nvGrpSpPr>
        <p:grpSpPr>
          <a:xfrm>
            <a:off x="8268587" y="4913358"/>
            <a:ext cx="484934" cy="484933"/>
            <a:chOff x="5273675" y="2606675"/>
            <a:chExt cx="1644650" cy="1644650"/>
          </a:xfrm>
        </p:grpSpPr>
        <p:sp>
          <p:nvSpPr>
            <p:cNvPr id="102" name="AutoShape 3">
              <a:extLst>
                <a:ext uri="{FF2B5EF4-FFF2-40B4-BE49-F238E27FC236}">
                  <a16:creationId xmlns:a16="http://schemas.microsoft.com/office/drawing/2014/main" xmlns="" id="{48159877-F7A0-4119-A999-6F23774B3EF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3" name="Group 102">
              <a:extLst>
                <a:ext uri="{FF2B5EF4-FFF2-40B4-BE49-F238E27FC236}">
                  <a16:creationId xmlns:a16="http://schemas.microsoft.com/office/drawing/2014/main" xmlns="" id="{27127F01-D1FB-445D-AA9D-73F564D0B365}"/>
                </a:ext>
              </a:extLst>
            </p:cNvPr>
            <p:cNvGrpSpPr/>
            <p:nvPr/>
          </p:nvGrpSpPr>
          <p:grpSpPr>
            <a:xfrm>
              <a:off x="5548313" y="2932113"/>
              <a:ext cx="1095375" cy="995362"/>
              <a:chOff x="5548313" y="2932113"/>
              <a:chExt cx="1095375" cy="995362"/>
            </a:xfrm>
          </p:grpSpPr>
          <p:sp>
            <p:nvSpPr>
              <p:cNvPr id="104" name="Freeform 5">
                <a:extLst>
                  <a:ext uri="{FF2B5EF4-FFF2-40B4-BE49-F238E27FC236}">
                    <a16:creationId xmlns:a16="http://schemas.microsoft.com/office/drawing/2014/main" xmlns="" id="{EC82CDA4-ADDB-4E47-B3A7-4568CAA20EA3}"/>
                  </a:ext>
                </a:extLst>
              </p:cNvPr>
              <p:cNvSpPr>
                <a:spLocks noEditPoints="1"/>
              </p:cNvSpPr>
              <p:nvPr/>
            </p:nvSpPr>
            <p:spPr bwMode="auto">
              <a:xfrm>
                <a:off x="5611813" y="3338513"/>
                <a:ext cx="968375" cy="536575"/>
              </a:xfrm>
              <a:custGeom>
                <a:avLst/>
                <a:gdLst>
                  <a:gd name="T0" fmla="*/ 1356 w 1358"/>
                  <a:gd name="T1" fmla="*/ 0 h 750"/>
                  <a:gd name="T2" fmla="*/ 2 w 1358"/>
                  <a:gd name="T3" fmla="*/ 0 h 750"/>
                  <a:gd name="T4" fmla="*/ 0 w 1358"/>
                  <a:gd name="T5" fmla="*/ 0 h 750"/>
                  <a:gd name="T6" fmla="*/ 0 w 1358"/>
                  <a:gd name="T7" fmla="*/ 750 h 750"/>
                  <a:gd name="T8" fmla="*/ 1358 w 1358"/>
                  <a:gd name="T9" fmla="*/ 750 h 750"/>
                  <a:gd name="T10" fmla="*/ 1358 w 1358"/>
                  <a:gd name="T11" fmla="*/ 0 h 750"/>
                  <a:gd name="T12" fmla="*/ 1356 w 1358"/>
                  <a:gd name="T13" fmla="*/ 0 h 750"/>
                  <a:gd name="T14" fmla="*/ 384 w 1358"/>
                  <a:gd name="T15" fmla="*/ 314 h 750"/>
                  <a:gd name="T16" fmla="*/ 429 w 1358"/>
                  <a:gd name="T17" fmla="*/ 300 h 750"/>
                  <a:gd name="T18" fmla="*/ 491 w 1358"/>
                  <a:gd name="T19" fmla="*/ 333 h 750"/>
                  <a:gd name="T20" fmla="*/ 558 w 1358"/>
                  <a:gd name="T21" fmla="*/ 429 h 750"/>
                  <a:gd name="T22" fmla="*/ 878 w 1358"/>
                  <a:gd name="T23" fmla="*/ 135 h 750"/>
                  <a:gd name="T24" fmla="*/ 929 w 1358"/>
                  <a:gd name="T25" fmla="*/ 115 h 750"/>
                  <a:gd name="T26" fmla="*/ 929 w 1358"/>
                  <a:gd name="T27" fmla="*/ 115 h 750"/>
                  <a:gd name="T28" fmla="*/ 986 w 1358"/>
                  <a:gd name="T29" fmla="*/ 140 h 750"/>
                  <a:gd name="T30" fmla="*/ 981 w 1358"/>
                  <a:gd name="T31" fmla="*/ 248 h 750"/>
                  <a:gd name="T32" fmla="*/ 597 w 1358"/>
                  <a:gd name="T33" fmla="*/ 601 h 750"/>
                  <a:gd name="T34" fmla="*/ 546 w 1358"/>
                  <a:gd name="T35" fmla="*/ 622 h 750"/>
                  <a:gd name="T36" fmla="*/ 537 w 1358"/>
                  <a:gd name="T37" fmla="*/ 621 h 750"/>
                  <a:gd name="T38" fmla="*/ 483 w 1358"/>
                  <a:gd name="T39" fmla="*/ 589 h 750"/>
                  <a:gd name="T40" fmla="*/ 366 w 1358"/>
                  <a:gd name="T41" fmla="*/ 421 h 750"/>
                  <a:gd name="T42" fmla="*/ 384 w 1358"/>
                  <a:gd name="T43" fmla="*/ 31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8" h="750">
                    <a:moveTo>
                      <a:pt x="1356" y="0"/>
                    </a:moveTo>
                    <a:cubicBezTo>
                      <a:pt x="2" y="0"/>
                      <a:pt x="2" y="0"/>
                      <a:pt x="2" y="0"/>
                    </a:cubicBezTo>
                    <a:cubicBezTo>
                      <a:pt x="0" y="0"/>
                      <a:pt x="0" y="0"/>
                      <a:pt x="0" y="0"/>
                    </a:cubicBezTo>
                    <a:cubicBezTo>
                      <a:pt x="0" y="750"/>
                      <a:pt x="0" y="750"/>
                      <a:pt x="0" y="750"/>
                    </a:cubicBezTo>
                    <a:cubicBezTo>
                      <a:pt x="1358" y="750"/>
                      <a:pt x="1358" y="750"/>
                      <a:pt x="1358" y="750"/>
                    </a:cubicBezTo>
                    <a:cubicBezTo>
                      <a:pt x="1358" y="0"/>
                      <a:pt x="1358" y="0"/>
                      <a:pt x="1358" y="0"/>
                    </a:cubicBezTo>
                    <a:lnTo>
                      <a:pt x="1356" y="0"/>
                    </a:lnTo>
                    <a:close/>
                    <a:moveTo>
                      <a:pt x="384" y="314"/>
                    </a:moveTo>
                    <a:cubicBezTo>
                      <a:pt x="397" y="305"/>
                      <a:pt x="413" y="300"/>
                      <a:pt x="429" y="300"/>
                    </a:cubicBezTo>
                    <a:cubicBezTo>
                      <a:pt x="454" y="300"/>
                      <a:pt x="477" y="312"/>
                      <a:pt x="491" y="333"/>
                    </a:cubicBezTo>
                    <a:cubicBezTo>
                      <a:pt x="558" y="429"/>
                      <a:pt x="558" y="429"/>
                      <a:pt x="558" y="429"/>
                    </a:cubicBezTo>
                    <a:cubicBezTo>
                      <a:pt x="878" y="135"/>
                      <a:pt x="878" y="135"/>
                      <a:pt x="878" y="135"/>
                    </a:cubicBezTo>
                    <a:cubicBezTo>
                      <a:pt x="892" y="122"/>
                      <a:pt x="910" y="115"/>
                      <a:pt x="929" y="115"/>
                    </a:cubicBezTo>
                    <a:cubicBezTo>
                      <a:pt x="929" y="115"/>
                      <a:pt x="929" y="115"/>
                      <a:pt x="929" y="115"/>
                    </a:cubicBezTo>
                    <a:cubicBezTo>
                      <a:pt x="951" y="115"/>
                      <a:pt x="971" y="124"/>
                      <a:pt x="986" y="140"/>
                    </a:cubicBezTo>
                    <a:cubicBezTo>
                      <a:pt x="1014" y="172"/>
                      <a:pt x="1012" y="220"/>
                      <a:pt x="981" y="248"/>
                    </a:cubicBezTo>
                    <a:cubicBezTo>
                      <a:pt x="597" y="601"/>
                      <a:pt x="597" y="601"/>
                      <a:pt x="597" y="601"/>
                    </a:cubicBezTo>
                    <a:cubicBezTo>
                      <a:pt x="583" y="614"/>
                      <a:pt x="565" y="622"/>
                      <a:pt x="546" y="622"/>
                    </a:cubicBezTo>
                    <a:cubicBezTo>
                      <a:pt x="543" y="622"/>
                      <a:pt x="540" y="621"/>
                      <a:pt x="537" y="621"/>
                    </a:cubicBezTo>
                    <a:cubicBezTo>
                      <a:pt x="516" y="619"/>
                      <a:pt x="496" y="607"/>
                      <a:pt x="483" y="589"/>
                    </a:cubicBezTo>
                    <a:cubicBezTo>
                      <a:pt x="366" y="421"/>
                      <a:pt x="366" y="421"/>
                      <a:pt x="366" y="421"/>
                    </a:cubicBezTo>
                    <a:cubicBezTo>
                      <a:pt x="342" y="387"/>
                      <a:pt x="350" y="339"/>
                      <a:pt x="384" y="31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6">
                <a:extLst>
                  <a:ext uri="{FF2B5EF4-FFF2-40B4-BE49-F238E27FC236}">
                    <a16:creationId xmlns:a16="http://schemas.microsoft.com/office/drawing/2014/main" xmlns="" id="{4FEA2BC3-1585-473A-87C9-E41B2512AA98}"/>
                  </a:ext>
                </a:extLst>
              </p:cNvPr>
              <p:cNvSpPr>
                <a:spLocks noChangeArrowheads="1"/>
              </p:cNvSpPr>
              <p:nvPr/>
            </p:nvSpPr>
            <p:spPr bwMode="auto">
              <a:xfrm>
                <a:off x="5548313" y="2932113"/>
                <a:ext cx="1095375" cy="995362"/>
              </a:xfrm>
              <a:custGeom>
                <a:avLst/>
                <a:gdLst>
                  <a:gd name="connsiteX0" fmla="*/ 726743 w 1095375"/>
                  <a:gd name="connsiteY0" fmla="*/ 520700 h 995362"/>
                  <a:gd name="connsiteX1" fmla="*/ 743898 w 1095375"/>
                  <a:gd name="connsiteY1" fmla="*/ 528535 h 995362"/>
                  <a:gd name="connsiteX2" fmla="*/ 742468 w 1095375"/>
                  <a:gd name="connsiteY2" fmla="*/ 561301 h 995362"/>
                  <a:gd name="connsiteX3" fmla="*/ 468703 w 1095375"/>
                  <a:gd name="connsiteY3" fmla="*/ 812740 h 995362"/>
                  <a:gd name="connsiteX4" fmla="*/ 452978 w 1095375"/>
                  <a:gd name="connsiteY4" fmla="*/ 819150 h 995362"/>
                  <a:gd name="connsiteX5" fmla="*/ 450119 w 1095375"/>
                  <a:gd name="connsiteY5" fmla="*/ 818438 h 995362"/>
                  <a:gd name="connsiteX6" fmla="*/ 433679 w 1095375"/>
                  <a:gd name="connsiteY6" fmla="*/ 809178 h 995362"/>
                  <a:gd name="connsiteX7" fmla="*/ 350048 w 1095375"/>
                  <a:gd name="connsiteY7" fmla="*/ 689513 h 995362"/>
                  <a:gd name="connsiteX8" fmla="*/ 355766 w 1095375"/>
                  <a:gd name="connsiteY8" fmla="*/ 656748 h 995362"/>
                  <a:gd name="connsiteX9" fmla="*/ 369348 w 1095375"/>
                  <a:gd name="connsiteY9" fmla="*/ 652474 h 995362"/>
                  <a:gd name="connsiteX10" fmla="*/ 387932 w 1095375"/>
                  <a:gd name="connsiteY10" fmla="*/ 662446 h 995362"/>
                  <a:gd name="connsiteX11" fmla="*/ 456552 w 1095375"/>
                  <a:gd name="connsiteY11" fmla="*/ 760742 h 995362"/>
                  <a:gd name="connsiteX12" fmla="*/ 711017 w 1095375"/>
                  <a:gd name="connsiteY12" fmla="*/ 527111 h 995362"/>
                  <a:gd name="connsiteX13" fmla="*/ 726743 w 1095375"/>
                  <a:gd name="connsiteY13" fmla="*/ 520700 h 995362"/>
                  <a:gd name="connsiteX14" fmla="*/ 65087 w 1095375"/>
                  <a:gd name="connsiteY14" fmla="*/ 130175 h 995362"/>
                  <a:gd name="connsiteX15" fmla="*/ 119976 w 1095375"/>
                  <a:gd name="connsiteY15" fmla="*/ 130175 h 995362"/>
                  <a:gd name="connsiteX16" fmla="*/ 119976 w 1095375"/>
                  <a:gd name="connsiteY16" fmla="*/ 178957 h 995362"/>
                  <a:gd name="connsiteX17" fmla="*/ 167024 w 1095375"/>
                  <a:gd name="connsiteY17" fmla="*/ 226305 h 995362"/>
                  <a:gd name="connsiteX18" fmla="*/ 249002 w 1095375"/>
                  <a:gd name="connsiteY18" fmla="*/ 226305 h 995362"/>
                  <a:gd name="connsiteX19" fmla="*/ 296051 w 1095375"/>
                  <a:gd name="connsiteY19" fmla="*/ 178957 h 995362"/>
                  <a:gd name="connsiteX20" fmla="*/ 296051 w 1095375"/>
                  <a:gd name="connsiteY20" fmla="*/ 130175 h 995362"/>
                  <a:gd name="connsiteX21" fmla="*/ 804314 w 1095375"/>
                  <a:gd name="connsiteY21" fmla="*/ 130175 h 995362"/>
                  <a:gd name="connsiteX22" fmla="*/ 804314 w 1095375"/>
                  <a:gd name="connsiteY22" fmla="*/ 178957 h 995362"/>
                  <a:gd name="connsiteX23" fmla="*/ 851362 w 1095375"/>
                  <a:gd name="connsiteY23" fmla="*/ 226305 h 995362"/>
                  <a:gd name="connsiteX24" fmla="*/ 933340 w 1095375"/>
                  <a:gd name="connsiteY24" fmla="*/ 226305 h 995362"/>
                  <a:gd name="connsiteX25" fmla="*/ 980388 w 1095375"/>
                  <a:gd name="connsiteY25" fmla="*/ 178957 h 995362"/>
                  <a:gd name="connsiteX26" fmla="*/ 980388 w 1095375"/>
                  <a:gd name="connsiteY26" fmla="*/ 130175 h 995362"/>
                  <a:gd name="connsiteX27" fmla="*/ 1030287 w 1095375"/>
                  <a:gd name="connsiteY27" fmla="*/ 130175 h 995362"/>
                  <a:gd name="connsiteX28" fmla="*/ 1030287 w 1095375"/>
                  <a:gd name="connsiteY28" fmla="*/ 376238 h 995362"/>
                  <a:gd name="connsiteX29" fmla="*/ 65087 w 1095375"/>
                  <a:gd name="connsiteY29" fmla="*/ 376238 h 995362"/>
                  <a:gd name="connsiteX30" fmla="*/ 65087 w 1095375"/>
                  <a:gd name="connsiteY30" fmla="*/ 130175 h 995362"/>
                  <a:gd name="connsiteX31" fmla="*/ 295275 w 1095375"/>
                  <a:gd name="connsiteY31" fmla="*/ 71437 h 995362"/>
                  <a:gd name="connsiteX32" fmla="*/ 804863 w 1095375"/>
                  <a:gd name="connsiteY32" fmla="*/ 71437 h 995362"/>
                  <a:gd name="connsiteX33" fmla="*/ 804863 w 1095375"/>
                  <a:gd name="connsiteY33" fmla="*/ 98425 h 995362"/>
                  <a:gd name="connsiteX34" fmla="*/ 295275 w 1095375"/>
                  <a:gd name="connsiteY34" fmla="*/ 98425 h 995362"/>
                  <a:gd name="connsiteX35" fmla="*/ 15709 w 1095375"/>
                  <a:gd name="connsiteY35" fmla="*/ 71437 h 995362"/>
                  <a:gd name="connsiteX36" fmla="*/ 119249 w 1095375"/>
                  <a:gd name="connsiteY36" fmla="*/ 71437 h 995362"/>
                  <a:gd name="connsiteX37" fmla="*/ 119249 w 1095375"/>
                  <a:gd name="connsiteY37" fmla="*/ 97835 h 995362"/>
                  <a:gd name="connsiteX38" fmla="*/ 31419 w 1095375"/>
                  <a:gd name="connsiteY38" fmla="*/ 97835 h 995362"/>
                  <a:gd name="connsiteX39" fmla="*/ 31419 w 1095375"/>
                  <a:gd name="connsiteY39" fmla="*/ 968251 h 995362"/>
                  <a:gd name="connsiteX40" fmla="*/ 1063956 w 1095375"/>
                  <a:gd name="connsiteY40" fmla="*/ 968251 h 995362"/>
                  <a:gd name="connsiteX41" fmla="*/ 1063956 w 1095375"/>
                  <a:gd name="connsiteY41" fmla="*/ 97835 h 995362"/>
                  <a:gd name="connsiteX42" fmla="*/ 981125 w 1095375"/>
                  <a:gd name="connsiteY42" fmla="*/ 97835 h 995362"/>
                  <a:gd name="connsiteX43" fmla="*/ 981125 w 1095375"/>
                  <a:gd name="connsiteY43" fmla="*/ 71437 h 995362"/>
                  <a:gd name="connsiteX44" fmla="*/ 1079666 w 1095375"/>
                  <a:gd name="connsiteY44" fmla="*/ 71437 h 995362"/>
                  <a:gd name="connsiteX45" fmla="*/ 1095375 w 1095375"/>
                  <a:gd name="connsiteY45" fmla="*/ 87133 h 995362"/>
                  <a:gd name="connsiteX46" fmla="*/ 1095375 w 1095375"/>
                  <a:gd name="connsiteY46" fmla="*/ 979666 h 995362"/>
                  <a:gd name="connsiteX47" fmla="*/ 1079666 w 1095375"/>
                  <a:gd name="connsiteY47" fmla="*/ 995362 h 995362"/>
                  <a:gd name="connsiteX48" fmla="*/ 15709 w 1095375"/>
                  <a:gd name="connsiteY48" fmla="*/ 995362 h 995362"/>
                  <a:gd name="connsiteX49" fmla="*/ 0 w 1095375"/>
                  <a:gd name="connsiteY49" fmla="*/ 979666 h 995362"/>
                  <a:gd name="connsiteX50" fmla="*/ 0 w 1095375"/>
                  <a:gd name="connsiteY50" fmla="*/ 87133 h 995362"/>
                  <a:gd name="connsiteX51" fmla="*/ 15709 w 1095375"/>
                  <a:gd name="connsiteY51" fmla="*/ 71437 h 995362"/>
                  <a:gd name="connsiteX52" fmla="*/ 852208 w 1095375"/>
                  <a:gd name="connsiteY52" fmla="*/ 0 h 995362"/>
                  <a:gd name="connsiteX53" fmla="*/ 933730 w 1095375"/>
                  <a:gd name="connsiteY53" fmla="*/ 0 h 995362"/>
                  <a:gd name="connsiteX54" fmla="*/ 949325 w 1095375"/>
                  <a:gd name="connsiteY54" fmla="*/ 15678 h 995362"/>
                  <a:gd name="connsiteX55" fmla="*/ 949325 w 1095375"/>
                  <a:gd name="connsiteY55" fmla="*/ 71977 h 995362"/>
                  <a:gd name="connsiteX56" fmla="*/ 949325 w 1095375"/>
                  <a:gd name="connsiteY56" fmla="*/ 98344 h 995362"/>
                  <a:gd name="connsiteX57" fmla="*/ 949325 w 1095375"/>
                  <a:gd name="connsiteY57" fmla="*/ 99770 h 995362"/>
                  <a:gd name="connsiteX58" fmla="*/ 949325 w 1095375"/>
                  <a:gd name="connsiteY58" fmla="*/ 103333 h 995362"/>
                  <a:gd name="connsiteX59" fmla="*/ 949325 w 1095375"/>
                  <a:gd name="connsiteY59" fmla="*/ 115448 h 995362"/>
                  <a:gd name="connsiteX60" fmla="*/ 949325 w 1095375"/>
                  <a:gd name="connsiteY60" fmla="*/ 131126 h 995362"/>
                  <a:gd name="connsiteX61" fmla="*/ 949325 w 1095375"/>
                  <a:gd name="connsiteY61" fmla="*/ 179585 h 995362"/>
                  <a:gd name="connsiteX62" fmla="*/ 933730 w 1095375"/>
                  <a:gd name="connsiteY62" fmla="*/ 195263 h 995362"/>
                  <a:gd name="connsiteX63" fmla="*/ 852208 w 1095375"/>
                  <a:gd name="connsiteY63" fmla="*/ 195263 h 995362"/>
                  <a:gd name="connsiteX64" fmla="*/ 836612 w 1095375"/>
                  <a:gd name="connsiteY64" fmla="*/ 179585 h 995362"/>
                  <a:gd name="connsiteX65" fmla="*/ 836612 w 1095375"/>
                  <a:gd name="connsiteY65" fmla="*/ 131126 h 995362"/>
                  <a:gd name="connsiteX66" fmla="*/ 836612 w 1095375"/>
                  <a:gd name="connsiteY66" fmla="*/ 115448 h 995362"/>
                  <a:gd name="connsiteX67" fmla="*/ 836612 w 1095375"/>
                  <a:gd name="connsiteY67" fmla="*/ 103333 h 995362"/>
                  <a:gd name="connsiteX68" fmla="*/ 836612 w 1095375"/>
                  <a:gd name="connsiteY68" fmla="*/ 99770 h 995362"/>
                  <a:gd name="connsiteX69" fmla="*/ 836612 w 1095375"/>
                  <a:gd name="connsiteY69" fmla="*/ 98344 h 995362"/>
                  <a:gd name="connsiteX70" fmla="*/ 836612 w 1095375"/>
                  <a:gd name="connsiteY70" fmla="*/ 71977 h 995362"/>
                  <a:gd name="connsiteX71" fmla="*/ 836612 w 1095375"/>
                  <a:gd name="connsiteY71" fmla="*/ 15678 h 995362"/>
                  <a:gd name="connsiteX72" fmla="*/ 852208 w 1095375"/>
                  <a:gd name="connsiteY72" fmla="*/ 0 h 995362"/>
                  <a:gd name="connsiteX73" fmla="*/ 166407 w 1095375"/>
                  <a:gd name="connsiteY73" fmla="*/ 0 h 995362"/>
                  <a:gd name="connsiteX74" fmla="*/ 247929 w 1095375"/>
                  <a:gd name="connsiteY74" fmla="*/ 0 h 995362"/>
                  <a:gd name="connsiteX75" fmla="*/ 263525 w 1095375"/>
                  <a:gd name="connsiteY75" fmla="*/ 15678 h 995362"/>
                  <a:gd name="connsiteX76" fmla="*/ 263525 w 1095375"/>
                  <a:gd name="connsiteY76" fmla="*/ 71977 h 995362"/>
                  <a:gd name="connsiteX77" fmla="*/ 263525 w 1095375"/>
                  <a:gd name="connsiteY77" fmla="*/ 98344 h 995362"/>
                  <a:gd name="connsiteX78" fmla="*/ 263525 w 1095375"/>
                  <a:gd name="connsiteY78" fmla="*/ 99770 h 995362"/>
                  <a:gd name="connsiteX79" fmla="*/ 263525 w 1095375"/>
                  <a:gd name="connsiteY79" fmla="*/ 103333 h 995362"/>
                  <a:gd name="connsiteX80" fmla="*/ 263525 w 1095375"/>
                  <a:gd name="connsiteY80" fmla="*/ 115448 h 995362"/>
                  <a:gd name="connsiteX81" fmla="*/ 263525 w 1095375"/>
                  <a:gd name="connsiteY81" fmla="*/ 131126 h 995362"/>
                  <a:gd name="connsiteX82" fmla="*/ 263525 w 1095375"/>
                  <a:gd name="connsiteY82" fmla="*/ 179585 h 995362"/>
                  <a:gd name="connsiteX83" fmla="*/ 247929 w 1095375"/>
                  <a:gd name="connsiteY83" fmla="*/ 195263 h 995362"/>
                  <a:gd name="connsiteX84" fmla="*/ 166407 w 1095375"/>
                  <a:gd name="connsiteY84" fmla="*/ 195263 h 995362"/>
                  <a:gd name="connsiteX85" fmla="*/ 150812 w 1095375"/>
                  <a:gd name="connsiteY85" fmla="*/ 179585 h 995362"/>
                  <a:gd name="connsiteX86" fmla="*/ 150812 w 1095375"/>
                  <a:gd name="connsiteY86" fmla="*/ 131126 h 995362"/>
                  <a:gd name="connsiteX87" fmla="*/ 150812 w 1095375"/>
                  <a:gd name="connsiteY87" fmla="*/ 115448 h 995362"/>
                  <a:gd name="connsiteX88" fmla="*/ 150812 w 1095375"/>
                  <a:gd name="connsiteY88" fmla="*/ 103333 h 995362"/>
                  <a:gd name="connsiteX89" fmla="*/ 150812 w 1095375"/>
                  <a:gd name="connsiteY89" fmla="*/ 99770 h 995362"/>
                  <a:gd name="connsiteX90" fmla="*/ 150812 w 1095375"/>
                  <a:gd name="connsiteY90" fmla="*/ 98344 h 995362"/>
                  <a:gd name="connsiteX91" fmla="*/ 150812 w 1095375"/>
                  <a:gd name="connsiteY91" fmla="*/ 71977 h 995362"/>
                  <a:gd name="connsiteX92" fmla="*/ 150812 w 1095375"/>
                  <a:gd name="connsiteY92" fmla="*/ 15678 h 995362"/>
                  <a:gd name="connsiteX93" fmla="*/ 166407 w 1095375"/>
                  <a:gd name="connsiteY93" fmla="*/ 0 h 99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095375" h="995362">
                    <a:moveTo>
                      <a:pt x="726743" y="520700"/>
                    </a:moveTo>
                    <a:cubicBezTo>
                      <a:pt x="733176" y="520700"/>
                      <a:pt x="739609" y="523549"/>
                      <a:pt x="743898" y="528535"/>
                    </a:cubicBezTo>
                    <a:cubicBezTo>
                      <a:pt x="752475" y="537795"/>
                      <a:pt x="751760" y="552753"/>
                      <a:pt x="742468" y="561301"/>
                    </a:cubicBezTo>
                    <a:cubicBezTo>
                      <a:pt x="742468" y="561301"/>
                      <a:pt x="742468" y="561301"/>
                      <a:pt x="468703" y="812740"/>
                    </a:cubicBezTo>
                    <a:cubicBezTo>
                      <a:pt x="464415" y="816301"/>
                      <a:pt x="458696" y="819150"/>
                      <a:pt x="452978" y="819150"/>
                    </a:cubicBezTo>
                    <a:cubicBezTo>
                      <a:pt x="452263" y="819150"/>
                      <a:pt x="450834" y="818438"/>
                      <a:pt x="450119" y="818438"/>
                    </a:cubicBezTo>
                    <a:cubicBezTo>
                      <a:pt x="443686" y="817726"/>
                      <a:pt x="437967" y="814164"/>
                      <a:pt x="433679" y="809178"/>
                    </a:cubicBezTo>
                    <a:cubicBezTo>
                      <a:pt x="433679" y="809178"/>
                      <a:pt x="433679" y="809178"/>
                      <a:pt x="350048" y="689513"/>
                    </a:cubicBezTo>
                    <a:cubicBezTo>
                      <a:pt x="342900" y="678829"/>
                      <a:pt x="345045" y="664583"/>
                      <a:pt x="355766" y="656748"/>
                    </a:cubicBezTo>
                    <a:cubicBezTo>
                      <a:pt x="360055" y="653899"/>
                      <a:pt x="364344" y="652474"/>
                      <a:pt x="369348" y="652474"/>
                    </a:cubicBezTo>
                    <a:cubicBezTo>
                      <a:pt x="376495" y="652474"/>
                      <a:pt x="383643" y="656035"/>
                      <a:pt x="387932" y="662446"/>
                    </a:cubicBezTo>
                    <a:cubicBezTo>
                      <a:pt x="387932" y="662446"/>
                      <a:pt x="387932" y="662446"/>
                      <a:pt x="456552" y="760742"/>
                    </a:cubicBezTo>
                    <a:cubicBezTo>
                      <a:pt x="456552" y="760742"/>
                      <a:pt x="456552" y="760742"/>
                      <a:pt x="711017" y="527111"/>
                    </a:cubicBezTo>
                    <a:cubicBezTo>
                      <a:pt x="716021" y="522837"/>
                      <a:pt x="721024" y="520700"/>
                      <a:pt x="726743" y="520700"/>
                    </a:cubicBezTo>
                    <a:close/>
                    <a:moveTo>
                      <a:pt x="65087" y="130175"/>
                    </a:moveTo>
                    <a:cubicBezTo>
                      <a:pt x="65087" y="130175"/>
                      <a:pt x="65087" y="130175"/>
                      <a:pt x="119976" y="130175"/>
                    </a:cubicBezTo>
                    <a:lnTo>
                      <a:pt x="119976" y="178957"/>
                    </a:lnTo>
                    <a:cubicBezTo>
                      <a:pt x="119976" y="204783"/>
                      <a:pt x="141362" y="226305"/>
                      <a:pt x="167024" y="226305"/>
                    </a:cubicBezTo>
                    <a:cubicBezTo>
                      <a:pt x="167024" y="226305"/>
                      <a:pt x="167024" y="226305"/>
                      <a:pt x="249002" y="226305"/>
                    </a:cubicBezTo>
                    <a:cubicBezTo>
                      <a:pt x="274665" y="226305"/>
                      <a:pt x="296051" y="204783"/>
                      <a:pt x="296051" y="178957"/>
                    </a:cubicBezTo>
                    <a:cubicBezTo>
                      <a:pt x="296051" y="178957"/>
                      <a:pt x="296051" y="178957"/>
                      <a:pt x="296051" y="130175"/>
                    </a:cubicBezTo>
                    <a:cubicBezTo>
                      <a:pt x="296051" y="130175"/>
                      <a:pt x="296051" y="130175"/>
                      <a:pt x="804314" y="130175"/>
                    </a:cubicBezTo>
                    <a:cubicBezTo>
                      <a:pt x="804314" y="130175"/>
                      <a:pt x="804314" y="130175"/>
                      <a:pt x="804314" y="178957"/>
                    </a:cubicBezTo>
                    <a:cubicBezTo>
                      <a:pt x="804314" y="204783"/>
                      <a:pt x="825699" y="226305"/>
                      <a:pt x="851362" y="226305"/>
                    </a:cubicBezTo>
                    <a:cubicBezTo>
                      <a:pt x="851362" y="226305"/>
                      <a:pt x="851362" y="226305"/>
                      <a:pt x="933340" y="226305"/>
                    </a:cubicBezTo>
                    <a:cubicBezTo>
                      <a:pt x="959715" y="226305"/>
                      <a:pt x="980388" y="204783"/>
                      <a:pt x="980388" y="178957"/>
                    </a:cubicBezTo>
                    <a:cubicBezTo>
                      <a:pt x="980388" y="178957"/>
                      <a:pt x="980388" y="178957"/>
                      <a:pt x="980388" y="130175"/>
                    </a:cubicBezTo>
                    <a:cubicBezTo>
                      <a:pt x="980388" y="130175"/>
                      <a:pt x="980388" y="130175"/>
                      <a:pt x="1030287" y="130175"/>
                    </a:cubicBezTo>
                    <a:cubicBezTo>
                      <a:pt x="1030287" y="130175"/>
                      <a:pt x="1030287" y="130175"/>
                      <a:pt x="1030287" y="376238"/>
                    </a:cubicBezTo>
                    <a:cubicBezTo>
                      <a:pt x="1030287" y="376238"/>
                      <a:pt x="1030287" y="376238"/>
                      <a:pt x="65087" y="376238"/>
                    </a:cubicBezTo>
                    <a:cubicBezTo>
                      <a:pt x="65087" y="376238"/>
                      <a:pt x="65087" y="376238"/>
                      <a:pt x="65087" y="130175"/>
                    </a:cubicBezTo>
                    <a:close/>
                    <a:moveTo>
                      <a:pt x="295275" y="71437"/>
                    </a:moveTo>
                    <a:lnTo>
                      <a:pt x="804863" y="71437"/>
                    </a:lnTo>
                    <a:lnTo>
                      <a:pt x="804863" y="98425"/>
                    </a:lnTo>
                    <a:lnTo>
                      <a:pt x="295275" y="98425"/>
                    </a:lnTo>
                    <a:close/>
                    <a:moveTo>
                      <a:pt x="15709" y="71437"/>
                    </a:moveTo>
                    <a:cubicBezTo>
                      <a:pt x="15709" y="71437"/>
                      <a:pt x="15709" y="71437"/>
                      <a:pt x="119249" y="71437"/>
                    </a:cubicBezTo>
                    <a:cubicBezTo>
                      <a:pt x="119249" y="71437"/>
                      <a:pt x="119249" y="71437"/>
                      <a:pt x="119249" y="97835"/>
                    </a:cubicBezTo>
                    <a:cubicBezTo>
                      <a:pt x="119249" y="97835"/>
                      <a:pt x="119249" y="97835"/>
                      <a:pt x="31419" y="97835"/>
                    </a:cubicBezTo>
                    <a:cubicBezTo>
                      <a:pt x="31419" y="97835"/>
                      <a:pt x="31419" y="97835"/>
                      <a:pt x="31419" y="968251"/>
                    </a:cubicBezTo>
                    <a:cubicBezTo>
                      <a:pt x="31419" y="968251"/>
                      <a:pt x="31419" y="968251"/>
                      <a:pt x="1063956" y="968251"/>
                    </a:cubicBezTo>
                    <a:cubicBezTo>
                      <a:pt x="1063956" y="968251"/>
                      <a:pt x="1063956" y="968251"/>
                      <a:pt x="1063956" y="97835"/>
                    </a:cubicBezTo>
                    <a:cubicBezTo>
                      <a:pt x="1063956" y="97835"/>
                      <a:pt x="1063956" y="97835"/>
                      <a:pt x="981125" y="97835"/>
                    </a:cubicBezTo>
                    <a:cubicBezTo>
                      <a:pt x="981125" y="97835"/>
                      <a:pt x="981125" y="97835"/>
                      <a:pt x="981125" y="71437"/>
                    </a:cubicBezTo>
                    <a:cubicBezTo>
                      <a:pt x="981125" y="71437"/>
                      <a:pt x="981125" y="71437"/>
                      <a:pt x="1079666" y="71437"/>
                    </a:cubicBezTo>
                    <a:cubicBezTo>
                      <a:pt x="1088235" y="71437"/>
                      <a:pt x="1095375" y="78572"/>
                      <a:pt x="1095375" y="87133"/>
                    </a:cubicBezTo>
                    <a:cubicBezTo>
                      <a:pt x="1095375" y="87133"/>
                      <a:pt x="1095375" y="87133"/>
                      <a:pt x="1095375" y="979666"/>
                    </a:cubicBezTo>
                    <a:cubicBezTo>
                      <a:pt x="1095375" y="988228"/>
                      <a:pt x="1088235" y="995362"/>
                      <a:pt x="1079666" y="995362"/>
                    </a:cubicBezTo>
                    <a:cubicBezTo>
                      <a:pt x="1079666" y="995362"/>
                      <a:pt x="1079666" y="995362"/>
                      <a:pt x="15709" y="995362"/>
                    </a:cubicBezTo>
                    <a:cubicBezTo>
                      <a:pt x="7140" y="995362"/>
                      <a:pt x="0" y="988228"/>
                      <a:pt x="0" y="979666"/>
                    </a:cubicBezTo>
                    <a:cubicBezTo>
                      <a:pt x="0" y="979666"/>
                      <a:pt x="0" y="979666"/>
                      <a:pt x="0" y="87133"/>
                    </a:cubicBezTo>
                    <a:cubicBezTo>
                      <a:pt x="0" y="78572"/>
                      <a:pt x="7140" y="71437"/>
                      <a:pt x="15709" y="71437"/>
                    </a:cubicBezTo>
                    <a:close/>
                    <a:moveTo>
                      <a:pt x="852208" y="0"/>
                    </a:moveTo>
                    <a:cubicBezTo>
                      <a:pt x="852208" y="0"/>
                      <a:pt x="852208" y="0"/>
                      <a:pt x="933730" y="0"/>
                    </a:cubicBezTo>
                    <a:cubicBezTo>
                      <a:pt x="942945" y="0"/>
                      <a:pt x="949325" y="7126"/>
                      <a:pt x="949325" y="15678"/>
                    </a:cubicBezTo>
                    <a:cubicBezTo>
                      <a:pt x="949325" y="15678"/>
                      <a:pt x="949325" y="15678"/>
                      <a:pt x="949325" y="71977"/>
                    </a:cubicBezTo>
                    <a:cubicBezTo>
                      <a:pt x="949325" y="71977"/>
                      <a:pt x="949325" y="71977"/>
                      <a:pt x="949325" y="98344"/>
                    </a:cubicBezTo>
                    <a:cubicBezTo>
                      <a:pt x="949325" y="98344"/>
                      <a:pt x="949325" y="98344"/>
                      <a:pt x="949325" y="99770"/>
                    </a:cubicBezTo>
                    <a:cubicBezTo>
                      <a:pt x="949325" y="99770"/>
                      <a:pt x="949325" y="99770"/>
                      <a:pt x="949325" y="103333"/>
                    </a:cubicBezTo>
                    <a:cubicBezTo>
                      <a:pt x="949325" y="103333"/>
                      <a:pt x="949325" y="103333"/>
                      <a:pt x="949325" y="115448"/>
                    </a:cubicBezTo>
                    <a:cubicBezTo>
                      <a:pt x="949325" y="115448"/>
                      <a:pt x="949325" y="115448"/>
                      <a:pt x="949325" y="131126"/>
                    </a:cubicBezTo>
                    <a:cubicBezTo>
                      <a:pt x="949325" y="131126"/>
                      <a:pt x="949325" y="131126"/>
                      <a:pt x="949325" y="179585"/>
                    </a:cubicBezTo>
                    <a:cubicBezTo>
                      <a:pt x="949325" y="188137"/>
                      <a:pt x="942945" y="195263"/>
                      <a:pt x="933730" y="195263"/>
                    </a:cubicBezTo>
                    <a:cubicBezTo>
                      <a:pt x="933730" y="195263"/>
                      <a:pt x="933730" y="195263"/>
                      <a:pt x="852208" y="195263"/>
                    </a:cubicBezTo>
                    <a:cubicBezTo>
                      <a:pt x="843701" y="195263"/>
                      <a:pt x="836612" y="188137"/>
                      <a:pt x="836612" y="179585"/>
                    </a:cubicBezTo>
                    <a:cubicBezTo>
                      <a:pt x="836612" y="179585"/>
                      <a:pt x="836612" y="179585"/>
                      <a:pt x="836612" y="131126"/>
                    </a:cubicBezTo>
                    <a:cubicBezTo>
                      <a:pt x="836612" y="131126"/>
                      <a:pt x="836612" y="131126"/>
                      <a:pt x="836612" y="115448"/>
                    </a:cubicBezTo>
                    <a:cubicBezTo>
                      <a:pt x="836612" y="115448"/>
                      <a:pt x="836612" y="115448"/>
                      <a:pt x="836612" y="103333"/>
                    </a:cubicBezTo>
                    <a:cubicBezTo>
                      <a:pt x="836612" y="103333"/>
                      <a:pt x="836612" y="103333"/>
                      <a:pt x="836612" y="99770"/>
                    </a:cubicBezTo>
                    <a:cubicBezTo>
                      <a:pt x="836612" y="99770"/>
                      <a:pt x="836612" y="99770"/>
                      <a:pt x="836612" y="98344"/>
                    </a:cubicBezTo>
                    <a:cubicBezTo>
                      <a:pt x="836612" y="98344"/>
                      <a:pt x="836612" y="98344"/>
                      <a:pt x="836612" y="71977"/>
                    </a:cubicBezTo>
                    <a:cubicBezTo>
                      <a:pt x="836612" y="71977"/>
                      <a:pt x="836612" y="71977"/>
                      <a:pt x="836612" y="15678"/>
                    </a:cubicBezTo>
                    <a:cubicBezTo>
                      <a:pt x="836612" y="7126"/>
                      <a:pt x="843701" y="0"/>
                      <a:pt x="852208" y="0"/>
                    </a:cubicBezTo>
                    <a:close/>
                    <a:moveTo>
                      <a:pt x="166407" y="0"/>
                    </a:moveTo>
                    <a:cubicBezTo>
                      <a:pt x="166407" y="0"/>
                      <a:pt x="166407" y="0"/>
                      <a:pt x="247929" y="0"/>
                    </a:cubicBezTo>
                    <a:cubicBezTo>
                      <a:pt x="256436" y="0"/>
                      <a:pt x="263525" y="7126"/>
                      <a:pt x="263525" y="15678"/>
                    </a:cubicBezTo>
                    <a:cubicBezTo>
                      <a:pt x="263525" y="15678"/>
                      <a:pt x="263525" y="15678"/>
                      <a:pt x="263525" y="71977"/>
                    </a:cubicBezTo>
                    <a:cubicBezTo>
                      <a:pt x="263525" y="71977"/>
                      <a:pt x="263525" y="71977"/>
                      <a:pt x="263525" y="98344"/>
                    </a:cubicBezTo>
                    <a:cubicBezTo>
                      <a:pt x="263525" y="98344"/>
                      <a:pt x="263525" y="98344"/>
                      <a:pt x="263525" y="99770"/>
                    </a:cubicBezTo>
                    <a:cubicBezTo>
                      <a:pt x="263525" y="99770"/>
                      <a:pt x="263525" y="99770"/>
                      <a:pt x="263525" y="103333"/>
                    </a:cubicBezTo>
                    <a:cubicBezTo>
                      <a:pt x="263525" y="103333"/>
                      <a:pt x="263525" y="103333"/>
                      <a:pt x="263525" y="115448"/>
                    </a:cubicBezTo>
                    <a:cubicBezTo>
                      <a:pt x="263525" y="115448"/>
                      <a:pt x="263525" y="115448"/>
                      <a:pt x="263525" y="131126"/>
                    </a:cubicBezTo>
                    <a:cubicBezTo>
                      <a:pt x="263525" y="131126"/>
                      <a:pt x="263525" y="131126"/>
                      <a:pt x="263525" y="179585"/>
                    </a:cubicBezTo>
                    <a:cubicBezTo>
                      <a:pt x="263525" y="188137"/>
                      <a:pt x="256436" y="195263"/>
                      <a:pt x="247929" y="195263"/>
                    </a:cubicBezTo>
                    <a:cubicBezTo>
                      <a:pt x="247929" y="195263"/>
                      <a:pt x="247929" y="195263"/>
                      <a:pt x="166407" y="195263"/>
                    </a:cubicBezTo>
                    <a:cubicBezTo>
                      <a:pt x="157901" y="195263"/>
                      <a:pt x="150812" y="188137"/>
                      <a:pt x="150812" y="179585"/>
                    </a:cubicBezTo>
                    <a:cubicBezTo>
                      <a:pt x="150812" y="179585"/>
                      <a:pt x="150812" y="179585"/>
                      <a:pt x="150812" y="131126"/>
                    </a:cubicBezTo>
                    <a:cubicBezTo>
                      <a:pt x="150812" y="131126"/>
                      <a:pt x="150812" y="131126"/>
                      <a:pt x="150812" y="115448"/>
                    </a:cubicBezTo>
                    <a:cubicBezTo>
                      <a:pt x="150812" y="115448"/>
                      <a:pt x="150812" y="115448"/>
                      <a:pt x="150812" y="103333"/>
                    </a:cubicBezTo>
                    <a:cubicBezTo>
                      <a:pt x="150812" y="103333"/>
                      <a:pt x="150812" y="103333"/>
                      <a:pt x="150812" y="99770"/>
                    </a:cubicBezTo>
                    <a:cubicBezTo>
                      <a:pt x="150812" y="99770"/>
                      <a:pt x="150812" y="99770"/>
                      <a:pt x="150812" y="98344"/>
                    </a:cubicBezTo>
                    <a:cubicBezTo>
                      <a:pt x="150812" y="98344"/>
                      <a:pt x="150812" y="98344"/>
                      <a:pt x="150812" y="71977"/>
                    </a:cubicBezTo>
                    <a:cubicBezTo>
                      <a:pt x="150812" y="71977"/>
                      <a:pt x="150812" y="71977"/>
                      <a:pt x="150812" y="15678"/>
                    </a:cubicBezTo>
                    <a:cubicBezTo>
                      <a:pt x="150812" y="7126"/>
                      <a:pt x="157901" y="0"/>
                      <a:pt x="166407"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8" name="TextBox 7">
            <a:extLst>
              <a:ext uri="{FF2B5EF4-FFF2-40B4-BE49-F238E27FC236}">
                <a16:creationId xmlns:a16="http://schemas.microsoft.com/office/drawing/2014/main" xmlns="" id="{0065B3D7-72E5-4029-BD1D-921EF08038FB}"/>
              </a:ext>
            </a:extLst>
          </p:cNvPr>
          <p:cNvSpPr txBox="1"/>
          <p:nvPr/>
        </p:nvSpPr>
        <p:spPr>
          <a:xfrm>
            <a:off x="1608869" y="6321758"/>
            <a:ext cx="3581430" cy="253916"/>
          </a:xfrm>
          <a:prstGeom prst="rect">
            <a:avLst/>
          </a:prstGeom>
          <a:noFill/>
        </p:spPr>
        <p:txBody>
          <a:bodyPr wrap="none" rtlCol="0">
            <a:spAutoFit/>
          </a:bodyPr>
          <a:lstStyle/>
          <a:p>
            <a:r>
              <a:rPr lang="en-US" sz="1050" dirty="0"/>
              <a:t>1. DGS&amp;D refers to Directorate General of Supplies and Goods</a:t>
            </a:r>
          </a:p>
        </p:txBody>
      </p:sp>
    </p:spTree>
    <p:extLst>
      <p:ext uri="{BB962C8B-B14F-4D97-AF65-F5344CB8AC3E}">
        <p14:creationId xmlns:p14="http://schemas.microsoft.com/office/powerpoint/2010/main" val="4129239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4C1EC4BE-F712-4052-AB22-818B1F333110}"/>
              </a:ext>
            </a:extLst>
          </p:cNvPr>
          <p:cNvGraphicFramePr>
            <a:graphicFrameLocks noChangeAspect="1"/>
          </p:cNvGraphicFramePr>
          <p:nvPr>
            <p:custDataLst>
              <p:tags r:id="rId2"/>
            </p:custDataLst>
            <p:extLst>
              <p:ext uri="{D42A27DB-BD31-4B8C-83A1-F6EECF244321}">
                <p14:modId xmlns:p14="http://schemas.microsoft.com/office/powerpoint/2010/main" val="4136003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8"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xmlns="" id="{4C1EC4BE-F712-4052-AB22-818B1F3331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AF5F7357-0021-418D-B65E-51802AD608AA}"/>
              </a:ext>
            </a:extLst>
          </p:cNvPr>
          <p:cNvSpPr>
            <a:spLocks noGrp="1"/>
          </p:cNvSpPr>
          <p:nvPr>
            <p:ph type="title"/>
          </p:nvPr>
        </p:nvSpPr>
        <p:spPr/>
        <p:txBody>
          <a:bodyPr vert="horz"/>
          <a:lstStyle/>
          <a:p>
            <a:r>
              <a:rPr lang="en-US" sz="2800" dirty="0">
                <a:solidFill>
                  <a:srgbClr val="8E4B09"/>
                </a:solidFill>
              </a:rPr>
              <a:t>E-Procurement | </a:t>
            </a:r>
            <a:r>
              <a:rPr lang="en-US" dirty="0"/>
              <a:t>Services on GeM – overview</a:t>
            </a:r>
            <a:endParaRPr lang="en-IN" dirty="0"/>
          </a:p>
        </p:txBody>
      </p:sp>
      <p:sp>
        <p:nvSpPr>
          <p:cNvPr id="19" name="Google Shape;96;p36" hidden="1">
            <a:extLst>
              <a:ext uri="{FF2B5EF4-FFF2-40B4-BE49-F238E27FC236}">
                <a16:creationId xmlns:a16="http://schemas.microsoft.com/office/drawing/2014/main" xmlns="" id="{370B4B46-8FE5-45AD-8921-80EEED911551}"/>
              </a:ext>
            </a:extLst>
          </p:cNvPr>
          <p:cNvSpPr/>
          <p:nvPr/>
        </p:nvSpPr>
        <p:spPr>
          <a:xfrm>
            <a:off x="752733" y="2297895"/>
            <a:ext cx="10683977" cy="363351"/>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a typeface="Verdana" panose="020B0604030504040204" pitchFamily="34" charset="0"/>
              </a:rPr>
              <a:t>The Direct Purchase of a product can be done once in a week by buyer except covid categories. </a:t>
            </a:r>
          </a:p>
        </p:txBody>
      </p:sp>
      <p:sp>
        <p:nvSpPr>
          <p:cNvPr id="20" name="Google Shape;96;p36" hidden="1">
            <a:extLst>
              <a:ext uri="{FF2B5EF4-FFF2-40B4-BE49-F238E27FC236}">
                <a16:creationId xmlns:a16="http://schemas.microsoft.com/office/drawing/2014/main" xmlns="" id="{0825D969-A616-4122-8C70-01203A22907E}"/>
              </a:ext>
            </a:extLst>
          </p:cNvPr>
          <p:cNvSpPr/>
          <p:nvPr/>
        </p:nvSpPr>
        <p:spPr>
          <a:xfrm>
            <a:off x="752733" y="2663995"/>
            <a:ext cx="10683977" cy="363351"/>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a typeface="Verdana" panose="020B0604030504040204" pitchFamily="34" charset="0"/>
              </a:rPr>
              <a:t>The 25K limit is overruled in Automobile and some Drugs categories.</a:t>
            </a:r>
          </a:p>
        </p:txBody>
      </p:sp>
      <p:sp>
        <p:nvSpPr>
          <p:cNvPr id="10" name="ee4pContent1">
            <a:extLst>
              <a:ext uri="{FF2B5EF4-FFF2-40B4-BE49-F238E27FC236}">
                <a16:creationId xmlns:a16="http://schemas.microsoft.com/office/drawing/2014/main" xmlns="" id="{A6B3AD4D-D2C4-4E7A-A403-3E743833D730}"/>
              </a:ext>
            </a:extLst>
          </p:cNvPr>
          <p:cNvSpPr txBox="1"/>
          <p:nvPr/>
        </p:nvSpPr>
        <p:spPr>
          <a:xfrm>
            <a:off x="1602311" y="1278609"/>
            <a:ext cx="10088119" cy="4616648"/>
          </a:xfrm>
          <a:prstGeom prst="rect">
            <a:avLst/>
          </a:prstGeom>
          <a:ln cap="rnd">
            <a:noFill/>
          </a:ln>
        </p:spPr>
        <p:txBody>
          <a:bodyPr vert="horz" wrap="square" lIns="91440" tIns="0" rIns="0" bIns="0" rtlCol="0" anchor="t" anchorCtr="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r>
              <a:rPr lang="en-US" dirty="0">
                <a:solidFill>
                  <a:srgbClr val="373737"/>
                </a:solidFill>
                <a:latin typeface="+mn-lt"/>
              </a:rPr>
              <a:t>Introduced “Services” as a Proof-of-Concept with a single service (Vehicle Hiring Services)</a:t>
            </a:r>
          </a:p>
          <a:p>
            <a:endParaRPr lang="en-US" dirty="0">
              <a:solidFill>
                <a:srgbClr val="373737"/>
              </a:solidFill>
              <a:latin typeface="+mn-lt"/>
            </a:endParaRPr>
          </a:p>
          <a:p>
            <a:r>
              <a:rPr lang="en-US" dirty="0">
                <a:solidFill>
                  <a:srgbClr val="373737"/>
                </a:solidFill>
                <a:latin typeface="+mn-lt"/>
              </a:rPr>
              <a:t>Benefits of Procuring Services on GeM </a:t>
            </a:r>
          </a:p>
          <a:p>
            <a:pPr marL="540000" lvl="1" indent="-360000">
              <a:buClr>
                <a:srgbClr val="263C85"/>
              </a:buClr>
              <a:buFont typeface="Trebuchet MS" panose="020B0603020202020204" pitchFamily="34" charset="0"/>
              <a:buChar char="•"/>
            </a:pPr>
            <a:r>
              <a:rPr lang="en-US" b="1" dirty="0">
                <a:solidFill>
                  <a:srgbClr val="8E4B09"/>
                </a:solidFill>
                <a:latin typeface="+mn-lt"/>
              </a:rPr>
              <a:t>Category based procurement of service </a:t>
            </a:r>
            <a:r>
              <a:rPr lang="en-US" dirty="0">
                <a:solidFill>
                  <a:srgbClr val="373737"/>
                </a:solidFill>
                <a:latin typeface="+mn-lt"/>
              </a:rPr>
              <a:t>enables buyer to have better price discovery from broad range of service providers </a:t>
            </a:r>
          </a:p>
          <a:p>
            <a:pPr marL="540000" lvl="1" indent="-360000">
              <a:buClr>
                <a:srgbClr val="263C85"/>
              </a:buClr>
              <a:buFont typeface="Trebuchet MS" panose="020B0603020202020204" pitchFamily="34" charset="0"/>
              <a:buChar char="•"/>
            </a:pPr>
            <a:r>
              <a:rPr lang="en-US" b="1" dirty="0">
                <a:solidFill>
                  <a:srgbClr val="8E4B09"/>
                </a:solidFill>
                <a:latin typeface="+mn-lt"/>
              </a:rPr>
              <a:t>Pre-identified critical technical specifications </a:t>
            </a:r>
            <a:r>
              <a:rPr lang="en-US" dirty="0">
                <a:solidFill>
                  <a:srgbClr val="373737"/>
                </a:solidFill>
                <a:latin typeface="+mn-lt"/>
              </a:rPr>
              <a:t>with flexibility of </a:t>
            </a:r>
            <a:r>
              <a:rPr lang="en-US" b="1" dirty="0">
                <a:solidFill>
                  <a:srgbClr val="8E4B09"/>
                </a:solidFill>
                <a:latin typeface="+mn-lt"/>
              </a:rPr>
              <a:t>customization</a:t>
            </a:r>
          </a:p>
          <a:p>
            <a:pPr marL="540000" lvl="1" indent="-360000">
              <a:buClr>
                <a:srgbClr val="263C85"/>
              </a:buClr>
              <a:buFont typeface="Trebuchet MS" panose="020B0603020202020204" pitchFamily="34" charset="0"/>
              <a:buChar char="•"/>
            </a:pPr>
            <a:r>
              <a:rPr lang="en-US" b="1" dirty="0">
                <a:solidFill>
                  <a:srgbClr val="8E4B09"/>
                </a:solidFill>
                <a:latin typeface="+mn-lt"/>
              </a:rPr>
              <a:t>ATC library </a:t>
            </a:r>
            <a:r>
              <a:rPr lang="en-US" dirty="0">
                <a:solidFill>
                  <a:srgbClr val="373737"/>
                </a:solidFill>
                <a:latin typeface="+mn-lt"/>
              </a:rPr>
              <a:t>available for addition of terms and conditions</a:t>
            </a:r>
          </a:p>
          <a:p>
            <a:pPr marL="540000" lvl="1" indent="-360000">
              <a:buClr>
                <a:srgbClr val="263C85"/>
              </a:buClr>
              <a:buFont typeface="Trebuchet MS" panose="020B0603020202020204" pitchFamily="34" charset="0"/>
              <a:buChar char="•"/>
            </a:pPr>
            <a:r>
              <a:rPr lang="en-US" dirty="0">
                <a:solidFill>
                  <a:srgbClr val="373737"/>
                </a:solidFill>
                <a:latin typeface="+mn-lt"/>
              </a:rPr>
              <a:t>Option to provide </a:t>
            </a:r>
            <a:r>
              <a:rPr lang="en-US" b="1" dirty="0">
                <a:solidFill>
                  <a:srgbClr val="8E4B09"/>
                </a:solidFill>
                <a:latin typeface="+mn-lt"/>
              </a:rPr>
              <a:t>multiple consignee locations and quantity</a:t>
            </a:r>
          </a:p>
          <a:p>
            <a:pPr marL="540000" lvl="1" indent="-360000">
              <a:buClr>
                <a:srgbClr val="263C85"/>
              </a:buClr>
              <a:buFont typeface="Trebuchet MS" panose="020B0603020202020204" pitchFamily="34" charset="0"/>
              <a:buChar char="•"/>
            </a:pPr>
            <a:r>
              <a:rPr lang="en-US" dirty="0">
                <a:solidFill>
                  <a:srgbClr val="373737"/>
                </a:solidFill>
                <a:latin typeface="+mn-lt"/>
              </a:rPr>
              <a:t>Provision for Buyer adding </a:t>
            </a:r>
            <a:r>
              <a:rPr lang="en-US" b="1" dirty="0">
                <a:solidFill>
                  <a:srgbClr val="8E4B09"/>
                </a:solidFill>
                <a:latin typeface="+mn-lt"/>
              </a:rPr>
              <a:t>buyer specific SLA, scope of work and T&amp;C</a:t>
            </a:r>
          </a:p>
          <a:p>
            <a:pPr marL="457200" lvl="1" indent="0">
              <a:buNone/>
            </a:pPr>
            <a:r>
              <a:rPr lang="en-US" dirty="0">
                <a:latin typeface="+mn-lt"/>
              </a:rPr>
              <a:t>	</a:t>
            </a:r>
          </a:p>
          <a:p>
            <a:r>
              <a:rPr lang="en-US" dirty="0">
                <a:solidFill>
                  <a:srgbClr val="373737"/>
                </a:solidFill>
                <a:latin typeface="+mn-lt"/>
              </a:rPr>
              <a:t>Unique features available for Services  </a:t>
            </a:r>
          </a:p>
          <a:p>
            <a:pPr marL="540000" lvl="1" indent="-360000">
              <a:buClr>
                <a:srgbClr val="263C85"/>
              </a:buClr>
              <a:buFont typeface="Trebuchet MS" panose="020B0603020202020204" pitchFamily="34" charset="0"/>
              <a:buChar char="•"/>
            </a:pPr>
            <a:r>
              <a:rPr lang="en-US" dirty="0">
                <a:solidFill>
                  <a:srgbClr val="373737"/>
                </a:solidFill>
                <a:latin typeface="+mn-lt"/>
              </a:rPr>
              <a:t>Each service has its </a:t>
            </a:r>
            <a:r>
              <a:rPr lang="en-US" b="1" dirty="0">
                <a:solidFill>
                  <a:srgbClr val="8E4B09"/>
                </a:solidFill>
                <a:latin typeface="+mn-lt"/>
              </a:rPr>
              <a:t>own Specifications, SLA and STCs</a:t>
            </a:r>
            <a:r>
              <a:rPr lang="en-US" dirty="0">
                <a:solidFill>
                  <a:srgbClr val="373737"/>
                </a:solidFill>
                <a:latin typeface="+mn-lt"/>
              </a:rPr>
              <a:t>. Buyer can add ATC</a:t>
            </a:r>
          </a:p>
          <a:p>
            <a:pPr marL="540000" lvl="1" indent="-360000">
              <a:buClr>
                <a:srgbClr val="263C85"/>
              </a:buClr>
              <a:buFont typeface="Trebuchet MS" panose="020B0603020202020204" pitchFamily="34" charset="0"/>
              <a:buChar char="•"/>
            </a:pPr>
            <a:r>
              <a:rPr lang="en-US" dirty="0">
                <a:solidFill>
                  <a:srgbClr val="373737"/>
                </a:solidFill>
                <a:latin typeface="+mn-lt"/>
              </a:rPr>
              <a:t>GeM suggests two basic pre-qualification requirements: </a:t>
            </a:r>
            <a:r>
              <a:rPr lang="en-US" b="1" dirty="0">
                <a:solidFill>
                  <a:srgbClr val="8E4B09"/>
                </a:solidFill>
                <a:latin typeface="+mn-lt"/>
              </a:rPr>
              <a:t>Turnover and Project Experience </a:t>
            </a:r>
            <a:r>
              <a:rPr lang="en-US" dirty="0">
                <a:solidFill>
                  <a:srgbClr val="373737"/>
                </a:solidFill>
                <a:latin typeface="+mn-lt"/>
              </a:rPr>
              <a:t>during creation of bid </a:t>
            </a:r>
          </a:p>
          <a:p>
            <a:pPr marL="540000" lvl="1" indent="-360000">
              <a:buClr>
                <a:srgbClr val="263C85"/>
              </a:buClr>
              <a:buFont typeface="Trebuchet MS" panose="020B0603020202020204" pitchFamily="34" charset="0"/>
              <a:buChar char="•"/>
            </a:pPr>
            <a:r>
              <a:rPr lang="en-US" dirty="0">
                <a:solidFill>
                  <a:srgbClr val="373737"/>
                </a:solidFill>
                <a:latin typeface="+mn-lt"/>
              </a:rPr>
              <a:t>Method of Evaluation: </a:t>
            </a:r>
            <a:r>
              <a:rPr lang="en-US" b="1" dirty="0">
                <a:solidFill>
                  <a:srgbClr val="8E4B09"/>
                </a:solidFill>
                <a:latin typeface="+mn-lt"/>
              </a:rPr>
              <a:t>L1, LCS, QCBS </a:t>
            </a:r>
          </a:p>
        </p:txBody>
      </p:sp>
      <p:sp>
        <p:nvSpPr>
          <p:cNvPr id="11" name="Oval 20">
            <a:extLst>
              <a:ext uri="{FF2B5EF4-FFF2-40B4-BE49-F238E27FC236}">
                <a16:creationId xmlns:a16="http://schemas.microsoft.com/office/drawing/2014/main" xmlns="" id="{9B0BFA30-3064-4DD7-AF17-053340E97ABC}"/>
              </a:ext>
            </a:extLst>
          </p:cNvPr>
          <p:cNvSpPr>
            <a:spLocks noChangeAspect="1" noChangeArrowheads="1"/>
          </p:cNvSpPr>
          <p:nvPr/>
        </p:nvSpPr>
        <p:spPr bwMode="auto">
          <a:xfrm>
            <a:off x="1276313" y="4316408"/>
            <a:ext cx="318772" cy="337601"/>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3</a:t>
            </a:r>
          </a:p>
        </p:txBody>
      </p:sp>
      <p:sp>
        <p:nvSpPr>
          <p:cNvPr id="12" name="Oval 20">
            <a:extLst>
              <a:ext uri="{FF2B5EF4-FFF2-40B4-BE49-F238E27FC236}">
                <a16:creationId xmlns:a16="http://schemas.microsoft.com/office/drawing/2014/main" xmlns="" id="{A201FEB4-BD1A-40F2-BF10-246AB12539F3}"/>
              </a:ext>
            </a:extLst>
          </p:cNvPr>
          <p:cNvSpPr>
            <a:spLocks noChangeAspect="1" noChangeArrowheads="1"/>
          </p:cNvSpPr>
          <p:nvPr/>
        </p:nvSpPr>
        <p:spPr bwMode="auto">
          <a:xfrm>
            <a:off x="1276313" y="1863106"/>
            <a:ext cx="318772" cy="337601"/>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2</a:t>
            </a:r>
          </a:p>
        </p:txBody>
      </p:sp>
      <p:sp>
        <p:nvSpPr>
          <p:cNvPr id="13" name="Oval 20">
            <a:extLst>
              <a:ext uri="{FF2B5EF4-FFF2-40B4-BE49-F238E27FC236}">
                <a16:creationId xmlns:a16="http://schemas.microsoft.com/office/drawing/2014/main" xmlns="" id="{D7080D24-3ED2-4E67-8AD8-9AC8A99E0853}"/>
              </a:ext>
            </a:extLst>
          </p:cNvPr>
          <p:cNvSpPr>
            <a:spLocks noChangeAspect="1" noChangeArrowheads="1"/>
          </p:cNvSpPr>
          <p:nvPr/>
        </p:nvSpPr>
        <p:spPr bwMode="auto">
          <a:xfrm>
            <a:off x="1276313" y="1272320"/>
            <a:ext cx="318772" cy="337601"/>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1</a:t>
            </a:r>
          </a:p>
        </p:txBody>
      </p:sp>
    </p:spTree>
    <p:extLst>
      <p:ext uri="{BB962C8B-B14F-4D97-AF65-F5344CB8AC3E}">
        <p14:creationId xmlns:p14="http://schemas.microsoft.com/office/powerpoint/2010/main" val="2284226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extLst>
              <p:ext uri="{D42A27DB-BD31-4B8C-83A1-F6EECF244321}">
                <p14:modId xmlns:p14="http://schemas.microsoft.com/office/powerpoint/2010/main" val="244011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2"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445379"/>
            <a:ext cx="10683977" cy="387798"/>
          </a:xfrm>
        </p:spPr>
        <p:txBody>
          <a:bodyPr vert="horz"/>
          <a:lstStyle/>
          <a:p>
            <a:r>
              <a:rPr lang="en-US" sz="2800" dirty="0">
                <a:solidFill>
                  <a:srgbClr val="8E4B09"/>
                </a:solidFill>
              </a:rPr>
              <a:t>E-Procurement | </a:t>
            </a:r>
            <a:r>
              <a:rPr lang="en-US" sz="2800" b="1" dirty="0">
                <a:solidFill>
                  <a:schemeClr val="tx2"/>
                </a:solidFill>
                <a:latin typeface="+mn-lt"/>
              </a:rPr>
              <a:t>Forward Auction Overview</a:t>
            </a:r>
            <a:endParaRPr lang="en-US" sz="2800" dirty="0">
              <a:solidFill>
                <a:schemeClr val="tx2"/>
              </a:solidFill>
            </a:endParaRPr>
          </a:p>
        </p:txBody>
      </p:sp>
      <p:sp>
        <p:nvSpPr>
          <p:cNvPr id="9" name="ee4pContent1">
            <a:extLst>
              <a:ext uri="{FF2B5EF4-FFF2-40B4-BE49-F238E27FC236}">
                <a16:creationId xmlns:a16="http://schemas.microsoft.com/office/drawing/2014/main" xmlns="" id="{AA87257A-28E1-4D43-9B10-84DC928C12E2}"/>
              </a:ext>
            </a:extLst>
          </p:cNvPr>
          <p:cNvSpPr txBox="1"/>
          <p:nvPr/>
        </p:nvSpPr>
        <p:spPr>
          <a:xfrm>
            <a:off x="734206" y="1196054"/>
            <a:ext cx="10192295" cy="2376035"/>
          </a:xfrm>
          <a:prstGeom prst="rect">
            <a:avLst/>
          </a:prstGeom>
          <a:ln cap="rnd">
            <a:noFill/>
          </a:ln>
        </p:spPr>
        <p:txBody>
          <a:bodyPr vert="horz" wrap="square" lIns="9144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685800" lvl="1" indent="-228600">
              <a:lnSpc>
                <a:spcPct val="150000"/>
              </a:lnSpc>
              <a:spcAft>
                <a:spcPts val="300"/>
              </a:spcAft>
              <a:buClr>
                <a:schemeClr val="tx2">
                  <a:lumMod val="75000"/>
                </a:schemeClr>
              </a:buClr>
              <a:buFont typeface="Arial" panose="020B0604020202020204" pitchFamily="34" charset="0"/>
              <a:buChar char="•"/>
              <a:defRPr/>
            </a:pPr>
            <a:r>
              <a:rPr lang="en-US" dirty="0">
                <a:latin typeface="+mn-lt"/>
              </a:rPr>
              <a:t>Facilitates pan-India </a:t>
            </a:r>
            <a:r>
              <a:rPr lang="en-US" b="1" dirty="0">
                <a:solidFill>
                  <a:srgbClr val="8E4B09"/>
                </a:solidFill>
                <a:latin typeface="+mn-lt"/>
              </a:rPr>
              <a:t>auction of categories of goods/ material/ immovable items</a:t>
            </a:r>
          </a:p>
          <a:p>
            <a:pPr marL="685800" lvl="1" indent="-228600">
              <a:lnSpc>
                <a:spcPct val="150000"/>
              </a:lnSpc>
              <a:spcAft>
                <a:spcPts val="300"/>
              </a:spcAft>
              <a:buClr>
                <a:schemeClr val="tx2">
                  <a:lumMod val="75000"/>
                </a:schemeClr>
              </a:buClr>
              <a:buFont typeface="Arial" panose="020B0604020202020204" pitchFamily="34" charset="0"/>
              <a:buChar char="•"/>
              <a:defRPr/>
            </a:pPr>
            <a:r>
              <a:rPr lang="en-US" b="1" dirty="0">
                <a:solidFill>
                  <a:srgbClr val="8E4B09"/>
                </a:solidFill>
                <a:latin typeface="+mn-lt"/>
              </a:rPr>
              <a:t>FA Sellers/ Auctioneers: </a:t>
            </a:r>
            <a:r>
              <a:rPr lang="en-US" dirty="0">
                <a:latin typeface="+mn-lt"/>
              </a:rPr>
              <a:t>Central and State Government Ministries /Departments, </a:t>
            </a:r>
            <a:r>
              <a:rPr lang="en-US" dirty="0" err="1">
                <a:latin typeface="+mn-lt"/>
              </a:rPr>
              <a:t>CPSUs</a:t>
            </a:r>
            <a:r>
              <a:rPr lang="en-US" dirty="0">
                <a:latin typeface="+mn-lt"/>
              </a:rPr>
              <a:t> &amp; </a:t>
            </a:r>
            <a:r>
              <a:rPr lang="en-US" dirty="0" err="1">
                <a:latin typeface="+mn-lt"/>
              </a:rPr>
              <a:t>SPSUs</a:t>
            </a:r>
            <a:r>
              <a:rPr lang="en-US" dirty="0">
                <a:latin typeface="+mn-lt"/>
              </a:rPr>
              <a:t>, Autonomous Institutions and Local Bodies</a:t>
            </a:r>
          </a:p>
          <a:p>
            <a:pPr marL="685800" lvl="1" indent="-228600">
              <a:lnSpc>
                <a:spcPct val="150000"/>
              </a:lnSpc>
              <a:spcAft>
                <a:spcPts val="300"/>
              </a:spcAft>
              <a:buClr>
                <a:schemeClr val="tx2">
                  <a:lumMod val="75000"/>
                </a:schemeClr>
              </a:buClr>
              <a:buFont typeface="Arial" panose="020B0604020202020204" pitchFamily="34" charset="0"/>
              <a:buChar char="•"/>
              <a:defRPr/>
            </a:pPr>
            <a:r>
              <a:rPr lang="en-US" dirty="0">
                <a:latin typeface="+mn-lt"/>
              </a:rPr>
              <a:t>GeM Buyer gets </a:t>
            </a:r>
            <a:r>
              <a:rPr lang="en-US" b="1" dirty="0">
                <a:solidFill>
                  <a:srgbClr val="8E4B09"/>
                </a:solidFill>
                <a:latin typeface="+mn-lt"/>
              </a:rPr>
              <a:t>auto-registered as FA Seller/Auctioneer </a:t>
            </a:r>
            <a:r>
              <a:rPr lang="en-US" dirty="0">
                <a:latin typeface="+mn-lt"/>
              </a:rPr>
              <a:t>on Forward Auction Module</a:t>
            </a:r>
            <a:endParaRPr lang="en-US" b="1" dirty="0">
              <a:solidFill>
                <a:srgbClr val="8E4B09"/>
              </a:solidFill>
              <a:latin typeface="+mn-lt"/>
            </a:endParaRPr>
          </a:p>
          <a:p>
            <a:pPr marL="685800" lvl="1" indent="-228600">
              <a:lnSpc>
                <a:spcPct val="150000"/>
              </a:lnSpc>
              <a:spcAft>
                <a:spcPts val="300"/>
              </a:spcAft>
              <a:buClr>
                <a:schemeClr val="tx2">
                  <a:lumMod val="75000"/>
                </a:schemeClr>
              </a:buClr>
              <a:buFont typeface="Arial" panose="020B0604020202020204" pitchFamily="34" charset="0"/>
              <a:buChar char="•"/>
              <a:defRPr/>
            </a:pPr>
            <a:r>
              <a:rPr lang="en-US" dirty="0">
                <a:latin typeface="+mn-lt"/>
              </a:rPr>
              <a:t>Facilitate </a:t>
            </a:r>
            <a:r>
              <a:rPr lang="en-US" b="1" dirty="0">
                <a:solidFill>
                  <a:srgbClr val="8E4B09"/>
                </a:solidFill>
                <a:latin typeface="+mn-lt"/>
              </a:rPr>
              <a:t>auction &amp; procurement in single platform</a:t>
            </a:r>
          </a:p>
        </p:txBody>
      </p:sp>
      <p:sp>
        <p:nvSpPr>
          <p:cNvPr id="2" name="ee4pContent1">
            <a:extLst>
              <a:ext uri="{FF2B5EF4-FFF2-40B4-BE49-F238E27FC236}">
                <a16:creationId xmlns:a16="http://schemas.microsoft.com/office/drawing/2014/main" xmlns="" id="{5CCDA490-FFEF-5781-4E3C-4C6DE48130C2}"/>
              </a:ext>
            </a:extLst>
          </p:cNvPr>
          <p:cNvSpPr txBox="1"/>
          <p:nvPr/>
        </p:nvSpPr>
        <p:spPr>
          <a:xfrm>
            <a:off x="1041479" y="4117985"/>
            <a:ext cx="10515600" cy="2154823"/>
          </a:xfrm>
          <a:prstGeom prst="rect">
            <a:avLst/>
          </a:prstGeom>
          <a:ln cap="rnd">
            <a:noFill/>
          </a:ln>
        </p:spPr>
        <p:txBody>
          <a:bodyPr vert="horz" wrap="square" lIns="9144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lvl="1" indent="0">
              <a:spcAft>
                <a:spcPts val="300"/>
              </a:spcAft>
              <a:buFont typeface="Trebuchet MS" panose="020B0603020202020204" pitchFamily="34" charset="0"/>
              <a:buChar char="​"/>
            </a:pPr>
            <a:r>
              <a:rPr lang="en-US" b="1" dirty="0">
                <a:solidFill>
                  <a:schemeClr val="tx2"/>
                </a:solidFill>
                <a:latin typeface="+mn-lt"/>
              </a:rPr>
              <a:t>Forward Auction Categories:</a:t>
            </a:r>
          </a:p>
          <a:p>
            <a:pPr marL="685800" lvl="1" indent="-228600">
              <a:spcAft>
                <a:spcPts val="300"/>
              </a:spcAft>
              <a:buClr>
                <a:schemeClr val="tx2">
                  <a:lumMod val="75000"/>
                </a:schemeClr>
              </a:buClr>
              <a:buFont typeface="Arial" panose="020B0604020202020204" pitchFamily="34" charset="0"/>
              <a:buChar char="•"/>
              <a:defRPr/>
            </a:pPr>
            <a:r>
              <a:rPr lang="en-US" b="1" dirty="0">
                <a:solidFill>
                  <a:srgbClr val="8E4B09"/>
                </a:solidFill>
                <a:latin typeface="+mn-lt"/>
              </a:rPr>
              <a:t>E-waste: </a:t>
            </a:r>
            <a:r>
              <a:rPr lang="en-US" dirty="0">
                <a:latin typeface="+mn-lt"/>
              </a:rPr>
              <a:t>Electronic and Electrical </a:t>
            </a:r>
          </a:p>
          <a:p>
            <a:pPr marL="685800" lvl="1" indent="-228600">
              <a:spcAft>
                <a:spcPts val="300"/>
              </a:spcAft>
              <a:buClr>
                <a:schemeClr val="tx2">
                  <a:lumMod val="75000"/>
                </a:schemeClr>
              </a:buClr>
              <a:buFont typeface="Arial" panose="020B0604020202020204" pitchFamily="34" charset="0"/>
              <a:buChar char="•"/>
              <a:defRPr/>
            </a:pPr>
            <a:r>
              <a:rPr lang="en-US" b="1" dirty="0">
                <a:solidFill>
                  <a:srgbClr val="8E4B09"/>
                </a:solidFill>
                <a:latin typeface="+mn-lt"/>
              </a:rPr>
              <a:t>Land/Building: </a:t>
            </a:r>
            <a:r>
              <a:rPr lang="en-US" dirty="0">
                <a:latin typeface="+mn-lt"/>
              </a:rPr>
              <a:t>Industrial, Commercial and Residential</a:t>
            </a:r>
          </a:p>
          <a:p>
            <a:pPr marL="685800" lvl="1" indent="-228600">
              <a:spcAft>
                <a:spcPts val="300"/>
              </a:spcAft>
              <a:buClr>
                <a:schemeClr val="tx2">
                  <a:lumMod val="75000"/>
                </a:schemeClr>
              </a:buClr>
              <a:buFont typeface="Arial" panose="020B0604020202020204" pitchFamily="34" charset="0"/>
              <a:buChar char="•"/>
              <a:defRPr/>
            </a:pPr>
            <a:r>
              <a:rPr lang="en-US" b="1" dirty="0">
                <a:solidFill>
                  <a:srgbClr val="8E4B09"/>
                </a:solidFill>
                <a:latin typeface="+mn-lt"/>
              </a:rPr>
              <a:t>Machineries: </a:t>
            </a:r>
            <a:r>
              <a:rPr lang="en-US" dirty="0">
                <a:latin typeface="+mn-lt"/>
              </a:rPr>
              <a:t>Electric Industrial, Non-Electric Industrial</a:t>
            </a:r>
          </a:p>
          <a:p>
            <a:pPr marL="685800" lvl="1" indent="-228600">
              <a:spcAft>
                <a:spcPts val="300"/>
              </a:spcAft>
              <a:buClr>
                <a:schemeClr val="tx2">
                  <a:lumMod val="75000"/>
                </a:schemeClr>
              </a:buClr>
              <a:buFont typeface="Arial" panose="020B0604020202020204" pitchFamily="34" charset="0"/>
              <a:buChar char="•"/>
              <a:defRPr/>
            </a:pPr>
            <a:r>
              <a:rPr lang="en-US" b="1" dirty="0">
                <a:solidFill>
                  <a:srgbClr val="8E4B09"/>
                </a:solidFill>
                <a:latin typeface="+mn-lt"/>
              </a:rPr>
              <a:t>Scrap/Disposables: </a:t>
            </a:r>
            <a:r>
              <a:rPr lang="en-US" dirty="0">
                <a:latin typeface="+mn-lt"/>
              </a:rPr>
              <a:t>Lube/Waste Oil, Metallic, Non-Metallic, Useable and Scrap Vehicles</a:t>
            </a:r>
          </a:p>
          <a:p>
            <a:pPr marL="685800" lvl="1" indent="-228600">
              <a:spcAft>
                <a:spcPts val="300"/>
              </a:spcAft>
              <a:buClr>
                <a:schemeClr val="tx2">
                  <a:lumMod val="75000"/>
                </a:schemeClr>
              </a:buClr>
              <a:buFont typeface="Arial" panose="020B0604020202020204" pitchFamily="34" charset="0"/>
              <a:buChar char="•"/>
              <a:defRPr/>
            </a:pPr>
            <a:r>
              <a:rPr lang="en-US" b="1" dirty="0">
                <a:solidFill>
                  <a:srgbClr val="8E4B09"/>
                </a:solidFill>
                <a:latin typeface="+mn-lt"/>
              </a:rPr>
              <a:t>Others: </a:t>
            </a:r>
            <a:r>
              <a:rPr lang="en-US" dirty="0">
                <a:latin typeface="+mn-lt"/>
              </a:rPr>
              <a:t>Items for re-use and are of monetary value other than above</a:t>
            </a:r>
          </a:p>
        </p:txBody>
      </p:sp>
    </p:spTree>
    <p:extLst>
      <p:ext uri="{BB962C8B-B14F-4D97-AF65-F5344CB8AC3E}">
        <p14:creationId xmlns:p14="http://schemas.microsoft.com/office/powerpoint/2010/main" val="700546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extLst>
              <p:ext uri="{D42A27DB-BD31-4B8C-83A1-F6EECF244321}">
                <p14:modId xmlns:p14="http://schemas.microsoft.com/office/powerpoint/2010/main" val="1118103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6"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445379"/>
            <a:ext cx="10683977" cy="387798"/>
          </a:xfrm>
        </p:spPr>
        <p:txBody>
          <a:bodyPr vert="horz"/>
          <a:lstStyle/>
          <a:p>
            <a:r>
              <a:rPr lang="en-US" sz="2800" dirty="0">
                <a:solidFill>
                  <a:srgbClr val="8E4B09"/>
                </a:solidFill>
              </a:rPr>
              <a:t>E-Procurement | </a:t>
            </a:r>
            <a:r>
              <a:rPr lang="en-US" sz="2800" dirty="0">
                <a:solidFill>
                  <a:schemeClr val="tx2"/>
                </a:solidFill>
                <a:latin typeface="+mn-lt"/>
              </a:rPr>
              <a:t>Process of Forward Auction</a:t>
            </a:r>
            <a:endParaRPr lang="en-US" sz="2800" dirty="0">
              <a:solidFill>
                <a:schemeClr val="tx2"/>
              </a:solidFill>
            </a:endParaRPr>
          </a:p>
        </p:txBody>
      </p:sp>
      <p:cxnSp>
        <p:nvCxnSpPr>
          <p:cNvPr id="10" name="Straight Connector 9">
            <a:extLst>
              <a:ext uri="{FF2B5EF4-FFF2-40B4-BE49-F238E27FC236}">
                <a16:creationId xmlns:a16="http://schemas.microsoft.com/office/drawing/2014/main" xmlns="" id="{135895C1-ECC3-4D6F-9D65-E966CF77C792}"/>
              </a:ext>
            </a:extLst>
          </p:cNvPr>
          <p:cNvCxnSpPr/>
          <p:nvPr/>
        </p:nvCxnSpPr>
        <p:spPr>
          <a:xfrm>
            <a:off x="1155700" y="1545905"/>
            <a:ext cx="0" cy="4231801"/>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1" name="ee4pContent1">
            <a:extLst>
              <a:ext uri="{FF2B5EF4-FFF2-40B4-BE49-F238E27FC236}">
                <a16:creationId xmlns:a16="http://schemas.microsoft.com/office/drawing/2014/main" xmlns="" id="{587E3FE8-A289-413E-9715-F5B199EFD4FA}"/>
              </a:ext>
            </a:extLst>
          </p:cNvPr>
          <p:cNvSpPr txBox="1"/>
          <p:nvPr/>
        </p:nvSpPr>
        <p:spPr>
          <a:xfrm>
            <a:off x="1578280" y="1494073"/>
            <a:ext cx="4271375" cy="738664"/>
          </a:xfrm>
          <a:prstGeom prst="rect">
            <a:avLst/>
          </a:prstGeom>
          <a:ln cap="rnd">
            <a:noFill/>
          </a:ln>
        </p:spPr>
        <p:txBody>
          <a:bodyPr vert="horz" wrap="square" lIns="9144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1">
                <a:ln>
                  <a:noFill/>
                </a:ln>
                <a:effectLst/>
                <a:uLnTx/>
                <a:uFillTx/>
                <a:latin typeface="+mn-lt"/>
                <a:ea typeface="Open Sans"/>
                <a:cs typeface="Open Sans"/>
              </a:rPr>
              <a:t>The GeM Buyer gets auto-registered as Auctioneer on Forward Auction Module</a:t>
            </a:r>
          </a:p>
        </p:txBody>
      </p:sp>
      <p:grpSp>
        <p:nvGrpSpPr>
          <p:cNvPr id="12" name="Group 11">
            <a:extLst>
              <a:ext uri="{FF2B5EF4-FFF2-40B4-BE49-F238E27FC236}">
                <a16:creationId xmlns:a16="http://schemas.microsoft.com/office/drawing/2014/main" xmlns="" id="{531D9C71-32E2-45C7-9699-6F098C849FA2}"/>
              </a:ext>
            </a:extLst>
          </p:cNvPr>
          <p:cNvGrpSpPr/>
          <p:nvPr/>
        </p:nvGrpSpPr>
        <p:grpSpPr>
          <a:xfrm>
            <a:off x="838200" y="1545905"/>
            <a:ext cx="635000" cy="635000"/>
            <a:chOff x="838200" y="1754346"/>
            <a:chExt cx="635000" cy="635000"/>
          </a:xfrm>
        </p:grpSpPr>
        <p:sp>
          <p:nvSpPr>
            <p:cNvPr id="13" name="Shape 406">
              <a:extLst>
                <a:ext uri="{FF2B5EF4-FFF2-40B4-BE49-F238E27FC236}">
                  <a16:creationId xmlns:a16="http://schemas.microsoft.com/office/drawing/2014/main" xmlns="" id="{7414AF0D-8696-4DF0-8994-4B11D3D705F7}"/>
                </a:ext>
              </a:extLst>
            </p:cNvPr>
            <p:cNvSpPr/>
            <p:nvPr/>
          </p:nvSpPr>
          <p:spPr>
            <a:xfrm>
              <a:off x="838200" y="1754346"/>
              <a:ext cx="635000" cy="635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5600">
                  <a:solidFill>
                    <a:srgbClr val="FFFFFF"/>
                  </a:solidFill>
                  <a:effectLst>
                    <a:outerShdw blurRad="38100" dist="12700" dir="5400000" rotWithShape="0">
                      <a:srgbClr val="000000">
                        <a:alpha val="50000"/>
                      </a:srgbClr>
                    </a:outerShdw>
                  </a:effectLst>
                </a:defRPr>
              </a:pPr>
              <a:endParaRPr kumimoji="0" lang="de-DE" sz="14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ea typeface="+mn-ea"/>
                <a:cs typeface="+mn-cs"/>
              </a:endParaRPr>
            </a:p>
          </p:txBody>
        </p:sp>
        <p:sp>
          <p:nvSpPr>
            <p:cNvPr id="14" name="Right Arrow 77">
              <a:extLst>
                <a:ext uri="{FF2B5EF4-FFF2-40B4-BE49-F238E27FC236}">
                  <a16:creationId xmlns:a16="http://schemas.microsoft.com/office/drawing/2014/main" xmlns="" id="{F7EB9A0C-4E8B-4F8F-9749-400762A5FCA8}"/>
                </a:ext>
              </a:extLst>
            </p:cNvPr>
            <p:cNvSpPr/>
            <p:nvPr/>
          </p:nvSpPr>
          <p:spPr>
            <a:xfrm>
              <a:off x="997675" y="1874430"/>
              <a:ext cx="316050" cy="394832"/>
            </a:xfrm>
            <a:prstGeom prst="rightArrow">
              <a:avLst>
                <a:gd name="adj1" fmla="val 50000"/>
                <a:gd name="adj2" fmla="val 51507"/>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412750" rtl="0" eaLnBrk="1" fontAlgn="auto" latinLnBrk="1" hangingPunct="0">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ea typeface="+mn-ea"/>
                <a:cs typeface="+mn-cs"/>
                <a:sym typeface="Gill Sans"/>
              </a:endParaRPr>
            </a:p>
          </p:txBody>
        </p:sp>
      </p:grpSp>
      <p:sp>
        <p:nvSpPr>
          <p:cNvPr id="15" name="ee4pContent1">
            <a:extLst>
              <a:ext uri="{FF2B5EF4-FFF2-40B4-BE49-F238E27FC236}">
                <a16:creationId xmlns:a16="http://schemas.microsoft.com/office/drawing/2014/main" xmlns="" id="{D6652CFB-DF02-4F8C-825E-EA7A6EA62470}"/>
              </a:ext>
            </a:extLst>
          </p:cNvPr>
          <p:cNvSpPr txBox="1"/>
          <p:nvPr/>
        </p:nvSpPr>
        <p:spPr>
          <a:xfrm>
            <a:off x="1578280" y="2393273"/>
            <a:ext cx="4271375" cy="738664"/>
          </a:xfrm>
          <a:prstGeom prst="rect">
            <a:avLst/>
          </a:prstGeom>
          <a:ln cap="rnd">
            <a:noFill/>
          </a:ln>
        </p:spPr>
        <p:txBody>
          <a:bodyPr vert="horz" wrap="square" lIns="9144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1">
                <a:ln>
                  <a:noFill/>
                </a:ln>
                <a:effectLst/>
                <a:uLnTx/>
                <a:uFillTx/>
                <a:latin typeface="+mn-lt"/>
                <a:ea typeface="Open Sans"/>
                <a:cs typeface="Open Sans"/>
              </a:rPr>
              <a:t>Auctioneer configures auction parameters like Opening price, Start Date, End Date, Category, Open/Limited, Document Fee, EMD fees, etc.</a:t>
            </a:r>
          </a:p>
        </p:txBody>
      </p:sp>
      <p:sp>
        <p:nvSpPr>
          <p:cNvPr id="16" name="ee4pContent1">
            <a:extLst>
              <a:ext uri="{FF2B5EF4-FFF2-40B4-BE49-F238E27FC236}">
                <a16:creationId xmlns:a16="http://schemas.microsoft.com/office/drawing/2014/main" xmlns="" id="{DCCDEE62-D295-43AE-B2C2-28DCAB5AF812}"/>
              </a:ext>
            </a:extLst>
          </p:cNvPr>
          <p:cNvSpPr txBox="1"/>
          <p:nvPr/>
        </p:nvSpPr>
        <p:spPr>
          <a:xfrm>
            <a:off x="1578280" y="3292473"/>
            <a:ext cx="4271375" cy="738664"/>
          </a:xfrm>
          <a:prstGeom prst="rect">
            <a:avLst/>
          </a:prstGeom>
          <a:ln cap="rnd">
            <a:noFill/>
          </a:ln>
        </p:spPr>
        <p:txBody>
          <a:bodyPr vert="horz" wrap="square" lIns="9144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1">
                <a:ln>
                  <a:noFill/>
                </a:ln>
                <a:effectLst/>
                <a:uLnTx/>
                <a:uFillTx/>
                <a:latin typeface="+mn-lt"/>
                <a:ea typeface="Open Sans"/>
                <a:cs typeface="Open Sans"/>
              </a:rPr>
              <a:t>Auctioneer reviews the entire auction and finally publishes the auction</a:t>
            </a:r>
          </a:p>
        </p:txBody>
      </p:sp>
      <p:sp>
        <p:nvSpPr>
          <p:cNvPr id="17" name="ee4pContent1">
            <a:extLst>
              <a:ext uri="{FF2B5EF4-FFF2-40B4-BE49-F238E27FC236}">
                <a16:creationId xmlns:a16="http://schemas.microsoft.com/office/drawing/2014/main" xmlns="" id="{1FBDDD04-9DEC-48D8-9AFF-C659A84A17A3}"/>
              </a:ext>
            </a:extLst>
          </p:cNvPr>
          <p:cNvSpPr txBox="1"/>
          <p:nvPr/>
        </p:nvSpPr>
        <p:spPr>
          <a:xfrm>
            <a:off x="1578280" y="4191673"/>
            <a:ext cx="4271375" cy="738664"/>
          </a:xfrm>
          <a:prstGeom prst="rect">
            <a:avLst/>
          </a:prstGeom>
          <a:ln cap="rnd">
            <a:noFill/>
          </a:ln>
        </p:spPr>
        <p:txBody>
          <a:bodyPr vert="horz" wrap="square" lIns="9144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1">
                <a:ln>
                  <a:noFill/>
                </a:ln>
                <a:effectLst/>
                <a:uLnTx/>
                <a:uFillTx/>
                <a:latin typeface="+mn-lt"/>
                <a:ea typeface="Open Sans"/>
                <a:cs typeface="Open Sans"/>
              </a:rPr>
              <a:t>Auto-Notification triggered to all the registered Bidders in the Category</a:t>
            </a:r>
          </a:p>
        </p:txBody>
      </p:sp>
      <p:sp>
        <p:nvSpPr>
          <p:cNvPr id="18" name="ee4pContent1">
            <a:extLst>
              <a:ext uri="{FF2B5EF4-FFF2-40B4-BE49-F238E27FC236}">
                <a16:creationId xmlns:a16="http://schemas.microsoft.com/office/drawing/2014/main" xmlns="" id="{D99DD32F-E529-46D7-A31B-575A00B35009}"/>
              </a:ext>
            </a:extLst>
          </p:cNvPr>
          <p:cNvSpPr txBox="1"/>
          <p:nvPr/>
        </p:nvSpPr>
        <p:spPr>
          <a:xfrm>
            <a:off x="1578280" y="5090873"/>
            <a:ext cx="4271375" cy="738664"/>
          </a:xfrm>
          <a:prstGeom prst="rect">
            <a:avLst/>
          </a:prstGeom>
          <a:ln cap="rnd">
            <a:noFill/>
          </a:ln>
        </p:spPr>
        <p:txBody>
          <a:bodyPr vert="horz" wrap="square" lIns="9144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1">
                <a:ln>
                  <a:noFill/>
                </a:ln>
                <a:effectLst/>
                <a:uLnTx/>
                <a:uFillTx/>
                <a:latin typeface="+mn-lt"/>
                <a:ea typeface="Open Sans"/>
                <a:cs typeface="Open Sans"/>
              </a:rPr>
              <a:t>Bidder registers on GeM and can search/participate in any open auction by paying the EMD amount. </a:t>
            </a:r>
          </a:p>
        </p:txBody>
      </p:sp>
      <p:grpSp>
        <p:nvGrpSpPr>
          <p:cNvPr id="19" name="Group 18">
            <a:extLst>
              <a:ext uri="{FF2B5EF4-FFF2-40B4-BE49-F238E27FC236}">
                <a16:creationId xmlns:a16="http://schemas.microsoft.com/office/drawing/2014/main" xmlns="" id="{C2758679-7DD2-4948-86EF-791C8DF053A2}"/>
              </a:ext>
            </a:extLst>
          </p:cNvPr>
          <p:cNvGrpSpPr/>
          <p:nvPr/>
        </p:nvGrpSpPr>
        <p:grpSpPr>
          <a:xfrm>
            <a:off x="838200" y="2445105"/>
            <a:ext cx="635000" cy="635000"/>
            <a:chOff x="838200" y="1754346"/>
            <a:chExt cx="635000" cy="635000"/>
          </a:xfrm>
        </p:grpSpPr>
        <p:sp>
          <p:nvSpPr>
            <p:cNvPr id="20" name="Shape 406">
              <a:extLst>
                <a:ext uri="{FF2B5EF4-FFF2-40B4-BE49-F238E27FC236}">
                  <a16:creationId xmlns:a16="http://schemas.microsoft.com/office/drawing/2014/main" xmlns="" id="{4D616D3A-EBAC-4AC1-8E7A-8391848E5143}"/>
                </a:ext>
              </a:extLst>
            </p:cNvPr>
            <p:cNvSpPr/>
            <p:nvPr/>
          </p:nvSpPr>
          <p:spPr>
            <a:xfrm>
              <a:off x="838200" y="1754346"/>
              <a:ext cx="635000" cy="635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5600">
                  <a:solidFill>
                    <a:srgbClr val="FFFFFF"/>
                  </a:solidFill>
                  <a:effectLst>
                    <a:outerShdw blurRad="38100" dist="12700" dir="5400000" rotWithShape="0">
                      <a:srgbClr val="000000">
                        <a:alpha val="50000"/>
                      </a:srgbClr>
                    </a:outerShdw>
                  </a:effectLst>
                </a:defRPr>
              </a:pPr>
              <a:endParaRPr kumimoji="0" lang="de-DE" sz="14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ea typeface="+mn-ea"/>
                <a:cs typeface="+mn-cs"/>
              </a:endParaRPr>
            </a:p>
          </p:txBody>
        </p:sp>
        <p:sp>
          <p:nvSpPr>
            <p:cNvPr id="21" name="Right Arrow 77">
              <a:extLst>
                <a:ext uri="{FF2B5EF4-FFF2-40B4-BE49-F238E27FC236}">
                  <a16:creationId xmlns:a16="http://schemas.microsoft.com/office/drawing/2014/main" xmlns="" id="{C78A9482-6698-41A5-BFC6-C2149EFDFEC3}"/>
                </a:ext>
              </a:extLst>
            </p:cNvPr>
            <p:cNvSpPr/>
            <p:nvPr/>
          </p:nvSpPr>
          <p:spPr>
            <a:xfrm>
              <a:off x="997675" y="1874430"/>
              <a:ext cx="316050" cy="394832"/>
            </a:xfrm>
            <a:prstGeom prst="rightArrow">
              <a:avLst>
                <a:gd name="adj1" fmla="val 50000"/>
                <a:gd name="adj2" fmla="val 51507"/>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412750" rtl="0" eaLnBrk="1" fontAlgn="auto" latinLnBrk="1" hangingPunct="0">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ea typeface="+mn-ea"/>
                <a:cs typeface="+mn-cs"/>
                <a:sym typeface="Gill Sans"/>
              </a:endParaRPr>
            </a:p>
          </p:txBody>
        </p:sp>
      </p:grpSp>
      <p:grpSp>
        <p:nvGrpSpPr>
          <p:cNvPr id="22" name="Group 21">
            <a:extLst>
              <a:ext uri="{FF2B5EF4-FFF2-40B4-BE49-F238E27FC236}">
                <a16:creationId xmlns:a16="http://schemas.microsoft.com/office/drawing/2014/main" xmlns="" id="{4CC5619A-FC7A-4646-A6CB-DBAB064F68F7}"/>
              </a:ext>
            </a:extLst>
          </p:cNvPr>
          <p:cNvGrpSpPr/>
          <p:nvPr/>
        </p:nvGrpSpPr>
        <p:grpSpPr>
          <a:xfrm>
            <a:off x="838200" y="3344305"/>
            <a:ext cx="635000" cy="635000"/>
            <a:chOff x="838200" y="1754346"/>
            <a:chExt cx="635000" cy="635000"/>
          </a:xfrm>
        </p:grpSpPr>
        <p:sp>
          <p:nvSpPr>
            <p:cNvPr id="23" name="Shape 406">
              <a:extLst>
                <a:ext uri="{FF2B5EF4-FFF2-40B4-BE49-F238E27FC236}">
                  <a16:creationId xmlns:a16="http://schemas.microsoft.com/office/drawing/2014/main" xmlns="" id="{D3E1E826-BFA5-4B8F-9568-5AF434A69CE3}"/>
                </a:ext>
              </a:extLst>
            </p:cNvPr>
            <p:cNvSpPr/>
            <p:nvPr/>
          </p:nvSpPr>
          <p:spPr>
            <a:xfrm>
              <a:off x="838200" y="1754346"/>
              <a:ext cx="635000" cy="635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5600">
                  <a:solidFill>
                    <a:srgbClr val="FFFFFF"/>
                  </a:solidFill>
                  <a:effectLst>
                    <a:outerShdw blurRad="38100" dist="12700" dir="5400000" rotWithShape="0">
                      <a:srgbClr val="000000">
                        <a:alpha val="50000"/>
                      </a:srgbClr>
                    </a:outerShdw>
                  </a:effectLst>
                </a:defRPr>
              </a:pPr>
              <a:endParaRPr kumimoji="0" lang="de-DE" sz="14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ea typeface="+mn-ea"/>
                <a:cs typeface="+mn-cs"/>
              </a:endParaRPr>
            </a:p>
          </p:txBody>
        </p:sp>
        <p:sp>
          <p:nvSpPr>
            <p:cNvPr id="24" name="Right Arrow 77">
              <a:extLst>
                <a:ext uri="{FF2B5EF4-FFF2-40B4-BE49-F238E27FC236}">
                  <a16:creationId xmlns:a16="http://schemas.microsoft.com/office/drawing/2014/main" xmlns="" id="{A8478342-4A85-4EAB-A7E1-0D15777EFFCB}"/>
                </a:ext>
              </a:extLst>
            </p:cNvPr>
            <p:cNvSpPr/>
            <p:nvPr/>
          </p:nvSpPr>
          <p:spPr>
            <a:xfrm>
              <a:off x="997675" y="1874430"/>
              <a:ext cx="316050" cy="394832"/>
            </a:xfrm>
            <a:prstGeom prst="rightArrow">
              <a:avLst>
                <a:gd name="adj1" fmla="val 50000"/>
                <a:gd name="adj2" fmla="val 51507"/>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412750" rtl="0" eaLnBrk="1" fontAlgn="auto" latinLnBrk="1" hangingPunct="0">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ea typeface="+mn-ea"/>
                <a:cs typeface="+mn-cs"/>
                <a:sym typeface="Gill Sans"/>
              </a:endParaRPr>
            </a:p>
          </p:txBody>
        </p:sp>
      </p:grpSp>
      <p:grpSp>
        <p:nvGrpSpPr>
          <p:cNvPr id="25" name="Group 24">
            <a:extLst>
              <a:ext uri="{FF2B5EF4-FFF2-40B4-BE49-F238E27FC236}">
                <a16:creationId xmlns:a16="http://schemas.microsoft.com/office/drawing/2014/main" xmlns="" id="{750679AE-1385-476F-BC5D-8197AE144995}"/>
              </a:ext>
            </a:extLst>
          </p:cNvPr>
          <p:cNvGrpSpPr/>
          <p:nvPr/>
        </p:nvGrpSpPr>
        <p:grpSpPr>
          <a:xfrm>
            <a:off x="838200" y="4243505"/>
            <a:ext cx="635000" cy="635000"/>
            <a:chOff x="838200" y="1754346"/>
            <a:chExt cx="635000" cy="635000"/>
          </a:xfrm>
        </p:grpSpPr>
        <p:sp>
          <p:nvSpPr>
            <p:cNvPr id="26" name="Shape 406">
              <a:extLst>
                <a:ext uri="{FF2B5EF4-FFF2-40B4-BE49-F238E27FC236}">
                  <a16:creationId xmlns:a16="http://schemas.microsoft.com/office/drawing/2014/main" xmlns="" id="{D6A6A90D-6949-432A-9157-47A53905693E}"/>
                </a:ext>
              </a:extLst>
            </p:cNvPr>
            <p:cNvSpPr/>
            <p:nvPr/>
          </p:nvSpPr>
          <p:spPr>
            <a:xfrm>
              <a:off x="838200" y="1754346"/>
              <a:ext cx="635000" cy="635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5600">
                  <a:solidFill>
                    <a:srgbClr val="FFFFFF"/>
                  </a:solidFill>
                  <a:effectLst>
                    <a:outerShdw blurRad="38100" dist="12700" dir="5400000" rotWithShape="0">
                      <a:srgbClr val="000000">
                        <a:alpha val="50000"/>
                      </a:srgbClr>
                    </a:outerShdw>
                  </a:effectLst>
                </a:defRPr>
              </a:pPr>
              <a:endParaRPr kumimoji="0" lang="de-DE" sz="14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ea typeface="+mn-ea"/>
                <a:cs typeface="+mn-cs"/>
              </a:endParaRPr>
            </a:p>
          </p:txBody>
        </p:sp>
        <p:sp>
          <p:nvSpPr>
            <p:cNvPr id="27" name="Right Arrow 77">
              <a:extLst>
                <a:ext uri="{FF2B5EF4-FFF2-40B4-BE49-F238E27FC236}">
                  <a16:creationId xmlns:a16="http://schemas.microsoft.com/office/drawing/2014/main" xmlns="" id="{25869382-4BBA-48C1-8C29-077022F565F7}"/>
                </a:ext>
              </a:extLst>
            </p:cNvPr>
            <p:cNvSpPr/>
            <p:nvPr/>
          </p:nvSpPr>
          <p:spPr>
            <a:xfrm>
              <a:off x="997675" y="1874430"/>
              <a:ext cx="316050" cy="394832"/>
            </a:xfrm>
            <a:prstGeom prst="rightArrow">
              <a:avLst>
                <a:gd name="adj1" fmla="val 50000"/>
                <a:gd name="adj2" fmla="val 51507"/>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412750" rtl="0" eaLnBrk="1" fontAlgn="auto" latinLnBrk="1" hangingPunct="0">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ea typeface="+mn-ea"/>
                <a:cs typeface="+mn-cs"/>
                <a:sym typeface="Gill Sans"/>
              </a:endParaRPr>
            </a:p>
          </p:txBody>
        </p:sp>
      </p:grpSp>
      <p:grpSp>
        <p:nvGrpSpPr>
          <p:cNvPr id="28" name="Group 27">
            <a:extLst>
              <a:ext uri="{FF2B5EF4-FFF2-40B4-BE49-F238E27FC236}">
                <a16:creationId xmlns:a16="http://schemas.microsoft.com/office/drawing/2014/main" xmlns="" id="{7F8106A3-8467-43E0-93EA-D749B2FFB9B1}"/>
              </a:ext>
            </a:extLst>
          </p:cNvPr>
          <p:cNvGrpSpPr/>
          <p:nvPr/>
        </p:nvGrpSpPr>
        <p:grpSpPr>
          <a:xfrm>
            <a:off x="838200" y="5142705"/>
            <a:ext cx="635000" cy="635000"/>
            <a:chOff x="838200" y="1754346"/>
            <a:chExt cx="635000" cy="635000"/>
          </a:xfrm>
        </p:grpSpPr>
        <p:sp>
          <p:nvSpPr>
            <p:cNvPr id="29" name="Shape 406">
              <a:extLst>
                <a:ext uri="{FF2B5EF4-FFF2-40B4-BE49-F238E27FC236}">
                  <a16:creationId xmlns:a16="http://schemas.microsoft.com/office/drawing/2014/main" xmlns="" id="{0DE499E3-CECA-4AF5-A0CB-68B87B219122}"/>
                </a:ext>
              </a:extLst>
            </p:cNvPr>
            <p:cNvSpPr/>
            <p:nvPr/>
          </p:nvSpPr>
          <p:spPr>
            <a:xfrm>
              <a:off x="838200" y="1754346"/>
              <a:ext cx="635000" cy="635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5600">
                  <a:solidFill>
                    <a:srgbClr val="FFFFFF"/>
                  </a:solidFill>
                  <a:effectLst>
                    <a:outerShdw blurRad="38100" dist="12700" dir="5400000" rotWithShape="0">
                      <a:srgbClr val="000000">
                        <a:alpha val="50000"/>
                      </a:srgbClr>
                    </a:outerShdw>
                  </a:effectLst>
                </a:defRPr>
              </a:pPr>
              <a:endParaRPr kumimoji="0" lang="de-DE" sz="14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ea typeface="+mn-ea"/>
                <a:cs typeface="+mn-cs"/>
              </a:endParaRPr>
            </a:p>
          </p:txBody>
        </p:sp>
        <p:sp>
          <p:nvSpPr>
            <p:cNvPr id="30" name="Right Arrow 77">
              <a:extLst>
                <a:ext uri="{FF2B5EF4-FFF2-40B4-BE49-F238E27FC236}">
                  <a16:creationId xmlns:a16="http://schemas.microsoft.com/office/drawing/2014/main" xmlns="" id="{565BB95B-E538-4E17-9012-CA647A62F8AD}"/>
                </a:ext>
              </a:extLst>
            </p:cNvPr>
            <p:cNvSpPr/>
            <p:nvPr/>
          </p:nvSpPr>
          <p:spPr>
            <a:xfrm>
              <a:off x="997675" y="1874430"/>
              <a:ext cx="316050" cy="394832"/>
            </a:xfrm>
            <a:prstGeom prst="rightArrow">
              <a:avLst>
                <a:gd name="adj1" fmla="val 50000"/>
                <a:gd name="adj2" fmla="val 51507"/>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412750" rtl="0" eaLnBrk="1" fontAlgn="auto" latinLnBrk="1" hangingPunct="0">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ea typeface="+mn-ea"/>
                <a:cs typeface="+mn-cs"/>
                <a:sym typeface="Gill Sans"/>
              </a:endParaRPr>
            </a:p>
          </p:txBody>
        </p:sp>
      </p:grpSp>
      <p:cxnSp>
        <p:nvCxnSpPr>
          <p:cNvPr id="31" name="Straight Connector 30">
            <a:extLst>
              <a:ext uri="{FF2B5EF4-FFF2-40B4-BE49-F238E27FC236}">
                <a16:creationId xmlns:a16="http://schemas.microsoft.com/office/drawing/2014/main" xmlns="" id="{04344DE1-55BA-4CD3-B6C5-9C482CF83629}"/>
              </a:ext>
            </a:extLst>
          </p:cNvPr>
          <p:cNvCxnSpPr/>
          <p:nvPr/>
        </p:nvCxnSpPr>
        <p:spPr>
          <a:xfrm>
            <a:off x="6659845" y="1545905"/>
            <a:ext cx="0" cy="4231801"/>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2" name="ee4pContent1">
            <a:extLst>
              <a:ext uri="{FF2B5EF4-FFF2-40B4-BE49-F238E27FC236}">
                <a16:creationId xmlns:a16="http://schemas.microsoft.com/office/drawing/2014/main" xmlns="" id="{E3C32A25-47DF-46C3-8920-3E8CCB677B57}"/>
              </a:ext>
            </a:extLst>
          </p:cNvPr>
          <p:cNvSpPr txBox="1"/>
          <p:nvPr/>
        </p:nvSpPr>
        <p:spPr>
          <a:xfrm>
            <a:off x="7082425" y="1494073"/>
            <a:ext cx="4271375" cy="738664"/>
          </a:xfrm>
          <a:prstGeom prst="rect">
            <a:avLst/>
          </a:prstGeom>
          <a:ln cap="rnd">
            <a:noFill/>
          </a:ln>
        </p:spPr>
        <p:txBody>
          <a:bodyPr vert="horz" wrap="square" lIns="9144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1">
                <a:ln>
                  <a:noFill/>
                </a:ln>
                <a:solidFill>
                  <a:schemeClr val="tx1"/>
                </a:solidFill>
                <a:effectLst/>
                <a:uLnTx/>
                <a:uFillTx/>
                <a:latin typeface="+mn-lt"/>
                <a:ea typeface="Open Sans"/>
                <a:cs typeface="Open Sans"/>
                <a:sym typeface="Open Sans"/>
              </a:rPr>
              <a:t>Auctioneer would be able to view only Bid amount, date &amp; time of Bid placement. Bidder information will be masked </a:t>
            </a:r>
          </a:p>
        </p:txBody>
      </p:sp>
      <p:grpSp>
        <p:nvGrpSpPr>
          <p:cNvPr id="33" name="Group 32">
            <a:extLst>
              <a:ext uri="{FF2B5EF4-FFF2-40B4-BE49-F238E27FC236}">
                <a16:creationId xmlns:a16="http://schemas.microsoft.com/office/drawing/2014/main" xmlns="" id="{0058BECF-C7F7-42BB-A5FB-CE8A0711FC53}"/>
              </a:ext>
            </a:extLst>
          </p:cNvPr>
          <p:cNvGrpSpPr/>
          <p:nvPr/>
        </p:nvGrpSpPr>
        <p:grpSpPr>
          <a:xfrm>
            <a:off x="6342345" y="1545905"/>
            <a:ext cx="635000" cy="635000"/>
            <a:chOff x="838200" y="1754346"/>
            <a:chExt cx="635000" cy="635000"/>
          </a:xfrm>
        </p:grpSpPr>
        <p:sp>
          <p:nvSpPr>
            <p:cNvPr id="34" name="Shape 406">
              <a:extLst>
                <a:ext uri="{FF2B5EF4-FFF2-40B4-BE49-F238E27FC236}">
                  <a16:creationId xmlns:a16="http://schemas.microsoft.com/office/drawing/2014/main" xmlns="" id="{0D264BFF-3153-4AF7-B1B7-9A4B0EB98006}"/>
                </a:ext>
              </a:extLst>
            </p:cNvPr>
            <p:cNvSpPr/>
            <p:nvPr/>
          </p:nvSpPr>
          <p:spPr>
            <a:xfrm>
              <a:off x="838200" y="1754346"/>
              <a:ext cx="635000" cy="635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5600">
                  <a:solidFill>
                    <a:srgbClr val="FFFFFF"/>
                  </a:solidFill>
                  <a:effectLst>
                    <a:outerShdw blurRad="38100" dist="12700" dir="5400000" rotWithShape="0">
                      <a:srgbClr val="000000">
                        <a:alpha val="50000"/>
                      </a:srgbClr>
                    </a:outerShdw>
                  </a:effectLst>
                </a:defRPr>
              </a:pPr>
              <a:endParaRPr kumimoji="0" lang="de-DE" sz="16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ea typeface="+mn-ea"/>
                <a:cs typeface="+mn-cs"/>
              </a:endParaRPr>
            </a:p>
          </p:txBody>
        </p:sp>
        <p:sp>
          <p:nvSpPr>
            <p:cNvPr id="35" name="Right Arrow 77">
              <a:extLst>
                <a:ext uri="{FF2B5EF4-FFF2-40B4-BE49-F238E27FC236}">
                  <a16:creationId xmlns:a16="http://schemas.microsoft.com/office/drawing/2014/main" xmlns="" id="{AD920316-00A0-4687-887E-0A58A533567E}"/>
                </a:ext>
              </a:extLst>
            </p:cNvPr>
            <p:cNvSpPr/>
            <p:nvPr/>
          </p:nvSpPr>
          <p:spPr>
            <a:xfrm>
              <a:off x="997675" y="1874430"/>
              <a:ext cx="316050" cy="394832"/>
            </a:xfrm>
            <a:prstGeom prst="rightArrow">
              <a:avLst>
                <a:gd name="adj1" fmla="val 50000"/>
                <a:gd name="adj2" fmla="val 51507"/>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412750" rtl="0" eaLnBrk="1" fontAlgn="auto" latinLnBrk="1" hangingPunct="0">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ea typeface="+mn-ea"/>
                <a:cs typeface="+mn-cs"/>
                <a:sym typeface="Gill Sans"/>
              </a:endParaRPr>
            </a:p>
          </p:txBody>
        </p:sp>
      </p:grpSp>
      <p:sp>
        <p:nvSpPr>
          <p:cNvPr id="36" name="ee4pContent1">
            <a:extLst>
              <a:ext uri="{FF2B5EF4-FFF2-40B4-BE49-F238E27FC236}">
                <a16:creationId xmlns:a16="http://schemas.microsoft.com/office/drawing/2014/main" xmlns="" id="{0417DF70-A8C6-431F-B833-0F8A1F3BB809}"/>
              </a:ext>
            </a:extLst>
          </p:cNvPr>
          <p:cNvSpPr txBox="1"/>
          <p:nvPr/>
        </p:nvSpPr>
        <p:spPr>
          <a:xfrm>
            <a:off x="7082425" y="2374037"/>
            <a:ext cx="4271375" cy="777136"/>
          </a:xfrm>
          <a:prstGeom prst="rect">
            <a:avLst/>
          </a:prstGeom>
          <a:ln cap="rnd">
            <a:noFill/>
          </a:ln>
        </p:spPr>
        <p:txBody>
          <a:bodyPr vert="horz" wrap="square" lIns="9144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chemeClr val="tx1"/>
                </a:solidFill>
                <a:effectLst/>
                <a:uLnTx/>
                <a:uFillTx/>
                <a:latin typeface="+mn-lt"/>
                <a:ea typeface="Open Sans"/>
                <a:cs typeface="Open Sans"/>
                <a:sym typeface="Open Sans"/>
              </a:rPr>
              <a:t>Once the Auction duration is over. Auctioneer would be able to view the asset wise H1 Bids</a:t>
            </a:r>
            <a:endParaRPr kumimoji="0" lang="de-DE" sz="1600" b="0" i="0" u="none" strike="noStrike" kern="1200" cap="none" spc="0" normalizeH="0" baseline="0" noProof="0" dirty="0">
              <a:ln>
                <a:noFill/>
              </a:ln>
              <a:solidFill>
                <a:schemeClr val="tx1"/>
              </a:solidFill>
              <a:effectLst/>
              <a:uLnTx/>
              <a:uFillTx/>
              <a:latin typeface="+mn-lt"/>
              <a:ea typeface="Open Sans"/>
              <a:cs typeface="Open Sans"/>
              <a:sym typeface="Open Sans"/>
            </a:endParaRPr>
          </a:p>
        </p:txBody>
      </p:sp>
      <p:sp>
        <p:nvSpPr>
          <p:cNvPr id="37" name="ee4pContent1">
            <a:extLst>
              <a:ext uri="{FF2B5EF4-FFF2-40B4-BE49-F238E27FC236}">
                <a16:creationId xmlns:a16="http://schemas.microsoft.com/office/drawing/2014/main" xmlns="" id="{B1A1A89B-B2F6-4948-85FC-3B930F4F59AA}"/>
              </a:ext>
            </a:extLst>
          </p:cNvPr>
          <p:cNvSpPr txBox="1"/>
          <p:nvPr/>
        </p:nvSpPr>
        <p:spPr>
          <a:xfrm>
            <a:off x="7082425" y="3292473"/>
            <a:ext cx="4271375" cy="738664"/>
          </a:xfrm>
          <a:prstGeom prst="rect">
            <a:avLst/>
          </a:prstGeom>
          <a:ln cap="rnd">
            <a:noFill/>
          </a:ln>
        </p:spPr>
        <p:txBody>
          <a:bodyPr vert="horz" wrap="square" lIns="9144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chemeClr val="tx1"/>
                </a:solidFill>
                <a:effectLst/>
                <a:uLnTx/>
                <a:uFillTx/>
                <a:latin typeface="+mn-lt"/>
                <a:ea typeface="Open Sans"/>
                <a:cs typeface="Open Sans"/>
                <a:sym typeface="Open Sans"/>
              </a:rPr>
              <a:t>The Auctioneer need to confirm and approve the H1 Bids </a:t>
            </a:r>
            <a:endParaRPr kumimoji="0" lang="de-DE" sz="1600" b="0" i="0" u="none" strike="noStrike" kern="1200" cap="none" spc="0" normalizeH="0" baseline="0" noProof="0" dirty="0">
              <a:ln>
                <a:noFill/>
              </a:ln>
              <a:solidFill>
                <a:schemeClr val="tx1"/>
              </a:solidFill>
              <a:effectLst/>
              <a:uLnTx/>
              <a:uFillTx/>
              <a:latin typeface="+mn-lt"/>
              <a:ea typeface="Open Sans"/>
              <a:cs typeface="Open Sans"/>
              <a:sym typeface="Open Sans"/>
            </a:endParaRPr>
          </a:p>
        </p:txBody>
      </p:sp>
      <p:sp>
        <p:nvSpPr>
          <p:cNvPr id="38" name="ee4pContent1">
            <a:extLst>
              <a:ext uri="{FF2B5EF4-FFF2-40B4-BE49-F238E27FC236}">
                <a16:creationId xmlns:a16="http://schemas.microsoft.com/office/drawing/2014/main" xmlns="" id="{22BD4372-4FD9-41B8-92DD-4EC9B9E87818}"/>
              </a:ext>
            </a:extLst>
          </p:cNvPr>
          <p:cNvSpPr txBox="1"/>
          <p:nvPr/>
        </p:nvSpPr>
        <p:spPr>
          <a:xfrm>
            <a:off x="7082425" y="4191673"/>
            <a:ext cx="4271375" cy="738664"/>
          </a:xfrm>
          <a:prstGeom prst="rect">
            <a:avLst/>
          </a:prstGeom>
          <a:ln cap="rnd">
            <a:noFill/>
          </a:ln>
        </p:spPr>
        <p:txBody>
          <a:bodyPr vert="horz" wrap="square" lIns="9144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chemeClr val="tx1"/>
                </a:solidFill>
                <a:effectLst/>
                <a:uLnTx/>
                <a:uFillTx/>
                <a:latin typeface="+mn-lt"/>
                <a:ea typeface="Open Sans"/>
                <a:cs typeface="Open Sans"/>
                <a:sym typeface="Open Sans"/>
              </a:rPr>
              <a:t>Sale Intimation Letter issued to the Successful Bidder(s)</a:t>
            </a:r>
            <a:endParaRPr kumimoji="0" lang="de-DE" sz="1600" b="0" i="0" u="none" strike="noStrike" kern="1200" cap="none" spc="0" normalizeH="0" baseline="0" noProof="0" dirty="0">
              <a:ln>
                <a:noFill/>
              </a:ln>
              <a:solidFill>
                <a:schemeClr val="tx1"/>
              </a:solidFill>
              <a:effectLst/>
              <a:uLnTx/>
              <a:uFillTx/>
              <a:latin typeface="+mn-lt"/>
              <a:ea typeface="Open Sans"/>
              <a:cs typeface="Open Sans"/>
              <a:sym typeface="Open Sans"/>
            </a:endParaRPr>
          </a:p>
        </p:txBody>
      </p:sp>
      <p:sp>
        <p:nvSpPr>
          <p:cNvPr id="39" name="ee4pContent1">
            <a:extLst>
              <a:ext uri="{FF2B5EF4-FFF2-40B4-BE49-F238E27FC236}">
                <a16:creationId xmlns:a16="http://schemas.microsoft.com/office/drawing/2014/main" xmlns="" id="{D93449AE-84D0-4240-A1BE-D5F3B67E3CFB}"/>
              </a:ext>
            </a:extLst>
          </p:cNvPr>
          <p:cNvSpPr txBox="1"/>
          <p:nvPr/>
        </p:nvSpPr>
        <p:spPr>
          <a:xfrm>
            <a:off x="7082425" y="5090873"/>
            <a:ext cx="4271375" cy="738664"/>
          </a:xfrm>
          <a:prstGeom prst="rect">
            <a:avLst/>
          </a:prstGeom>
          <a:ln cap="rnd">
            <a:noFill/>
          </a:ln>
        </p:spPr>
        <p:txBody>
          <a:bodyPr vert="horz" wrap="square" lIns="9144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chemeClr val="tx1"/>
                </a:solidFill>
                <a:effectLst/>
                <a:uLnTx/>
                <a:uFillTx/>
                <a:latin typeface="+mn-lt"/>
                <a:ea typeface="Open Sans"/>
                <a:cs typeface="Open Sans"/>
                <a:sym typeface="Open Sans"/>
              </a:rPr>
              <a:t>E-Auction Report generation</a:t>
            </a:r>
            <a:endParaRPr kumimoji="0" lang="de-DE" sz="1600" b="0" i="0" u="none" strike="noStrike" kern="1200" cap="none" spc="0" normalizeH="0" baseline="0" noProof="0" dirty="0">
              <a:ln>
                <a:noFill/>
              </a:ln>
              <a:solidFill>
                <a:schemeClr val="tx1"/>
              </a:solidFill>
              <a:effectLst/>
              <a:uLnTx/>
              <a:uFillTx/>
              <a:latin typeface="+mn-lt"/>
              <a:ea typeface="Open Sans"/>
              <a:cs typeface="Open Sans"/>
              <a:sym typeface="Open Sans"/>
            </a:endParaRPr>
          </a:p>
        </p:txBody>
      </p:sp>
      <p:grpSp>
        <p:nvGrpSpPr>
          <p:cNvPr id="40" name="Group 39">
            <a:extLst>
              <a:ext uri="{FF2B5EF4-FFF2-40B4-BE49-F238E27FC236}">
                <a16:creationId xmlns:a16="http://schemas.microsoft.com/office/drawing/2014/main" xmlns="" id="{80EE4600-27B0-43F3-8730-E2C3ABB30FEF}"/>
              </a:ext>
            </a:extLst>
          </p:cNvPr>
          <p:cNvGrpSpPr/>
          <p:nvPr/>
        </p:nvGrpSpPr>
        <p:grpSpPr>
          <a:xfrm>
            <a:off x="6342345" y="2445105"/>
            <a:ext cx="635000" cy="635000"/>
            <a:chOff x="838200" y="1754346"/>
            <a:chExt cx="635000" cy="635000"/>
          </a:xfrm>
        </p:grpSpPr>
        <p:sp>
          <p:nvSpPr>
            <p:cNvPr id="41" name="Shape 406">
              <a:extLst>
                <a:ext uri="{FF2B5EF4-FFF2-40B4-BE49-F238E27FC236}">
                  <a16:creationId xmlns:a16="http://schemas.microsoft.com/office/drawing/2014/main" xmlns="" id="{482B8F8E-330E-44A3-8FB2-83FDE8FDDFB6}"/>
                </a:ext>
              </a:extLst>
            </p:cNvPr>
            <p:cNvSpPr/>
            <p:nvPr/>
          </p:nvSpPr>
          <p:spPr>
            <a:xfrm>
              <a:off x="838200" y="1754346"/>
              <a:ext cx="635000" cy="635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5600">
                  <a:solidFill>
                    <a:srgbClr val="FFFFFF"/>
                  </a:solidFill>
                  <a:effectLst>
                    <a:outerShdw blurRad="38100" dist="12700" dir="5400000" rotWithShape="0">
                      <a:srgbClr val="000000">
                        <a:alpha val="50000"/>
                      </a:srgbClr>
                    </a:outerShdw>
                  </a:effectLst>
                </a:defRPr>
              </a:pPr>
              <a:endParaRPr kumimoji="0" lang="de-DE" sz="16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ea typeface="+mn-ea"/>
                <a:cs typeface="+mn-cs"/>
              </a:endParaRPr>
            </a:p>
          </p:txBody>
        </p:sp>
        <p:sp>
          <p:nvSpPr>
            <p:cNvPr id="42" name="Right Arrow 77">
              <a:extLst>
                <a:ext uri="{FF2B5EF4-FFF2-40B4-BE49-F238E27FC236}">
                  <a16:creationId xmlns:a16="http://schemas.microsoft.com/office/drawing/2014/main" xmlns="" id="{56F20029-87FC-4D96-9D1A-C1138DEFE938}"/>
                </a:ext>
              </a:extLst>
            </p:cNvPr>
            <p:cNvSpPr/>
            <p:nvPr/>
          </p:nvSpPr>
          <p:spPr>
            <a:xfrm>
              <a:off x="997675" y="1874430"/>
              <a:ext cx="316050" cy="394832"/>
            </a:xfrm>
            <a:prstGeom prst="rightArrow">
              <a:avLst>
                <a:gd name="adj1" fmla="val 50000"/>
                <a:gd name="adj2" fmla="val 51507"/>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412750" rtl="0" eaLnBrk="1" fontAlgn="auto" latinLnBrk="1" hangingPunct="0">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ea typeface="+mn-ea"/>
                <a:cs typeface="+mn-cs"/>
                <a:sym typeface="Gill Sans"/>
              </a:endParaRPr>
            </a:p>
          </p:txBody>
        </p:sp>
      </p:grpSp>
      <p:grpSp>
        <p:nvGrpSpPr>
          <p:cNvPr id="43" name="Group 42">
            <a:extLst>
              <a:ext uri="{FF2B5EF4-FFF2-40B4-BE49-F238E27FC236}">
                <a16:creationId xmlns:a16="http://schemas.microsoft.com/office/drawing/2014/main" xmlns="" id="{A81A10E7-8A62-48B7-B4E7-629D846697B3}"/>
              </a:ext>
            </a:extLst>
          </p:cNvPr>
          <p:cNvGrpSpPr/>
          <p:nvPr/>
        </p:nvGrpSpPr>
        <p:grpSpPr>
          <a:xfrm>
            <a:off x="6342345" y="3344305"/>
            <a:ext cx="635000" cy="635000"/>
            <a:chOff x="838200" y="1754346"/>
            <a:chExt cx="635000" cy="635000"/>
          </a:xfrm>
        </p:grpSpPr>
        <p:sp>
          <p:nvSpPr>
            <p:cNvPr id="44" name="Shape 406">
              <a:extLst>
                <a:ext uri="{FF2B5EF4-FFF2-40B4-BE49-F238E27FC236}">
                  <a16:creationId xmlns:a16="http://schemas.microsoft.com/office/drawing/2014/main" xmlns="" id="{0D4881FA-9169-49C0-8CE0-58E6E248A34C}"/>
                </a:ext>
              </a:extLst>
            </p:cNvPr>
            <p:cNvSpPr/>
            <p:nvPr/>
          </p:nvSpPr>
          <p:spPr>
            <a:xfrm>
              <a:off x="838200" y="1754346"/>
              <a:ext cx="635000" cy="635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5600">
                  <a:solidFill>
                    <a:srgbClr val="FFFFFF"/>
                  </a:solidFill>
                  <a:effectLst>
                    <a:outerShdw blurRad="38100" dist="12700" dir="5400000" rotWithShape="0">
                      <a:srgbClr val="000000">
                        <a:alpha val="50000"/>
                      </a:srgbClr>
                    </a:outerShdw>
                  </a:effectLst>
                </a:defRPr>
              </a:pPr>
              <a:endParaRPr kumimoji="0" lang="de-DE" sz="16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ea typeface="+mn-ea"/>
                <a:cs typeface="+mn-cs"/>
              </a:endParaRPr>
            </a:p>
          </p:txBody>
        </p:sp>
        <p:sp>
          <p:nvSpPr>
            <p:cNvPr id="45" name="Right Arrow 77">
              <a:extLst>
                <a:ext uri="{FF2B5EF4-FFF2-40B4-BE49-F238E27FC236}">
                  <a16:creationId xmlns:a16="http://schemas.microsoft.com/office/drawing/2014/main" xmlns="" id="{B55EBA2B-7DB1-4A5A-A1D9-4FE3300C97C6}"/>
                </a:ext>
              </a:extLst>
            </p:cNvPr>
            <p:cNvSpPr/>
            <p:nvPr/>
          </p:nvSpPr>
          <p:spPr>
            <a:xfrm>
              <a:off x="997675" y="1874430"/>
              <a:ext cx="316050" cy="394832"/>
            </a:xfrm>
            <a:prstGeom prst="rightArrow">
              <a:avLst>
                <a:gd name="adj1" fmla="val 50000"/>
                <a:gd name="adj2" fmla="val 51507"/>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412750" rtl="0" eaLnBrk="1" fontAlgn="auto" latinLnBrk="1" hangingPunct="0">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ea typeface="+mn-ea"/>
                <a:cs typeface="+mn-cs"/>
                <a:sym typeface="Gill Sans"/>
              </a:endParaRPr>
            </a:p>
          </p:txBody>
        </p:sp>
      </p:grpSp>
      <p:grpSp>
        <p:nvGrpSpPr>
          <p:cNvPr id="46" name="Group 45">
            <a:extLst>
              <a:ext uri="{FF2B5EF4-FFF2-40B4-BE49-F238E27FC236}">
                <a16:creationId xmlns:a16="http://schemas.microsoft.com/office/drawing/2014/main" xmlns="" id="{8D2667E7-FD38-4CEB-B4C9-71599EB2EFB1}"/>
              </a:ext>
            </a:extLst>
          </p:cNvPr>
          <p:cNvGrpSpPr/>
          <p:nvPr/>
        </p:nvGrpSpPr>
        <p:grpSpPr>
          <a:xfrm>
            <a:off x="6342345" y="4243505"/>
            <a:ext cx="635000" cy="635000"/>
            <a:chOff x="838200" y="1754346"/>
            <a:chExt cx="635000" cy="635000"/>
          </a:xfrm>
        </p:grpSpPr>
        <p:sp>
          <p:nvSpPr>
            <p:cNvPr id="47" name="Shape 406">
              <a:extLst>
                <a:ext uri="{FF2B5EF4-FFF2-40B4-BE49-F238E27FC236}">
                  <a16:creationId xmlns:a16="http://schemas.microsoft.com/office/drawing/2014/main" xmlns="" id="{1232AC73-40E9-4F43-9986-B5A8A95037D9}"/>
                </a:ext>
              </a:extLst>
            </p:cNvPr>
            <p:cNvSpPr/>
            <p:nvPr/>
          </p:nvSpPr>
          <p:spPr>
            <a:xfrm>
              <a:off x="838200" y="1754346"/>
              <a:ext cx="635000" cy="635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5600">
                  <a:solidFill>
                    <a:srgbClr val="FFFFFF"/>
                  </a:solidFill>
                  <a:effectLst>
                    <a:outerShdw blurRad="38100" dist="12700" dir="5400000" rotWithShape="0">
                      <a:srgbClr val="000000">
                        <a:alpha val="50000"/>
                      </a:srgbClr>
                    </a:outerShdw>
                  </a:effectLst>
                </a:defRPr>
              </a:pPr>
              <a:endParaRPr kumimoji="0" lang="de-DE" sz="16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ea typeface="+mn-ea"/>
                <a:cs typeface="+mn-cs"/>
              </a:endParaRPr>
            </a:p>
          </p:txBody>
        </p:sp>
        <p:sp>
          <p:nvSpPr>
            <p:cNvPr id="48" name="Right Arrow 77">
              <a:extLst>
                <a:ext uri="{FF2B5EF4-FFF2-40B4-BE49-F238E27FC236}">
                  <a16:creationId xmlns:a16="http://schemas.microsoft.com/office/drawing/2014/main" xmlns="" id="{B615D028-DBDF-49BB-98C7-B4F0A9CBCCCD}"/>
                </a:ext>
              </a:extLst>
            </p:cNvPr>
            <p:cNvSpPr/>
            <p:nvPr/>
          </p:nvSpPr>
          <p:spPr>
            <a:xfrm>
              <a:off x="997675" y="1874430"/>
              <a:ext cx="316050" cy="394832"/>
            </a:xfrm>
            <a:prstGeom prst="rightArrow">
              <a:avLst>
                <a:gd name="adj1" fmla="val 50000"/>
                <a:gd name="adj2" fmla="val 51507"/>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412750" rtl="0" eaLnBrk="1" fontAlgn="auto" latinLnBrk="1" hangingPunct="0">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ea typeface="+mn-ea"/>
                <a:cs typeface="+mn-cs"/>
                <a:sym typeface="Gill Sans"/>
              </a:endParaRPr>
            </a:p>
          </p:txBody>
        </p:sp>
      </p:grpSp>
      <p:grpSp>
        <p:nvGrpSpPr>
          <p:cNvPr id="49" name="Group 48">
            <a:extLst>
              <a:ext uri="{FF2B5EF4-FFF2-40B4-BE49-F238E27FC236}">
                <a16:creationId xmlns:a16="http://schemas.microsoft.com/office/drawing/2014/main" xmlns="" id="{7E94A08A-003A-4626-8967-AD11299F9551}"/>
              </a:ext>
            </a:extLst>
          </p:cNvPr>
          <p:cNvGrpSpPr/>
          <p:nvPr/>
        </p:nvGrpSpPr>
        <p:grpSpPr>
          <a:xfrm>
            <a:off x="6342345" y="5142705"/>
            <a:ext cx="635000" cy="635000"/>
            <a:chOff x="838200" y="1754346"/>
            <a:chExt cx="635000" cy="635000"/>
          </a:xfrm>
        </p:grpSpPr>
        <p:sp>
          <p:nvSpPr>
            <p:cNvPr id="50" name="Shape 406">
              <a:extLst>
                <a:ext uri="{FF2B5EF4-FFF2-40B4-BE49-F238E27FC236}">
                  <a16:creationId xmlns:a16="http://schemas.microsoft.com/office/drawing/2014/main" xmlns="" id="{452EB199-CE9B-4FC5-A2AC-25DEBB5A9C74}"/>
                </a:ext>
              </a:extLst>
            </p:cNvPr>
            <p:cNvSpPr/>
            <p:nvPr/>
          </p:nvSpPr>
          <p:spPr>
            <a:xfrm>
              <a:off x="838200" y="1754346"/>
              <a:ext cx="635000" cy="635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5600">
                  <a:solidFill>
                    <a:srgbClr val="FFFFFF"/>
                  </a:solidFill>
                  <a:effectLst>
                    <a:outerShdw blurRad="38100" dist="12700" dir="5400000" rotWithShape="0">
                      <a:srgbClr val="000000">
                        <a:alpha val="50000"/>
                      </a:srgbClr>
                    </a:outerShdw>
                  </a:effectLst>
                </a:defRPr>
              </a:pPr>
              <a:endParaRPr kumimoji="0" lang="de-DE" sz="16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ea typeface="+mn-ea"/>
                <a:cs typeface="+mn-cs"/>
              </a:endParaRPr>
            </a:p>
          </p:txBody>
        </p:sp>
        <p:sp>
          <p:nvSpPr>
            <p:cNvPr id="51" name="Right Arrow 77">
              <a:extLst>
                <a:ext uri="{FF2B5EF4-FFF2-40B4-BE49-F238E27FC236}">
                  <a16:creationId xmlns:a16="http://schemas.microsoft.com/office/drawing/2014/main" xmlns="" id="{D9ABC29A-1349-4590-9272-593640BCA390}"/>
                </a:ext>
              </a:extLst>
            </p:cNvPr>
            <p:cNvSpPr/>
            <p:nvPr/>
          </p:nvSpPr>
          <p:spPr>
            <a:xfrm>
              <a:off x="997675" y="1874430"/>
              <a:ext cx="316050" cy="394832"/>
            </a:xfrm>
            <a:prstGeom prst="rightArrow">
              <a:avLst>
                <a:gd name="adj1" fmla="val 50000"/>
                <a:gd name="adj2" fmla="val 51507"/>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412750" rtl="0" eaLnBrk="1" fontAlgn="auto" latinLnBrk="1" hangingPunct="0">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ea typeface="+mn-ea"/>
                <a:cs typeface="+mn-cs"/>
                <a:sym typeface="Gill Sans"/>
              </a:endParaRPr>
            </a:p>
          </p:txBody>
        </p:sp>
      </p:grpSp>
      <p:grpSp>
        <p:nvGrpSpPr>
          <p:cNvPr id="52" name="Group 51">
            <a:extLst>
              <a:ext uri="{FF2B5EF4-FFF2-40B4-BE49-F238E27FC236}">
                <a16:creationId xmlns:a16="http://schemas.microsoft.com/office/drawing/2014/main" xmlns="" id="{A704152C-B9F7-490C-B8CE-631A47C4A47E}"/>
              </a:ext>
            </a:extLst>
          </p:cNvPr>
          <p:cNvGrpSpPr/>
          <p:nvPr/>
        </p:nvGrpSpPr>
        <p:grpSpPr>
          <a:xfrm>
            <a:off x="4882018" y="829209"/>
            <a:ext cx="1151842" cy="360000"/>
            <a:chOff x="113399" y="196146"/>
            <a:chExt cx="1151842" cy="360000"/>
          </a:xfrm>
        </p:grpSpPr>
        <p:sp>
          <p:nvSpPr>
            <p:cNvPr id="53" name="Rectangle 52">
              <a:extLst>
                <a:ext uri="{FF2B5EF4-FFF2-40B4-BE49-F238E27FC236}">
                  <a16:creationId xmlns:a16="http://schemas.microsoft.com/office/drawing/2014/main" xmlns="" id="{24FBAE6F-9D3D-492B-8FE2-4DB4757C9569}"/>
                </a:ext>
              </a:extLst>
            </p:cNvPr>
            <p:cNvSpPr/>
            <p:nvPr/>
          </p:nvSpPr>
          <p:spPr>
            <a:xfrm>
              <a:off x="113399" y="196146"/>
              <a:ext cx="1151842" cy="36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54" name="TextBox 53">
              <a:extLst>
                <a:ext uri="{FF2B5EF4-FFF2-40B4-BE49-F238E27FC236}">
                  <a16:creationId xmlns:a16="http://schemas.microsoft.com/office/drawing/2014/main" xmlns="" id="{26D69EB7-0419-44FE-A9B6-1CB6D8E85721}"/>
                </a:ext>
              </a:extLst>
            </p:cNvPr>
            <p:cNvSpPr txBox="1"/>
            <p:nvPr/>
          </p:nvSpPr>
          <p:spPr>
            <a:xfrm>
              <a:off x="113399" y="196146"/>
              <a:ext cx="1151842"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de-DE" sz="1000">
                  <a:solidFill>
                    <a:schemeClr val="bg1"/>
                  </a:solidFill>
                </a:rPr>
                <a:t>Forward Auction Creation</a:t>
              </a:r>
              <a:endParaRPr lang="de-DE" sz="1000" kern="1200" dirty="0">
                <a:solidFill>
                  <a:schemeClr val="bg1"/>
                </a:solidFill>
              </a:endParaRPr>
            </a:p>
          </p:txBody>
        </p:sp>
      </p:grpSp>
    </p:spTree>
    <p:extLst>
      <p:ext uri="{BB962C8B-B14F-4D97-AF65-F5344CB8AC3E}">
        <p14:creationId xmlns:p14="http://schemas.microsoft.com/office/powerpoint/2010/main" val="1581784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335D0914-69FC-44C0-AF78-A8C5E4E2D8B4}"/>
              </a:ext>
            </a:extLst>
          </p:cNvPr>
          <p:cNvGraphicFramePr>
            <a:graphicFrameLocks noChangeAspect="1"/>
          </p:cNvGraphicFramePr>
          <p:nvPr>
            <p:custDataLst>
              <p:tags r:id="rId2"/>
            </p:custDataLst>
            <p:extLst>
              <p:ext uri="{D42A27DB-BD31-4B8C-83A1-F6EECF244321}">
                <p14:modId xmlns:p14="http://schemas.microsoft.com/office/powerpoint/2010/main" val="3408665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0"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xmlns="" id="{335D0914-69FC-44C0-AF78-A8C5E4E2D8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2ADA1FBB-7CB5-47DB-965C-25FB6595987F}"/>
              </a:ext>
            </a:extLst>
          </p:cNvPr>
          <p:cNvSpPr>
            <a:spLocks noGrp="1"/>
          </p:cNvSpPr>
          <p:nvPr>
            <p:ph type="title"/>
          </p:nvPr>
        </p:nvSpPr>
        <p:spPr/>
        <p:txBody>
          <a:bodyPr vert="horz"/>
          <a:lstStyle/>
          <a:p>
            <a:r>
              <a:rPr lang="en-US" sz="2800" dirty="0">
                <a:solidFill>
                  <a:srgbClr val="F3E854"/>
                </a:solidFill>
              </a:rPr>
              <a:t>Payments | </a:t>
            </a:r>
            <a:br>
              <a:rPr lang="en-US" sz="2800" dirty="0">
                <a:solidFill>
                  <a:srgbClr val="F3E854"/>
                </a:solidFill>
              </a:rPr>
            </a:br>
            <a:r>
              <a:rPr lang="en-US" sz="2800" dirty="0">
                <a:solidFill>
                  <a:srgbClr val="F3E854"/>
                </a:solidFill>
              </a:rPr>
              <a:t/>
            </a:r>
            <a:br>
              <a:rPr lang="en-US" sz="2800" dirty="0">
                <a:solidFill>
                  <a:srgbClr val="F3E854"/>
                </a:solidFill>
              </a:rPr>
            </a:br>
            <a:r>
              <a:rPr lang="en-US" sz="2800" dirty="0"/>
              <a:t>Multiple Payment modes offered by GeM</a:t>
            </a:r>
            <a:endParaRPr lang="en-US" dirty="0"/>
          </a:p>
        </p:txBody>
      </p:sp>
      <p:sp>
        <p:nvSpPr>
          <p:cNvPr id="7" name="TextBox 6">
            <a:extLst>
              <a:ext uri="{FF2B5EF4-FFF2-40B4-BE49-F238E27FC236}">
                <a16:creationId xmlns:a16="http://schemas.microsoft.com/office/drawing/2014/main" xmlns="" id="{84E8938D-2896-49C7-B0C0-2139A0498F46}"/>
              </a:ext>
            </a:extLst>
          </p:cNvPr>
          <p:cNvSpPr txBox="1"/>
          <p:nvPr/>
        </p:nvSpPr>
        <p:spPr>
          <a:xfrm>
            <a:off x="5243814" y="1257300"/>
            <a:ext cx="6724650" cy="4257576"/>
          </a:xfrm>
          <a:prstGeom prst="rect">
            <a:avLst/>
          </a:prstGeom>
          <a:noFill/>
        </p:spPr>
        <p:txBody>
          <a:bodyPr wrap="square" lIns="0" tIns="0" rIns="0" bIns="0" rtlCol="0" anchor="t">
            <a:spAutoFit/>
          </a:bodyPr>
          <a:lstStyle/>
          <a:p>
            <a:pPr marL="0" lvl="1">
              <a:buClr>
                <a:schemeClr val="tx2"/>
              </a:buClr>
              <a:buSzPct val="100000"/>
              <a:buFont typeface="Trebuchet MS" panose="020B0603020202020204" pitchFamily="34" charset="0"/>
              <a:buChar char="​"/>
            </a:pPr>
            <a:r>
              <a:rPr lang="en-US" sz="2000" dirty="0">
                <a:sym typeface="Trebuchet MS" panose="020B0603020202020204" pitchFamily="34" charset="0"/>
              </a:rPr>
              <a:t>Online Payment</a:t>
            </a:r>
          </a:p>
          <a:p>
            <a:pPr marL="324000" lvl="1" indent="-216000">
              <a:spcBef>
                <a:spcPts val="400"/>
              </a:spcBef>
              <a:buClr>
                <a:schemeClr val="tx2"/>
              </a:buClr>
              <a:buFont typeface="Trebuchet MS" panose="020B0603020202020204" pitchFamily="34" charset="0"/>
              <a:buChar char="•"/>
              <a:defRPr/>
            </a:pPr>
            <a:r>
              <a:rPr lang="en-US" sz="2000" dirty="0">
                <a:sym typeface="Trebuchet MS" panose="020B0603020202020204" pitchFamily="34" charset="0"/>
              </a:rPr>
              <a:t>PFMS, </a:t>
            </a:r>
            <a:r>
              <a:rPr lang="en-US" sz="2000" dirty="0" err="1">
                <a:sym typeface="Trebuchet MS" panose="020B0603020202020204" pitchFamily="34" charset="0"/>
              </a:rPr>
              <a:t>IFMS</a:t>
            </a:r>
            <a:r>
              <a:rPr lang="en-US" sz="2000" dirty="0">
                <a:sym typeface="Trebuchet MS" panose="020B0603020202020204" pitchFamily="34" charset="0"/>
              </a:rPr>
              <a:t>, GPA, SGPA</a:t>
            </a:r>
          </a:p>
          <a:p>
            <a:pPr marL="324000" lvl="1" indent="-216000">
              <a:spcBef>
                <a:spcPts val="400"/>
              </a:spcBef>
              <a:buClr>
                <a:schemeClr val="tx2"/>
              </a:buClr>
              <a:buFont typeface="Trebuchet MS" panose="020B0603020202020204" pitchFamily="34" charset="0"/>
              <a:buChar char="•"/>
              <a:defRPr/>
            </a:pPr>
            <a:r>
              <a:rPr lang="en-US" sz="2000" dirty="0">
                <a:sym typeface="Trebuchet MS" panose="020B0603020202020204" pitchFamily="34" charset="0"/>
              </a:rPr>
              <a:t>Bank integrations</a:t>
            </a:r>
          </a:p>
          <a:p>
            <a:pPr marL="324000" lvl="1" indent="-216000">
              <a:spcBef>
                <a:spcPts val="400"/>
              </a:spcBef>
              <a:buClr>
                <a:schemeClr val="tx2"/>
              </a:buClr>
              <a:buFont typeface="Trebuchet MS" panose="020B0603020202020204" pitchFamily="34" charset="0"/>
              <a:buChar char="•"/>
              <a:defRPr/>
            </a:pPr>
            <a:r>
              <a:rPr lang="en-US" sz="2000" dirty="0">
                <a:sym typeface="Trebuchet MS" panose="020B0603020202020204" pitchFamily="34" charset="0"/>
              </a:rPr>
              <a:t>Buyer payment solution integration Railways, </a:t>
            </a:r>
            <a:r>
              <a:rPr lang="en-US" sz="2000" dirty="0" err="1">
                <a:sym typeface="Trebuchet MS" panose="020B0603020202020204" pitchFamily="34" charset="0"/>
              </a:rPr>
              <a:t>CGDA</a:t>
            </a:r>
            <a:endParaRPr lang="en-US" sz="2000" dirty="0">
              <a:sym typeface="Trebuchet MS" panose="020B0603020202020204" pitchFamily="34" charset="0"/>
            </a:endParaRPr>
          </a:p>
          <a:p>
            <a:pPr marL="108000" lvl="1">
              <a:spcBef>
                <a:spcPts val="400"/>
              </a:spcBef>
              <a:buClr>
                <a:schemeClr val="tx2"/>
              </a:buClr>
              <a:defRPr/>
            </a:pPr>
            <a:endParaRPr lang="en-US" sz="2000" dirty="0">
              <a:sym typeface="Trebuchet MS" panose="020B0603020202020204" pitchFamily="34" charset="0"/>
            </a:endParaRPr>
          </a:p>
          <a:p>
            <a:pPr marL="108000" lvl="1">
              <a:spcBef>
                <a:spcPts val="400"/>
              </a:spcBef>
              <a:buClr>
                <a:schemeClr val="tx2"/>
              </a:buClr>
              <a:defRPr/>
            </a:pPr>
            <a:endParaRPr lang="en-US" sz="2000" dirty="0">
              <a:sym typeface="Trebuchet MS" panose="020B0603020202020204" pitchFamily="34" charset="0"/>
            </a:endParaRPr>
          </a:p>
          <a:p>
            <a:pPr>
              <a:buFont typeface="Trebuchet MS" panose="020B0603020202020204" pitchFamily="34" charset="0"/>
              <a:buChar char="​"/>
              <a:defRPr/>
            </a:pPr>
            <a:r>
              <a:rPr lang="en-US" sz="2000" dirty="0">
                <a:sym typeface="Trebuchet MS" panose="020B0603020202020204" pitchFamily="34" charset="0"/>
              </a:rPr>
              <a:t>Payment to be made within 10 days from CRAC</a:t>
            </a:r>
          </a:p>
          <a:p>
            <a:pPr>
              <a:buFont typeface="Trebuchet MS" panose="020B0603020202020204" pitchFamily="34" charset="0"/>
              <a:buChar char="​"/>
              <a:defRPr/>
            </a:pPr>
            <a:endParaRPr lang="en-US" sz="2000" dirty="0">
              <a:sym typeface="Trebuchet MS" panose="020B0603020202020204" pitchFamily="34" charset="0"/>
            </a:endParaRPr>
          </a:p>
          <a:p>
            <a:pPr>
              <a:buFont typeface="Trebuchet MS" panose="020B0603020202020204" pitchFamily="34" charset="0"/>
              <a:buChar char="​"/>
              <a:defRPr/>
            </a:pPr>
            <a:endParaRPr lang="en-US" sz="2000" dirty="0">
              <a:sym typeface="Trebuchet MS" panose="020B0603020202020204" pitchFamily="34" charset="0"/>
            </a:endParaRPr>
          </a:p>
          <a:p>
            <a:pPr>
              <a:buFont typeface="Trebuchet MS" panose="020B0603020202020204" pitchFamily="34" charset="0"/>
              <a:buChar char="​"/>
              <a:defRPr/>
            </a:pPr>
            <a:r>
              <a:rPr lang="en-US" sz="2000" dirty="0">
                <a:sym typeface="Trebuchet MS" panose="020B0603020202020204" pitchFamily="34" charset="0"/>
              </a:rPr>
              <a:t>Provision of deductions as per contract</a:t>
            </a:r>
          </a:p>
          <a:p>
            <a:pPr>
              <a:buFont typeface="Trebuchet MS" panose="020B0603020202020204" pitchFamily="34" charset="0"/>
              <a:buChar char="​"/>
              <a:defRPr/>
            </a:pPr>
            <a:endParaRPr lang="en-US" sz="2000" dirty="0">
              <a:sym typeface="Trebuchet MS" panose="020B0603020202020204" pitchFamily="34" charset="0"/>
            </a:endParaRPr>
          </a:p>
          <a:p>
            <a:pPr>
              <a:buFont typeface="Trebuchet MS" panose="020B0603020202020204" pitchFamily="34" charset="0"/>
              <a:buChar char="​"/>
              <a:defRPr/>
            </a:pPr>
            <a:endParaRPr lang="en-US" sz="2000" dirty="0">
              <a:sym typeface="Trebuchet MS" panose="020B0603020202020204" pitchFamily="34" charset="0"/>
            </a:endParaRPr>
          </a:p>
          <a:p>
            <a:pPr>
              <a:buSzPct val="100000"/>
              <a:buFont typeface="Trebuchet MS" panose="020B0603020202020204" pitchFamily="34" charset="0"/>
              <a:buChar char="​"/>
              <a:defRPr/>
            </a:pPr>
            <a:r>
              <a:rPr lang="en-US" sz="2000" dirty="0">
                <a:sym typeface="Trebuchet MS" panose="020B0603020202020204" pitchFamily="34" charset="0"/>
              </a:rPr>
              <a:t>Interest Collection of Delayed Payment</a:t>
            </a:r>
          </a:p>
        </p:txBody>
      </p:sp>
      <p:sp>
        <p:nvSpPr>
          <p:cNvPr id="8" name="Oval 20">
            <a:extLst>
              <a:ext uri="{FF2B5EF4-FFF2-40B4-BE49-F238E27FC236}">
                <a16:creationId xmlns:a16="http://schemas.microsoft.com/office/drawing/2014/main" xmlns="" id="{9B22FD52-488E-42A6-9437-CFB7129F381C}"/>
              </a:ext>
            </a:extLst>
          </p:cNvPr>
          <p:cNvSpPr>
            <a:spLocks noChangeAspect="1" noChangeArrowheads="1"/>
          </p:cNvSpPr>
          <p:nvPr/>
        </p:nvSpPr>
        <p:spPr bwMode="auto">
          <a:xfrm>
            <a:off x="4725569" y="4266663"/>
            <a:ext cx="318772" cy="337601"/>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3</a:t>
            </a:r>
          </a:p>
        </p:txBody>
      </p:sp>
      <p:sp>
        <p:nvSpPr>
          <p:cNvPr id="9" name="Oval 20">
            <a:extLst>
              <a:ext uri="{FF2B5EF4-FFF2-40B4-BE49-F238E27FC236}">
                <a16:creationId xmlns:a16="http://schemas.microsoft.com/office/drawing/2014/main" xmlns="" id="{6C470188-B7B8-4738-B92B-10B680B3CC50}"/>
              </a:ext>
            </a:extLst>
          </p:cNvPr>
          <p:cNvSpPr>
            <a:spLocks noChangeAspect="1" noChangeArrowheads="1"/>
          </p:cNvSpPr>
          <p:nvPr/>
        </p:nvSpPr>
        <p:spPr bwMode="auto">
          <a:xfrm>
            <a:off x="4725569" y="3336399"/>
            <a:ext cx="318772" cy="337601"/>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2</a:t>
            </a:r>
          </a:p>
        </p:txBody>
      </p:sp>
      <p:sp>
        <p:nvSpPr>
          <p:cNvPr id="10" name="Oval 9">
            <a:extLst>
              <a:ext uri="{FF2B5EF4-FFF2-40B4-BE49-F238E27FC236}">
                <a16:creationId xmlns:a16="http://schemas.microsoft.com/office/drawing/2014/main" xmlns="" id="{53E3B9D6-EA4A-4EEE-ABE1-E80862D4ED12}"/>
              </a:ext>
            </a:extLst>
          </p:cNvPr>
          <p:cNvSpPr>
            <a:spLocks noChangeAspect="1" noChangeArrowheads="1"/>
          </p:cNvSpPr>
          <p:nvPr/>
        </p:nvSpPr>
        <p:spPr bwMode="auto">
          <a:xfrm>
            <a:off x="4725569" y="1257300"/>
            <a:ext cx="318772" cy="337601"/>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1</a:t>
            </a:r>
          </a:p>
        </p:txBody>
      </p:sp>
      <p:sp>
        <p:nvSpPr>
          <p:cNvPr id="11" name="Oval 20">
            <a:extLst>
              <a:ext uri="{FF2B5EF4-FFF2-40B4-BE49-F238E27FC236}">
                <a16:creationId xmlns:a16="http://schemas.microsoft.com/office/drawing/2014/main" xmlns="" id="{D5D877FC-B18B-48A9-8587-D7443DD61989}"/>
              </a:ext>
            </a:extLst>
          </p:cNvPr>
          <p:cNvSpPr>
            <a:spLocks noChangeAspect="1" noChangeArrowheads="1"/>
          </p:cNvSpPr>
          <p:nvPr/>
        </p:nvSpPr>
        <p:spPr bwMode="auto">
          <a:xfrm>
            <a:off x="4725569" y="5162202"/>
            <a:ext cx="318772" cy="337601"/>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4</a:t>
            </a:r>
          </a:p>
        </p:txBody>
      </p:sp>
    </p:spTree>
    <p:extLst>
      <p:ext uri="{BB962C8B-B14F-4D97-AF65-F5344CB8AC3E}">
        <p14:creationId xmlns:p14="http://schemas.microsoft.com/office/powerpoint/2010/main" val="1973683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69026CE-684E-438E-A99A-AF818A22E58F}"/>
              </a:ext>
            </a:extLst>
          </p:cNvPr>
          <p:cNvGraphicFramePr>
            <a:graphicFrameLocks noChangeAspect="1"/>
          </p:cNvGraphicFramePr>
          <p:nvPr>
            <p:custDataLst>
              <p:tags r:id="rId2"/>
            </p:custDataLst>
            <p:extLst>
              <p:ext uri="{D42A27DB-BD31-4B8C-83A1-F6EECF244321}">
                <p14:modId xmlns:p14="http://schemas.microsoft.com/office/powerpoint/2010/main" val="297019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4" name="think-cell Slide" r:id="rId5" imgW="353" imgH="363" progId="TCLayout.ActiveDocument.1">
                  <p:embed/>
                </p:oleObj>
              </mc:Choice>
              <mc:Fallback>
                <p:oleObj name="think-cell Slide" r:id="rId5" imgW="353" imgH="363" progId="TCLayout.ActiveDocument.1">
                  <p:embed/>
                  <p:pic>
                    <p:nvPicPr>
                      <p:cNvPr id="4" name="Object 3" hidden="1">
                        <a:extLst>
                          <a:ext uri="{FF2B5EF4-FFF2-40B4-BE49-F238E27FC236}">
                            <a16:creationId xmlns:a16="http://schemas.microsoft.com/office/drawing/2014/main" xmlns="" id="{269026CE-684E-438E-A99A-AF818A22E58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xmlns="" id="{CA56BFF4-3B7E-4250-9C4C-01E8075C757F}"/>
              </a:ext>
            </a:extLst>
          </p:cNvPr>
          <p:cNvSpPr>
            <a:spLocks noGrp="1"/>
          </p:cNvSpPr>
          <p:nvPr>
            <p:ph type="title"/>
          </p:nvPr>
        </p:nvSpPr>
        <p:spPr/>
        <p:txBody>
          <a:bodyPr vert="horz"/>
          <a:lstStyle/>
          <a:p>
            <a:r>
              <a:rPr lang="en-US" dirty="0"/>
              <a:t>GeM External Integrations</a:t>
            </a:r>
          </a:p>
        </p:txBody>
      </p:sp>
      <p:graphicFrame>
        <p:nvGraphicFramePr>
          <p:cNvPr id="7" name="Object 6" hidden="1">
            <a:extLst>
              <a:ext uri="{FF2B5EF4-FFF2-40B4-BE49-F238E27FC236}">
                <a16:creationId xmlns:a16="http://schemas.microsoft.com/office/drawing/2014/main" xmlns="" id="{2AB3252D-DF00-4873-95AD-EB2313D7B572}"/>
              </a:ext>
            </a:extLst>
          </p:cNvPr>
          <p:cNvGraphicFramePr>
            <a:graphicFrameLocks noChangeAspect="1"/>
          </p:cNvGraphicFramePr>
          <p:nvPr>
            <p:custDataLst>
              <p:tags r:id="rId3"/>
            </p:custDataLst>
            <p:extLst>
              <p:ext uri="{D42A27DB-BD31-4B8C-83A1-F6EECF244321}">
                <p14:modId xmlns:p14="http://schemas.microsoft.com/office/powerpoint/2010/main" val="1419977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5" name="think-cell Slide" r:id="rId7" imgW="344" imgH="344" progId="TCLayout.ActiveDocument.1">
                  <p:embed/>
                </p:oleObj>
              </mc:Choice>
              <mc:Fallback>
                <p:oleObj name="think-cell Slide" r:id="rId7" imgW="344" imgH="344" progId="TCLayout.ActiveDocument.1">
                  <p:embed/>
                  <p:pic>
                    <p:nvPicPr>
                      <p:cNvPr id="3" name="Object 2" hidden="1">
                        <a:extLst>
                          <a:ext uri="{FF2B5EF4-FFF2-40B4-BE49-F238E27FC236}">
                            <a16:creationId xmlns:a16="http://schemas.microsoft.com/office/drawing/2014/main" xmlns="" id="{A4EBA918-D1C2-4F1A-A213-20516A1E761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xmlns="" id="{4D205D2C-B38C-411B-97A7-94223A46ABC6}"/>
              </a:ext>
            </a:extLst>
          </p:cNvPr>
          <p:cNvPicPr>
            <a:picLocks noChangeAspect="1"/>
          </p:cNvPicPr>
          <p:nvPr/>
        </p:nvPicPr>
        <p:blipFill>
          <a:blip r:embed="rId9"/>
          <a:stretch>
            <a:fillRect/>
          </a:stretch>
        </p:blipFill>
        <p:spPr>
          <a:xfrm>
            <a:off x="873102" y="833177"/>
            <a:ext cx="10241280" cy="5737860"/>
          </a:xfrm>
          <a:prstGeom prst="rect">
            <a:avLst/>
          </a:prstGeom>
        </p:spPr>
      </p:pic>
    </p:spTree>
    <p:extLst>
      <p:ext uri="{BB962C8B-B14F-4D97-AF65-F5344CB8AC3E}">
        <p14:creationId xmlns:p14="http://schemas.microsoft.com/office/powerpoint/2010/main" val="654886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DEDD236E-BA24-4A38-9A99-BCDBBB712ED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98" name="think-cell Slide" r:id="rId5" imgW="344" imgH="344" progId="TCLayout.ActiveDocument.1">
                  <p:embed/>
                </p:oleObj>
              </mc:Choice>
              <mc:Fallback>
                <p:oleObj name="think-cell Slide" r:id="rId5" imgW="344" imgH="34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41E8C921-47CA-4859-91B3-B73EA3B3B52E}"/>
              </a:ext>
            </a:extLst>
          </p:cNvPr>
          <p:cNvSpPr>
            <a:spLocks noGrp="1"/>
          </p:cNvSpPr>
          <p:nvPr>
            <p:ph type="title"/>
          </p:nvPr>
        </p:nvSpPr>
        <p:spPr>
          <a:xfrm>
            <a:off x="855663" y="594885"/>
            <a:ext cx="10683977" cy="387798"/>
          </a:xfrm>
        </p:spPr>
        <p:txBody>
          <a:bodyPr vert="horz"/>
          <a:lstStyle/>
          <a:p>
            <a:r>
              <a:rPr lang="en-US" sz="2800" dirty="0">
                <a:solidFill>
                  <a:srgbClr val="8E4B09"/>
                </a:solidFill>
              </a:rPr>
              <a:t>Services | </a:t>
            </a:r>
            <a:r>
              <a:rPr lang="en-US" sz="2800" dirty="0"/>
              <a:t>Key Highlights</a:t>
            </a:r>
            <a:endParaRPr lang="en-US" sz="2000" dirty="0">
              <a:solidFill>
                <a:srgbClr val="575757"/>
              </a:solidFill>
            </a:endParaRPr>
          </a:p>
        </p:txBody>
      </p:sp>
      <p:sp>
        <p:nvSpPr>
          <p:cNvPr id="5" name="TextBox 4">
            <a:extLst>
              <a:ext uri="{FF2B5EF4-FFF2-40B4-BE49-F238E27FC236}">
                <a16:creationId xmlns:a16="http://schemas.microsoft.com/office/drawing/2014/main" xmlns="" id="{73244312-BB44-CDEC-3F26-44EC9435B664}"/>
              </a:ext>
            </a:extLst>
          </p:cNvPr>
          <p:cNvSpPr txBox="1"/>
          <p:nvPr/>
        </p:nvSpPr>
        <p:spPr>
          <a:xfrm>
            <a:off x="652360" y="1218762"/>
            <a:ext cx="11206065" cy="4801314"/>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buFont typeface="Arial" panose="020B0604020202020204" pitchFamily="34" charset="0"/>
              <a:buChar char="•"/>
            </a:pPr>
            <a:r>
              <a:rPr lang="en-US" dirty="0">
                <a:solidFill>
                  <a:schemeClr val="tx1"/>
                </a:solidFill>
              </a:rPr>
              <a:t>GeM today is home to 280+ service categories with over 2.75 lakh offerings for catering to all kinds of services procurement in any govt. department</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Specialized service categories like Drone Hiring, Hiring of Electric Vehicles, Cash Management, Hiring of Chartered Aircrafts, Insurance, Coal Overburden and extraction are available on GeM</a:t>
            </a:r>
          </a:p>
          <a:p>
            <a:r>
              <a:rPr lang="en-US" dirty="0">
                <a:solidFill>
                  <a:schemeClr val="tx1"/>
                </a:solidFill>
              </a:rPr>
              <a:t> </a:t>
            </a:r>
          </a:p>
          <a:p>
            <a:pPr marL="285750" indent="-285750">
              <a:buFont typeface="Arial" panose="020B0604020202020204" pitchFamily="34" charset="0"/>
              <a:buChar char="•"/>
            </a:pPr>
            <a:r>
              <a:rPr lang="en-US" dirty="0">
                <a:solidFill>
                  <a:schemeClr val="tx1"/>
                </a:solidFill>
              </a:rPr>
              <a:t>Ash &amp; Coal Transportation Bids worth more than ₹ 1800 Cr published by NTPC</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Insurance Services bids of ~ ₹ 1700 crore placed through GeM</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Hiring of Chartered Aircrafts – 830 Aircraft hired by Indian Army, with an order value of ~ ₹ 143 Cr</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Manpower Outsourcing services more than worth ₹ 12,000 crore procured through GeM in current FY</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Bid worth ₹ 1000 Cr published by Canara Bank for hiring of System Integrator for Core Banking Solution</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Bid worth ₹ 949 Cr published by UP Govt. for hiring of Master System Integrator for UP112 Project</a:t>
            </a:r>
          </a:p>
        </p:txBody>
      </p:sp>
    </p:spTree>
    <p:extLst>
      <p:ext uri="{BB962C8B-B14F-4D97-AF65-F5344CB8AC3E}">
        <p14:creationId xmlns:p14="http://schemas.microsoft.com/office/powerpoint/2010/main" val="1512216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xmlns="" id="{E341781F-74C1-4F82-B4CB-E6E1771E7CE2}"/>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2" name="think-cell Slide" r:id="rId9" imgW="473" imgH="476" progId="TCLayout.ActiveDocument.1">
                  <p:embed/>
                </p:oleObj>
              </mc:Choice>
              <mc:Fallback>
                <p:oleObj name="think-cell Slide" r:id="rId9" imgW="473" imgH="476"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83" name="ee4pFootnotes">
            <a:extLst>
              <a:ext uri="{FF2B5EF4-FFF2-40B4-BE49-F238E27FC236}">
                <a16:creationId xmlns:a16="http://schemas.microsoft.com/office/drawing/2014/main" xmlns="" id="{E0473396-6D09-4F51-8582-36EDFC946BBB}"/>
              </a:ext>
            </a:extLst>
          </p:cNvPr>
          <p:cNvSpPr>
            <a:spLocks noChangeArrowheads="1"/>
          </p:cNvSpPr>
          <p:nvPr/>
        </p:nvSpPr>
        <p:spPr bwMode="auto">
          <a:xfrm>
            <a:off x="1635327" y="6244741"/>
            <a:ext cx="9601200"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228600" indent="-228600">
              <a:lnSpc>
                <a:spcPct val="90000"/>
              </a:lnSpc>
              <a:buFontTx/>
              <a:buAutoNum type="arabicPeriod"/>
              <a:defRPr/>
            </a:pPr>
            <a:r>
              <a:rPr kumimoji="0" lang="en-US" sz="1000" b="0" i="0" u="none" strike="noStrike" kern="1200" cap="none" spc="0" normalizeH="0" baseline="0" noProof="0" dirty="0">
                <a:ln>
                  <a:noFill/>
                </a:ln>
                <a:solidFill>
                  <a:srgbClr val="373737"/>
                </a:solidFill>
                <a:effectLst/>
                <a:uLnTx/>
                <a:uFillTx/>
                <a:latin typeface="Calibri"/>
                <a:ea typeface="+mn-ea"/>
                <a:cs typeface="+mn-cs"/>
              </a:rPr>
              <a:t>Multiple studies including World Bank, National Economic Survey and GeM internal study based on mandatory discounts, RA price reduction, select sample price comparison with other ecommerce and bid data reported by buyers</a:t>
            </a:r>
            <a:endParaRPr lang="en-US" sz="1000" dirty="0">
              <a:solidFill>
                <a:srgbClr val="373737"/>
              </a:solidFill>
              <a:latin typeface="Calibri"/>
            </a:endParaRPr>
          </a:p>
          <a:p>
            <a:pPr marL="228600" indent="-228600">
              <a:lnSpc>
                <a:spcPct val="90000"/>
              </a:lnSpc>
              <a:buFontTx/>
              <a:buAutoNum type="arabicPeriod"/>
              <a:defRPr/>
            </a:pPr>
            <a:r>
              <a:rPr kumimoji="0" lang="en-US" sz="1000" b="0" i="0" u="none" strike="noStrike" kern="1200" cap="none" spc="0" normalizeH="0" baseline="0" noProof="0" dirty="0">
                <a:ln>
                  <a:noFill/>
                </a:ln>
                <a:solidFill>
                  <a:srgbClr val="373737"/>
                </a:solidFill>
                <a:effectLst/>
                <a:uLnTx/>
                <a:uFillTx/>
                <a:latin typeface="Calibri"/>
                <a:ea typeface="+mn-ea"/>
                <a:cs typeface="+mn-cs"/>
              </a:rPr>
              <a:t>Comparison of "Bid start" to "Bid close" dates of 704 GeM and out-of-GeM transactions; data reported by buyers</a:t>
            </a:r>
          </a:p>
        </p:txBody>
      </p:sp>
      <p:sp>
        <p:nvSpPr>
          <p:cNvPr id="51" name="ee4pContent1">
            <a:extLst>
              <a:ext uri="{FF2B5EF4-FFF2-40B4-BE49-F238E27FC236}">
                <a16:creationId xmlns:a16="http://schemas.microsoft.com/office/drawing/2014/main" xmlns="" id="{6ABA4BBB-437B-4D81-A222-5FF23EFB099A}"/>
              </a:ext>
            </a:extLst>
          </p:cNvPr>
          <p:cNvSpPr txBox="1"/>
          <p:nvPr/>
        </p:nvSpPr>
        <p:spPr>
          <a:xfrm>
            <a:off x="723481" y="3655968"/>
            <a:ext cx="2366632" cy="236988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SzPct val="100000"/>
              <a:buFont typeface="Trebuchet MS" panose="020B0603020202020204" pitchFamily="34" charset="0"/>
              <a:buChar char="​"/>
              <a:defRPr sz="2000">
                <a:solidFill>
                  <a:srgbClr val="373737"/>
                </a:solidFill>
                <a:latin typeface="Trebuchet MS" panose="020B0603020202020204" pitchFamily="34" charset="0"/>
              </a:defRPr>
            </a:lvl1pPr>
            <a:lvl2pPr marL="324000" lvl="1" indent="-216000">
              <a:buClr>
                <a:srgbClr val="5A983C"/>
              </a:buClr>
              <a:buSzPct val="100000"/>
              <a:buFont typeface="Trebuchet MS" panose="020B0603020202020204" pitchFamily="34" charset="0"/>
              <a:buChar char="•"/>
              <a:defRPr sz="2000">
                <a:solidFill>
                  <a:srgbClr val="373737"/>
                </a:solidFill>
                <a:latin typeface="Trebuchet MS" panose="020B0603020202020204" pitchFamily="34" charset="0"/>
              </a:defRPr>
            </a:lvl2pPr>
            <a:lvl3pPr marL="648000" lvl="2" indent="-216000">
              <a:buClr>
                <a:srgbClr val="5A983C"/>
              </a:buClr>
              <a:buSzPct val="100000"/>
              <a:buFont typeface="Trebuchet MS" panose="020B0603020202020204" pitchFamily="34" charset="0"/>
              <a:buChar char="–"/>
              <a:defRPr sz="2000">
                <a:solidFill>
                  <a:srgbClr val="373737"/>
                </a:solidFill>
                <a:latin typeface="Trebuchet MS" panose="020B0603020202020204" pitchFamily="34" charset="0"/>
              </a:defRPr>
            </a:lvl3pPr>
            <a:lvl4pPr marL="0" lvl="3">
              <a:buSzPct val="100000"/>
              <a:buFont typeface="Trebuchet MS" panose="020B0603020202020204" pitchFamily="34" charset="0"/>
              <a:buChar char="​"/>
              <a:defRPr sz="2400">
                <a:solidFill>
                  <a:srgbClr val="5A983C"/>
                </a:solidFill>
                <a:latin typeface="Trebuchet MS" panose="020B0603020202020204" pitchFamily="34" charset="0"/>
              </a:defRPr>
            </a:lvl4pPr>
            <a:lvl5pPr marL="0" lvl="4">
              <a:buSzPct val="100000"/>
              <a:buFont typeface="Trebuchet MS" panose="020B0603020202020204" pitchFamily="34" charset="0"/>
              <a:buChar char="​"/>
              <a:defRPr sz="2400" b="1">
                <a:solidFill>
                  <a:srgbClr val="373737"/>
                </a:solidFill>
                <a:latin typeface="Trebuchet MS" panose="020B0603020202020204" pitchFamily="34" charset="0"/>
              </a:defRPr>
            </a:lvl5pPr>
            <a:lvl6pPr marL="324000" lvl="5" indent="-216000">
              <a:buClr>
                <a:srgbClr val="5A983C"/>
              </a:buClr>
              <a:buSzPct val="100000"/>
              <a:buFont typeface="Trebuchet MS" panose="020B0603020202020204" pitchFamily="34" charset="0"/>
              <a:buChar char="•"/>
              <a:defRPr sz="2400">
                <a:solidFill>
                  <a:srgbClr val="373737"/>
                </a:solidFill>
                <a:latin typeface="Trebuchet MS" panose="020B0603020202020204" pitchFamily="34" charset="0"/>
              </a:defRPr>
            </a:lvl6pPr>
            <a:lvl7pPr marL="0" lvl="6">
              <a:buSzPct val="100000"/>
              <a:buFont typeface="Trebuchet MS" panose="020B0603020202020204" pitchFamily="34" charset="0"/>
              <a:buChar char="​"/>
              <a:defRPr sz="5400">
                <a:solidFill>
                  <a:srgbClr val="373737"/>
                </a:solidFill>
                <a:latin typeface="Trebuchet MS" panose="020B0603020202020204" pitchFamily="34" charset="0"/>
              </a:defRPr>
            </a:lvl7pPr>
            <a:lvl8pPr marL="0" lvl="7">
              <a:buSzPct val="100000"/>
              <a:buFont typeface="Trebuchet MS" panose="020B0603020202020204" pitchFamily="34" charset="0"/>
              <a:buChar char="​"/>
              <a:defRPr sz="6600">
                <a:solidFill>
                  <a:srgbClr val="5A983C"/>
                </a:solidFill>
                <a:latin typeface="Trebuchet MS" panose="020B0603020202020204" pitchFamily="34" charset="0"/>
              </a:defRPr>
            </a:lvl8pPr>
            <a:lvl9pPr marL="0" lvl="8">
              <a:buSzPct val="100000"/>
              <a:buFont typeface="Trebuchet MS" panose="020B0603020202020204" pitchFamily="34" charset="0"/>
              <a:buChar char="​"/>
              <a:defRPr sz="4400">
                <a:solidFill>
                  <a:srgbClr val="5A983C"/>
                </a:solidFill>
                <a:latin typeface="Trebuchet MS" panose="020B0603020202020204" pitchFamily="34" charset="0"/>
              </a:defRPr>
            </a:lvl9pPr>
          </a:lstStyle>
          <a:p>
            <a:pPr marL="280988" indent="-169863" fontAlgn="base">
              <a:buFont typeface="Arial" panose="020B0604020202020204" pitchFamily="34" charset="0"/>
              <a:buChar char="•"/>
            </a:pPr>
            <a:r>
              <a:rPr lang="en-US" sz="1400" b="1" i="0" u="none" strike="noStrike" kern="1200" spc="0" dirty="0">
                <a:solidFill>
                  <a:srgbClr val="2E3575"/>
                </a:solidFill>
                <a:effectLst/>
                <a:latin typeface="+mn-lt"/>
              </a:rPr>
              <a:t>Reverse auction: ~</a:t>
            </a:r>
            <a:r>
              <a:rPr lang="en-US" sz="1400" b="1" i="0" u="none" strike="noStrike" kern="1200" spc="0" dirty="0">
                <a:solidFill>
                  <a:srgbClr val="575757"/>
                </a:solidFill>
                <a:effectLst/>
                <a:latin typeface="+mn-lt"/>
              </a:rPr>
              <a:t>25% price reduction vs avg. original L1 price</a:t>
            </a:r>
            <a:endParaRPr lang="en-US" sz="1800" b="1" i="0" u="none" strike="noStrike" kern="1200" spc="0" dirty="0">
              <a:solidFill>
                <a:srgbClr val="575757"/>
              </a:solidFill>
              <a:effectLst/>
              <a:latin typeface="+mn-lt"/>
            </a:endParaRPr>
          </a:p>
          <a:p>
            <a:pPr marL="280988" indent="-169863" fontAlgn="base">
              <a:buFont typeface="Arial" panose="020B0604020202020204" pitchFamily="34" charset="0"/>
              <a:buChar char="•"/>
            </a:pPr>
            <a:endParaRPr lang="en-US" sz="1400" b="1" i="0" u="none" strike="noStrike" kern="1200" spc="0" dirty="0">
              <a:solidFill>
                <a:srgbClr val="575757"/>
              </a:solidFill>
              <a:effectLst/>
              <a:latin typeface="+mn-lt"/>
            </a:endParaRPr>
          </a:p>
          <a:p>
            <a:pPr marL="280988" indent="-169863" fontAlgn="base">
              <a:buFont typeface="Arial" panose="020B0604020202020204" pitchFamily="34" charset="0"/>
              <a:buChar char="•"/>
            </a:pPr>
            <a:r>
              <a:rPr lang="en-US" sz="1400" b="1" i="0" u="none" strike="noStrike" kern="1200" spc="0" dirty="0">
                <a:solidFill>
                  <a:srgbClr val="2E3575"/>
                </a:solidFill>
                <a:effectLst/>
                <a:latin typeface="+mn-lt"/>
              </a:rPr>
              <a:t>Guaranteed discounts </a:t>
            </a:r>
            <a:r>
              <a:rPr lang="en-US" sz="1400" b="1" i="0" u="none" strike="noStrike" kern="1200" spc="0" dirty="0">
                <a:solidFill>
                  <a:srgbClr val="575757"/>
                </a:solidFill>
                <a:effectLst/>
                <a:latin typeface="+mn-lt"/>
              </a:rPr>
              <a:t>via direct OEM deals</a:t>
            </a:r>
          </a:p>
          <a:p>
            <a:pPr marL="280988" indent="-169863" fontAlgn="base">
              <a:buFont typeface="Arial" panose="020B0604020202020204" pitchFamily="34" charset="0"/>
              <a:buChar char="•"/>
            </a:pPr>
            <a:endParaRPr lang="en-US" sz="1400" b="1" dirty="0">
              <a:solidFill>
                <a:srgbClr val="575757"/>
              </a:solidFill>
              <a:latin typeface="+mn-lt"/>
            </a:endParaRPr>
          </a:p>
          <a:p>
            <a:pPr marL="280988" indent="-169863" fontAlgn="base">
              <a:buFont typeface="Arial" panose="020B0604020202020204" pitchFamily="34" charset="0"/>
              <a:buChar char="•"/>
            </a:pPr>
            <a:r>
              <a:rPr lang="en-US" sz="1400" b="1" i="0" u="none" strike="noStrike" kern="1200" spc="0" dirty="0">
                <a:solidFill>
                  <a:srgbClr val="2E3575"/>
                </a:solidFill>
                <a:effectLst/>
                <a:latin typeface="+mn-lt"/>
              </a:rPr>
              <a:t>Demand aggregation</a:t>
            </a:r>
            <a:endParaRPr lang="en-US" sz="1400" b="1" dirty="0">
              <a:solidFill>
                <a:srgbClr val="575757"/>
              </a:solidFill>
              <a:latin typeface="+mn-lt"/>
            </a:endParaRPr>
          </a:p>
          <a:p>
            <a:pPr marL="280988" indent="-169863" fontAlgn="base">
              <a:buFont typeface="Arial" panose="020B0604020202020204" pitchFamily="34" charset="0"/>
              <a:buChar char="•"/>
            </a:pPr>
            <a:endParaRPr lang="en-US" sz="1400" b="1" dirty="0">
              <a:solidFill>
                <a:srgbClr val="2E3575"/>
              </a:solidFill>
              <a:latin typeface="+mn-lt"/>
            </a:endParaRPr>
          </a:p>
          <a:p>
            <a:pPr marL="280988" indent="-169863" fontAlgn="base">
              <a:buFont typeface="Arial" panose="020B0604020202020204" pitchFamily="34" charset="0"/>
              <a:buChar char="•"/>
            </a:pPr>
            <a:r>
              <a:rPr lang="en-US" sz="1400" b="1" dirty="0">
                <a:solidFill>
                  <a:srgbClr val="2E3575"/>
                </a:solidFill>
                <a:latin typeface="+mn-lt"/>
              </a:rPr>
              <a:t>Approx. 10% </a:t>
            </a:r>
            <a:r>
              <a:rPr lang="en-US" sz="1400" b="1" dirty="0">
                <a:solidFill>
                  <a:srgbClr val="575757"/>
                </a:solidFill>
                <a:latin typeface="+mn-lt"/>
              </a:rPr>
              <a:t>savings est. FY21-22</a:t>
            </a:r>
            <a:r>
              <a:rPr lang="en-US" sz="1400" b="1" baseline="30000" dirty="0">
                <a:solidFill>
                  <a:srgbClr val="575757"/>
                </a:solidFill>
                <a:latin typeface="+mn-lt"/>
              </a:rPr>
              <a:t>1</a:t>
            </a:r>
          </a:p>
        </p:txBody>
      </p:sp>
      <p:sp>
        <p:nvSpPr>
          <p:cNvPr id="56" name="ee4pHeader1">
            <a:extLst>
              <a:ext uri="{FF2B5EF4-FFF2-40B4-BE49-F238E27FC236}">
                <a16:creationId xmlns:a16="http://schemas.microsoft.com/office/drawing/2014/main" xmlns="" id="{00E8E6F2-3755-4C1B-A925-83894D47ACDA}"/>
              </a:ext>
            </a:extLst>
          </p:cNvPr>
          <p:cNvSpPr txBox="1"/>
          <p:nvPr/>
        </p:nvSpPr>
        <p:spPr>
          <a:xfrm>
            <a:off x="842507" y="2748553"/>
            <a:ext cx="1947672" cy="652900"/>
          </a:xfrm>
          <a:prstGeom prst="rect">
            <a:avLst/>
          </a:prstGeom>
          <a:noFill/>
          <a:ln cap="rnd">
            <a:noFill/>
          </a:ln>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E4B09"/>
                </a:solidFill>
                <a:effectLst/>
                <a:uLnTx/>
                <a:uFillTx/>
                <a:sym typeface="Trebuchet MS" panose="020B0603020202020204" pitchFamily="34" charset="0"/>
              </a:rPr>
              <a:t>Cost </a:t>
            </a:r>
            <a:br>
              <a:rPr kumimoji="0" lang="en-US" sz="2000" b="1" i="0" u="none" strike="noStrike" kern="1200" cap="none" spc="0" normalizeH="0" baseline="0" noProof="0" dirty="0">
                <a:ln>
                  <a:noFill/>
                </a:ln>
                <a:solidFill>
                  <a:srgbClr val="8E4B09"/>
                </a:solidFill>
                <a:effectLst/>
                <a:uLnTx/>
                <a:uFillTx/>
                <a:sym typeface="Trebuchet MS" panose="020B0603020202020204" pitchFamily="34" charset="0"/>
              </a:rPr>
            </a:br>
            <a:r>
              <a:rPr kumimoji="0" lang="en-US" sz="2000" b="1" i="0" u="none" strike="noStrike" kern="1200" cap="none" spc="0" normalizeH="0" baseline="0" noProof="0" dirty="0">
                <a:ln>
                  <a:noFill/>
                </a:ln>
                <a:solidFill>
                  <a:srgbClr val="8E4B09"/>
                </a:solidFill>
                <a:effectLst/>
                <a:uLnTx/>
                <a:uFillTx/>
                <a:sym typeface="Trebuchet MS" panose="020B0603020202020204" pitchFamily="34" charset="0"/>
              </a:rPr>
              <a:t>Savings</a:t>
            </a:r>
          </a:p>
        </p:txBody>
      </p:sp>
      <p:sp>
        <p:nvSpPr>
          <p:cNvPr id="57" name="ee4pHeader2">
            <a:extLst>
              <a:ext uri="{FF2B5EF4-FFF2-40B4-BE49-F238E27FC236}">
                <a16:creationId xmlns:a16="http://schemas.microsoft.com/office/drawing/2014/main" xmlns="" id="{F4014AFE-5C24-45E3-899E-8E169597050A}"/>
              </a:ext>
            </a:extLst>
          </p:cNvPr>
          <p:cNvSpPr txBox="1"/>
          <p:nvPr/>
        </p:nvSpPr>
        <p:spPr>
          <a:xfrm>
            <a:off x="3766647" y="2748553"/>
            <a:ext cx="1947672" cy="652900"/>
          </a:xfrm>
          <a:prstGeom prst="rect">
            <a:avLst/>
          </a:prstGeom>
          <a:noFill/>
          <a:ln cap="rnd">
            <a:noFill/>
          </a:ln>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E4B09"/>
                </a:solidFill>
                <a:effectLst/>
                <a:uLnTx/>
                <a:uFillTx/>
                <a:sym typeface="Trebuchet MS" panose="020B0603020202020204" pitchFamily="34" charset="0"/>
              </a:rPr>
              <a:t>Time </a:t>
            </a:r>
            <a:br>
              <a:rPr kumimoji="0" lang="en-US" sz="2000" b="1" i="0" u="none" strike="noStrike" kern="1200" cap="none" spc="0" normalizeH="0" baseline="0" noProof="0" dirty="0">
                <a:ln>
                  <a:noFill/>
                </a:ln>
                <a:solidFill>
                  <a:srgbClr val="8E4B09"/>
                </a:solidFill>
                <a:effectLst/>
                <a:uLnTx/>
                <a:uFillTx/>
                <a:sym typeface="Trebuchet MS" panose="020B0603020202020204" pitchFamily="34" charset="0"/>
              </a:rPr>
            </a:br>
            <a:r>
              <a:rPr kumimoji="0" lang="en-US" sz="2000" b="1" i="0" u="none" strike="noStrike" kern="1200" cap="none" spc="0" normalizeH="0" baseline="0" noProof="0" dirty="0">
                <a:ln>
                  <a:noFill/>
                </a:ln>
                <a:solidFill>
                  <a:srgbClr val="8E4B09"/>
                </a:solidFill>
                <a:effectLst/>
                <a:uLnTx/>
                <a:uFillTx/>
                <a:sym typeface="Trebuchet MS" panose="020B0603020202020204" pitchFamily="34" charset="0"/>
              </a:rPr>
              <a:t>Efficiency</a:t>
            </a:r>
          </a:p>
        </p:txBody>
      </p:sp>
      <p:sp>
        <p:nvSpPr>
          <p:cNvPr id="58" name="ee4pHeader3">
            <a:extLst>
              <a:ext uri="{FF2B5EF4-FFF2-40B4-BE49-F238E27FC236}">
                <a16:creationId xmlns:a16="http://schemas.microsoft.com/office/drawing/2014/main" xmlns="" id="{67FFB216-39A1-4E82-98D0-7ECA12F2B834}"/>
              </a:ext>
            </a:extLst>
          </p:cNvPr>
          <p:cNvSpPr txBox="1"/>
          <p:nvPr/>
        </p:nvSpPr>
        <p:spPr>
          <a:xfrm>
            <a:off x="6690787" y="2748553"/>
            <a:ext cx="1947672" cy="652900"/>
          </a:xfrm>
          <a:prstGeom prst="rect">
            <a:avLst/>
          </a:prstGeom>
          <a:noFill/>
          <a:ln cap="rnd">
            <a:noFill/>
          </a:ln>
        </p:spPr>
        <p:txBody>
          <a:bodyPr vert="horz" wrap="square" lIns="0" tIns="0" rIns="0" bIns="0" rtlCol="0" anchor="t" anchorCtr="0">
            <a:noAutofit/>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E4B09"/>
                </a:solidFill>
                <a:effectLst/>
                <a:uLnTx/>
                <a:uFillTx/>
              </a:rPr>
              <a:t>Reach &amp; Inclusiveness</a:t>
            </a:r>
          </a:p>
        </p:txBody>
      </p:sp>
      <p:sp>
        <p:nvSpPr>
          <p:cNvPr id="59" name="ee4pHeader4">
            <a:extLst>
              <a:ext uri="{FF2B5EF4-FFF2-40B4-BE49-F238E27FC236}">
                <a16:creationId xmlns:a16="http://schemas.microsoft.com/office/drawing/2014/main" xmlns="" id="{90EADB09-93AE-43F6-9ABF-8DDE82CDF86A}"/>
              </a:ext>
            </a:extLst>
          </p:cNvPr>
          <p:cNvSpPr txBox="1"/>
          <p:nvPr/>
        </p:nvSpPr>
        <p:spPr>
          <a:xfrm>
            <a:off x="9614928" y="2748553"/>
            <a:ext cx="1947672" cy="652900"/>
          </a:xfrm>
          <a:prstGeom prst="rect">
            <a:avLst/>
          </a:prstGeom>
          <a:noFill/>
          <a:ln cap="rnd">
            <a:noFill/>
          </a:ln>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E4B09"/>
                </a:solidFill>
                <a:effectLst/>
                <a:uLnTx/>
                <a:uFillTx/>
                <a:sym typeface="Trebuchet MS" panose="020B0603020202020204" pitchFamily="34" charset="0"/>
              </a:rPr>
              <a:t>Transparency </a:t>
            </a:r>
            <a:br>
              <a:rPr kumimoji="0" lang="en-US" sz="2000" b="1" i="0" u="none" strike="noStrike" kern="1200" cap="none" spc="0" normalizeH="0" baseline="0" noProof="0" dirty="0">
                <a:ln>
                  <a:noFill/>
                </a:ln>
                <a:solidFill>
                  <a:srgbClr val="8E4B09"/>
                </a:solidFill>
                <a:effectLst/>
                <a:uLnTx/>
                <a:uFillTx/>
                <a:sym typeface="Trebuchet MS" panose="020B0603020202020204" pitchFamily="34" charset="0"/>
              </a:rPr>
            </a:br>
            <a:r>
              <a:rPr kumimoji="0" lang="en-US" sz="2000" b="1" i="0" u="none" strike="noStrike" kern="1200" cap="none" spc="0" normalizeH="0" baseline="0" noProof="0" dirty="0">
                <a:ln>
                  <a:noFill/>
                </a:ln>
                <a:solidFill>
                  <a:srgbClr val="8E4B09"/>
                </a:solidFill>
                <a:effectLst/>
                <a:uLnTx/>
                <a:uFillTx/>
                <a:sym typeface="Trebuchet MS" panose="020B0603020202020204" pitchFamily="34" charset="0"/>
              </a:rPr>
              <a:t>&amp; Fairness</a:t>
            </a:r>
          </a:p>
        </p:txBody>
      </p:sp>
      <p:cxnSp>
        <p:nvCxnSpPr>
          <p:cNvPr id="60" name="Straight Connector 59">
            <a:extLst>
              <a:ext uri="{FF2B5EF4-FFF2-40B4-BE49-F238E27FC236}">
                <a16:creationId xmlns:a16="http://schemas.microsoft.com/office/drawing/2014/main" xmlns="" id="{CADA80D6-D94C-48BE-B6A0-981A3D87B5EA}"/>
              </a:ext>
            </a:extLst>
          </p:cNvPr>
          <p:cNvCxnSpPr>
            <a:cxnSpLocks/>
          </p:cNvCxnSpPr>
          <p:nvPr/>
        </p:nvCxnSpPr>
        <p:spPr>
          <a:xfrm>
            <a:off x="3278413" y="1442932"/>
            <a:ext cx="0" cy="466344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218EC38E-037D-4B9D-A22C-049969231D6F}"/>
              </a:ext>
            </a:extLst>
          </p:cNvPr>
          <p:cNvCxnSpPr>
            <a:cxnSpLocks/>
          </p:cNvCxnSpPr>
          <p:nvPr/>
        </p:nvCxnSpPr>
        <p:spPr>
          <a:xfrm>
            <a:off x="6202553" y="1442932"/>
            <a:ext cx="0" cy="466344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EF8B8C03-B331-421D-893C-7E52AD4E2F84}"/>
              </a:ext>
            </a:extLst>
          </p:cNvPr>
          <p:cNvCxnSpPr>
            <a:cxnSpLocks/>
          </p:cNvCxnSpPr>
          <p:nvPr/>
        </p:nvCxnSpPr>
        <p:spPr>
          <a:xfrm>
            <a:off x="9126693" y="1442932"/>
            <a:ext cx="0" cy="466344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xmlns="" id="{65D5DDBE-47AD-4995-82AA-61CB81AC4ED6}"/>
              </a:ext>
            </a:extLst>
          </p:cNvPr>
          <p:cNvSpPr/>
          <p:nvPr>
            <p:custDataLst>
              <p:tags r:id="rId3"/>
            </p:custDataLst>
          </p:nvPr>
        </p:nvSpPr>
        <p:spPr>
          <a:xfrm>
            <a:off x="1234452" y="1517584"/>
            <a:ext cx="1163782" cy="1163782"/>
          </a:xfrm>
          <a:prstGeom prst="ellipse">
            <a:avLst/>
          </a:prstGeom>
          <a:solidFill>
            <a:srgbClr val="FFFFFF"/>
          </a:solidFill>
          <a:ln w="44450">
            <a:gradFill flip="none" rotWithShape="1">
              <a:gsLst>
                <a:gs pos="0">
                  <a:schemeClr val="accent2">
                    <a:lumMod val="75000"/>
                  </a:schemeClr>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lumMod val="50000"/>
                </a:prstClr>
              </a:solidFill>
              <a:effectLst/>
              <a:uLnTx/>
              <a:uFillTx/>
              <a:latin typeface="Trebuchet MS"/>
              <a:ea typeface="+mn-ea"/>
              <a:cs typeface="+mn-cs"/>
            </a:endParaRPr>
          </a:p>
        </p:txBody>
      </p:sp>
      <p:sp>
        <p:nvSpPr>
          <p:cNvPr id="65" name="Oval 20">
            <a:extLst>
              <a:ext uri="{FF2B5EF4-FFF2-40B4-BE49-F238E27FC236}">
                <a16:creationId xmlns:a16="http://schemas.microsoft.com/office/drawing/2014/main" xmlns="" id="{2566C809-A948-41E0-AE4B-5927DDDBE2BF}"/>
              </a:ext>
            </a:extLst>
          </p:cNvPr>
          <p:cNvSpPr>
            <a:spLocks noChangeAspect="1" noChangeArrowheads="1"/>
          </p:cNvSpPr>
          <p:nvPr/>
        </p:nvSpPr>
        <p:spPr bwMode="auto">
          <a:xfrm>
            <a:off x="1133109" y="1521884"/>
            <a:ext cx="321447" cy="321447"/>
          </a:xfrm>
          <a:prstGeom prst="ellipse">
            <a:avLst/>
          </a:prstGeom>
          <a:solidFill>
            <a:schemeClr val="tx2"/>
          </a:solidFill>
          <a:ln w="28575">
            <a:solidFill>
              <a:schemeClr val="bg1"/>
            </a:solid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rebuchet MS"/>
                <a:ea typeface="+mn-ea"/>
                <a:cs typeface="+mn-cs"/>
              </a:rPr>
              <a:t>1</a:t>
            </a:r>
          </a:p>
        </p:txBody>
      </p:sp>
      <p:cxnSp>
        <p:nvCxnSpPr>
          <p:cNvPr id="66" name="Straight Connector 65">
            <a:extLst>
              <a:ext uri="{FF2B5EF4-FFF2-40B4-BE49-F238E27FC236}">
                <a16:creationId xmlns:a16="http://schemas.microsoft.com/office/drawing/2014/main" xmlns="" id="{D5D9F403-CB92-48B3-AFD5-9B1C337FB56A}"/>
              </a:ext>
            </a:extLst>
          </p:cNvPr>
          <p:cNvCxnSpPr/>
          <p:nvPr/>
        </p:nvCxnSpPr>
        <p:spPr>
          <a:xfrm>
            <a:off x="781837" y="3511960"/>
            <a:ext cx="2069013" cy="0"/>
          </a:xfrm>
          <a:prstGeom prst="line">
            <a:avLst/>
          </a:prstGeom>
          <a:solidFill>
            <a:srgbClr val="FFFFFF"/>
          </a:solidFill>
          <a:ln w="19050">
            <a:gradFill flip="none" rotWithShape="1">
              <a:gsLst>
                <a:gs pos="0">
                  <a:schemeClr val="accent2">
                    <a:lumMod val="75000"/>
                  </a:schemeClr>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71" name="Oval 70">
            <a:extLst>
              <a:ext uri="{FF2B5EF4-FFF2-40B4-BE49-F238E27FC236}">
                <a16:creationId xmlns:a16="http://schemas.microsoft.com/office/drawing/2014/main" xmlns="" id="{170838F1-61A8-4CB1-91A1-59CBBFC33148}"/>
              </a:ext>
            </a:extLst>
          </p:cNvPr>
          <p:cNvSpPr/>
          <p:nvPr>
            <p:custDataLst>
              <p:tags r:id="rId4"/>
            </p:custDataLst>
          </p:nvPr>
        </p:nvSpPr>
        <p:spPr>
          <a:xfrm>
            <a:off x="4158592" y="1513201"/>
            <a:ext cx="1163782" cy="1163782"/>
          </a:xfrm>
          <a:prstGeom prst="ellipse">
            <a:avLst/>
          </a:prstGeom>
          <a:solidFill>
            <a:srgbClr val="FFFFFF"/>
          </a:solidFill>
          <a:ln w="44450">
            <a:gradFill flip="none" rotWithShape="1">
              <a:gsLst>
                <a:gs pos="0">
                  <a:schemeClr val="accent2">
                    <a:lumMod val="75000"/>
                  </a:schemeClr>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lumMod val="50000"/>
                </a:prstClr>
              </a:solidFill>
              <a:effectLst/>
              <a:uLnTx/>
              <a:uFillTx/>
              <a:latin typeface="Trebuchet MS"/>
              <a:ea typeface="+mn-ea"/>
              <a:cs typeface="+mn-cs"/>
            </a:endParaRPr>
          </a:p>
        </p:txBody>
      </p:sp>
      <p:sp>
        <p:nvSpPr>
          <p:cNvPr id="72" name="Oval 20">
            <a:extLst>
              <a:ext uri="{FF2B5EF4-FFF2-40B4-BE49-F238E27FC236}">
                <a16:creationId xmlns:a16="http://schemas.microsoft.com/office/drawing/2014/main" xmlns="" id="{24784DD8-E829-4D4D-86BA-58EB89445B04}"/>
              </a:ext>
            </a:extLst>
          </p:cNvPr>
          <p:cNvSpPr>
            <a:spLocks noChangeAspect="1" noChangeArrowheads="1"/>
          </p:cNvSpPr>
          <p:nvPr/>
        </p:nvSpPr>
        <p:spPr bwMode="auto">
          <a:xfrm>
            <a:off x="4038716" y="1517501"/>
            <a:ext cx="321447" cy="321447"/>
          </a:xfrm>
          <a:prstGeom prst="ellipse">
            <a:avLst/>
          </a:prstGeom>
          <a:solidFill>
            <a:schemeClr val="tx2"/>
          </a:solidFill>
          <a:ln w="28575">
            <a:solidFill>
              <a:schemeClr val="bg1"/>
            </a:solid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rebuchet MS"/>
                <a:ea typeface="+mn-ea"/>
                <a:cs typeface="+mn-cs"/>
              </a:rPr>
              <a:t>2</a:t>
            </a:r>
          </a:p>
        </p:txBody>
      </p:sp>
      <p:sp>
        <p:nvSpPr>
          <p:cNvPr id="74" name="Oval 73">
            <a:extLst>
              <a:ext uri="{FF2B5EF4-FFF2-40B4-BE49-F238E27FC236}">
                <a16:creationId xmlns:a16="http://schemas.microsoft.com/office/drawing/2014/main" xmlns="" id="{062D1815-D211-43D8-B846-676B68C0EE99}"/>
              </a:ext>
            </a:extLst>
          </p:cNvPr>
          <p:cNvSpPr/>
          <p:nvPr>
            <p:custDataLst>
              <p:tags r:id="rId5"/>
            </p:custDataLst>
          </p:nvPr>
        </p:nvSpPr>
        <p:spPr>
          <a:xfrm>
            <a:off x="7082732" y="1508818"/>
            <a:ext cx="1163782" cy="1163782"/>
          </a:xfrm>
          <a:prstGeom prst="ellipse">
            <a:avLst/>
          </a:prstGeom>
          <a:solidFill>
            <a:srgbClr val="FFFFFF"/>
          </a:solidFill>
          <a:ln w="44450">
            <a:gradFill flip="none" rotWithShape="1">
              <a:gsLst>
                <a:gs pos="0">
                  <a:schemeClr val="accent2">
                    <a:lumMod val="75000"/>
                  </a:schemeClr>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lumMod val="50000"/>
                </a:prstClr>
              </a:solidFill>
              <a:effectLst/>
              <a:uLnTx/>
              <a:uFillTx/>
              <a:latin typeface="Trebuchet MS"/>
              <a:ea typeface="+mn-ea"/>
              <a:cs typeface="+mn-cs"/>
            </a:endParaRPr>
          </a:p>
        </p:txBody>
      </p:sp>
      <p:sp>
        <p:nvSpPr>
          <p:cNvPr id="75" name="Oval 20">
            <a:extLst>
              <a:ext uri="{FF2B5EF4-FFF2-40B4-BE49-F238E27FC236}">
                <a16:creationId xmlns:a16="http://schemas.microsoft.com/office/drawing/2014/main" xmlns="" id="{AB520B9C-2FCB-4ADC-B61E-74289B66CF15}"/>
              </a:ext>
            </a:extLst>
          </p:cNvPr>
          <p:cNvSpPr>
            <a:spLocks noChangeAspect="1" noChangeArrowheads="1"/>
          </p:cNvSpPr>
          <p:nvPr/>
        </p:nvSpPr>
        <p:spPr bwMode="auto">
          <a:xfrm>
            <a:off x="6983652" y="1513118"/>
            <a:ext cx="321447" cy="321447"/>
          </a:xfrm>
          <a:prstGeom prst="ellipse">
            <a:avLst/>
          </a:prstGeom>
          <a:solidFill>
            <a:schemeClr val="tx2"/>
          </a:solidFill>
          <a:ln w="28575">
            <a:solidFill>
              <a:schemeClr val="bg1"/>
            </a:solid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rebuchet MS"/>
                <a:ea typeface="+mn-ea"/>
                <a:cs typeface="+mn-cs"/>
              </a:rPr>
              <a:t>3</a:t>
            </a:r>
          </a:p>
        </p:txBody>
      </p:sp>
      <p:sp>
        <p:nvSpPr>
          <p:cNvPr id="77" name="Oval 76">
            <a:extLst>
              <a:ext uri="{FF2B5EF4-FFF2-40B4-BE49-F238E27FC236}">
                <a16:creationId xmlns:a16="http://schemas.microsoft.com/office/drawing/2014/main" xmlns="" id="{761E87C3-5C75-4F3D-985C-3ABB51B0102B}"/>
              </a:ext>
            </a:extLst>
          </p:cNvPr>
          <p:cNvSpPr/>
          <p:nvPr>
            <p:custDataLst>
              <p:tags r:id="rId6"/>
            </p:custDataLst>
          </p:nvPr>
        </p:nvSpPr>
        <p:spPr>
          <a:xfrm>
            <a:off x="10006873" y="1508818"/>
            <a:ext cx="1163782" cy="1163782"/>
          </a:xfrm>
          <a:prstGeom prst="ellipse">
            <a:avLst/>
          </a:prstGeom>
          <a:solidFill>
            <a:srgbClr val="FFFFFF"/>
          </a:solidFill>
          <a:ln w="44450">
            <a:gradFill flip="none" rotWithShape="1">
              <a:gsLst>
                <a:gs pos="0">
                  <a:schemeClr val="accent2">
                    <a:lumMod val="75000"/>
                  </a:schemeClr>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lumMod val="50000"/>
                </a:prstClr>
              </a:solidFill>
              <a:effectLst/>
              <a:uLnTx/>
              <a:uFillTx/>
              <a:latin typeface="Trebuchet MS"/>
              <a:ea typeface="+mn-ea"/>
              <a:cs typeface="+mn-cs"/>
            </a:endParaRPr>
          </a:p>
        </p:txBody>
      </p:sp>
      <p:sp>
        <p:nvSpPr>
          <p:cNvPr id="78" name="Oval 20">
            <a:extLst>
              <a:ext uri="{FF2B5EF4-FFF2-40B4-BE49-F238E27FC236}">
                <a16:creationId xmlns:a16="http://schemas.microsoft.com/office/drawing/2014/main" xmlns="" id="{52319DFF-D41C-4123-B6D3-0206188FC3C2}"/>
              </a:ext>
            </a:extLst>
          </p:cNvPr>
          <p:cNvSpPr>
            <a:spLocks noChangeAspect="1" noChangeArrowheads="1"/>
          </p:cNvSpPr>
          <p:nvPr/>
        </p:nvSpPr>
        <p:spPr bwMode="auto">
          <a:xfrm>
            <a:off x="9948684" y="1513118"/>
            <a:ext cx="321447" cy="321447"/>
          </a:xfrm>
          <a:prstGeom prst="ellipse">
            <a:avLst/>
          </a:prstGeom>
          <a:solidFill>
            <a:schemeClr val="tx2"/>
          </a:solidFill>
          <a:ln w="28575">
            <a:solidFill>
              <a:schemeClr val="bg1"/>
            </a:solid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rebuchet MS"/>
                <a:ea typeface="+mn-ea"/>
                <a:cs typeface="+mn-cs"/>
              </a:rPr>
              <a:t>4</a:t>
            </a:r>
          </a:p>
        </p:txBody>
      </p:sp>
      <p:grpSp>
        <p:nvGrpSpPr>
          <p:cNvPr id="97" name="bcgIcons_Handshake">
            <a:extLst>
              <a:ext uri="{FF2B5EF4-FFF2-40B4-BE49-F238E27FC236}">
                <a16:creationId xmlns:a16="http://schemas.microsoft.com/office/drawing/2014/main" xmlns="" id="{480AD313-8B34-4445-B22D-0055A4F5EC2F}"/>
              </a:ext>
            </a:extLst>
          </p:cNvPr>
          <p:cNvGrpSpPr>
            <a:grpSpLocks noChangeAspect="1"/>
          </p:cNvGrpSpPr>
          <p:nvPr/>
        </p:nvGrpSpPr>
        <p:grpSpPr bwMode="auto">
          <a:xfrm>
            <a:off x="10228621" y="1780484"/>
            <a:ext cx="720286" cy="720957"/>
            <a:chOff x="1682" y="0"/>
            <a:chExt cx="4316" cy="4320"/>
          </a:xfrm>
        </p:grpSpPr>
        <p:sp>
          <p:nvSpPr>
            <p:cNvPr id="98" name="AutoShape 3">
              <a:extLst>
                <a:ext uri="{FF2B5EF4-FFF2-40B4-BE49-F238E27FC236}">
                  <a16:creationId xmlns:a16="http://schemas.microsoft.com/office/drawing/2014/main" xmlns="" id="{406E3930-6F96-4E55-A0A5-9B3D0851643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73737"/>
                </a:solidFill>
                <a:effectLst/>
                <a:uLnTx/>
                <a:uFillTx/>
                <a:latin typeface="Calibri"/>
                <a:ea typeface="+mn-ea"/>
                <a:cs typeface="+mn-cs"/>
              </a:endParaRPr>
            </a:p>
          </p:txBody>
        </p:sp>
        <p:sp>
          <p:nvSpPr>
            <p:cNvPr id="99" name="Freeform 5">
              <a:extLst>
                <a:ext uri="{FF2B5EF4-FFF2-40B4-BE49-F238E27FC236}">
                  <a16:creationId xmlns:a16="http://schemas.microsoft.com/office/drawing/2014/main" xmlns="" id="{47FE6457-CE19-43BC-A0C3-75F20A086986}"/>
                </a:ext>
              </a:extLst>
            </p:cNvPr>
            <p:cNvSpPr>
              <a:spLocks noEditPoints="1"/>
            </p:cNvSpPr>
            <p:nvPr/>
          </p:nvSpPr>
          <p:spPr bwMode="auto">
            <a:xfrm>
              <a:off x="2699" y="763"/>
              <a:ext cx="2730" cy="2428"/>
            </a:xfrm>
            <a:custGeom>
              <a:avLst/>
              <a:gdLst>
                <a:gd name="T0" fmla="*/ 182 w 1457"/>
                <a:gd name="T1" fmla="*/ 441 h 1295"/>
                <a:gd name="T2" fmla="*/ 163 w 1457"/>
                <a:gd name="T3" fmla="*/ 326 h 1295"/>
                <a:gd name="T4" fmla="*/ 724 w 1457"/>
                <a:gd name="T5" fmla="*/ 120 h 1295"/>
                <a:gd name="T6" fmla="*/ 1145 w 1457"/>
                <a:gd name="T7" fmla="*/ 295 h 1295"/>
                <a:gd name="T8" fmla="*/ 1419 w 1457"/>
                <a:gd name="T9" fmla="*/ 153 h 1295"/>
                <a:gd name="T10" fmla="*/ 1457 w 1457"/>
                <a:gd name="T11" fmla="*/ 172 h 1295"/>
                <a:gd name="T12" fmla="*/ 1457 w 1457"/>
                <a:gd name="T13" fmla="*/ 660 h 1295"/>
                <a:gd name="T14" fmla="*/ 1449 w 1457"/>
                <a:gd name="T15" fmla="*/ 672 h 1295"/>
                <a:gd name="T16" fmla="*/ 1275 w 1457"/>
                <a:gd name="T17" fmla="*/ 716 h 1295"/>
                <a:gd name="T18" fmla="*/ 1263 w 1457"/>
                <a:gd name="T19" fmla="*/ 715 h 1295"/>
                <a:gd name="T20" fmla="*/ 668 w 1457"/>
                <a:gd name="T21" fmla="*/ 358 h 1295"/>
                <a:gd name="T22" fmla="*/ 462 w 1457"/>
                <a:gd name="T23" fmla="*/ 341 h 1295"/>
                <a:gd name="T24" fmla="*/ 421 w 1457"/>
                <a:gd name="T25" fmla="*/ 361 h 1295"/>
                <a:gd name="T26" fmla="*/ 182 w 1457"/>
                <a:gd name="T27" fmla="*/ 441 h 1295"/>
                <a:gd name="T28" fmla="*/ 592 w 1457"/>
                <a:gd name="T29" fmla="*/ 1039 h 1295"/>
                <a:gd name="T30" fmla="*/ 528 w 1457"/>
                <a:gd name="T31" fmla="*/ 1079 h 1295"/>
                <a:gd name="T32" fmla="*/ 472 w 1457"/>
                <a:gd name="T33" fmla="*/ 1191 h 1295"/>
                <a:gd name="T34" fmla="*/ 505 w 1457"/>
                <a:gd name="T35" fmla="*/ 1287 h 1295"/>
                <a:gd name="T36" fmla="*/ 505 w 1457"/>
                <a:gd name="T37" fmla="*/ 1287 h 1295"/>
                <a:gd name="T38" fmla="*/ 536 w 1457"/>
                <a:gd name="T39" fmla="*/ 1295 h 1295"/>
                <a:gd name="T40" fmla="*/ 601 w 1457"/>
                <a:gd name="T41" fmla="*/ 1255 h 1295"/>
                <a:gd name="T42" fmla="*/ 657 w 1457"/>
                <a:gd name="T43" fmla="*/ 1143 h 1295"/>
                <a:gd name="T44" fmla="*/ 624 w 1457"/>
                <a:gd name="T45" fmla="*/ 1046 h 1295"/>
                <a:gd name="T46" fmla="*/ 592 w 1457"/>
                <a:gd name="T47" fmla="*/ 1039 h 1295"/>
                <a:gd name="T48" fmla="*/ 462 w 1457"/>
                <a:gd name="T49" fmla="*/ 901 h 1295"/>
                <a:gd name="T50" fmla="*/ 397 w 1457"/>
                <a:gd name="T51" fmla="*/ 941 h 1295"/>
                <a:gd name="T52" fmla="*/ 307 w 1457"/>
                <a:gd name="T53" fmla="*/ 1123 h 1295"/>
                <a:gd name="T54" fmla="*/ 339 w 1457"/>
                <a:gd name="T55" fmla="*/ 1219 h 1295"/>
                <a:gd name="T56" fmla="*/ 339 w 1457"/>
                <a:gd name="T57" fmla="*/ 1219 h 1295"/>
                <a:gd name="T58" fmla="*/ 371 w 1457"/>
                <a:gd name="T59" fmla="*/ 1227 h 1295"/>
                <a:gd name="T60" fmla="*/ 435 w 1457"/>
                <a:gd name="T61" fmla="*/ 1187 h 1295"/>
                <a:gd name="T62" fmla="*/ 526 w 1457"/>
                <a:gd name="T63" fmla="*/ 1005 h 1295"/>
                <a:gd name="T64" fmla="*/ 493 w 1457"/>
                <a:gd name="T65" fmla="*/ 909 h 1295"/>
                <a:gd name="T66" fmla="*/ 493 w 1457"/>
                <a:gd name="T67" fmla="*/ 909 h 1295"/>
                <a:gd name="T68" fmla="*/ 462 w 1457"/>
                <a:gd name="T69" fmla="*/ 901 h 1295"/>
                <a:gd name="T70" fmla="*/ 298 w 1457"/>
                <a:gd name="T71" fmla="*/ 829 h 1295"/>
                <a:gd name="T72" fmla="*/ 233 w 1457"/>
                <a:gd name="T73" fmla="*/ 869 h 1295"/>
                <a:gd name="T74" fmla="*/ 150 w 1457"/>
                <a:gd name="T75" fmla="*/ 1036 h 1295"/>
                <a:gd name="T76" fmla="*/ 183 w 1457"/>
                <a:gd name="T77" fmla="*/ 1132 h 1295"/>
                <a:gd name="T78" fmla="*/ 215 w 1457"/>
                <a:gd name="T79" fmla="*/ 1140 h 1295"/>
                <a:gd name="T80" fmla="*/ 279 w 1457"/>
                <a:gd name="T81" fmla="*/ 1100 h 1295"/>
                <a:gd name="T82" fmla="*/ 362 w 1457"/>
                <a:gd name="T83" fmla="*/ 933 h 1295"/>
                <a:gd name="T84" fmla="*/ 330 w 1457"/>
                <a:gd name="T85" fmla="*/ 837 h 1295"/>
                <a:gd name="T86" fmla="*/ 330 w 1457"/>
                <a:gd name="T87" fmla="*/ 837 h 1295"/>
                <a:gd name="T88" fmla="*/ 298 w 1457"/>
                <a:gd name="T89" fmla="*/ 829 h 1295"/>
                <a:gd name="T90" fmla="*/ 131 w 1457"/>
                <a:gd name="T91" fmla="*/ 762 h 1295"/>
                <a:gd name="T92" fmla="*/ 66 w 1457"/>
                <a:gd name="T93" fmla="*/ 802 h 1295"/>
                <a:gd name="T94" fmla="*/ 18 w 1457"/>
                <a:gd name="T95" fmla="*/ 900 h 1295"/>
                <a:gd name="T96" fmla="*/ 50 w 1457"/>
                <a:gd name="T97" fmla="*/ 996 h 1295"/>
                <a:gd name="T98" fmla="*/ 82 w 1457"/>
                <a:gd name="T99" fmla="*/ 1004 h 1295"/>
                <a:gd name="T100" fmla="*/ 146 w 1457"/>
                <a:gd name="T101" fmla="*/ 964 h 1295"/>
                <a:gd name="T102" fmla="*/ 195 w 1457"/>
                <a:gd name="T103" fmla="*/ 866 h 1295"/>
                <a:gd name="T104" fmla="*/ 162 w 1457"/>
                <a:gd name="T105" fmla="*/ 770 h 1295"/>
                <a:gd name="T106" fmla="*/ 131 w 1457"/>
                <a:gd name="T107" fmla="*/ 76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7" h="1295">
                  <a:moveTo>
                    <a:pt x="182" y="441"/>
                  </a:moveTo>
                  <a:cubicBezTo>
                    <a:pt x="138" y="419"/>
                    <a:pt x="128" y="361"/>
                    <a:pt x="163" y="326"/>
                  </a:cubicBezTo>
                  <a:cubicBezTo>
                    <a:pt x="484" y="0"/>
                    <a:pt x="654" y="98"/>
                    <a:pt x="724" y="120"/>
                  </a:cubicBezTo>
                  <a:cubicBezTo>
                    <a:pt x="823" y="149"/>
                    <a:pt x="1071" y="278"/>
                    <a:pt x="1145" y="295"/>
                  </a:cubicBezTo>
                  <a:cubicBezTo>
                    <a:pt x="1199" y="308"/>
                    <a:pt x="1348" y="206"/>
                    <a:pt x="1419" y="153"/>
                  </a:cubicBezTo>
                  <a:cubicBezTo>
                    <a:pt x="1435" y="142"/>
                    <a:pt x="1457" y="153"/>
                    <a:pt x="1457" y="172"/>
                  </a:cubicBezTo>
                  <a:cubicBezTo>
                    <a:pt x="1457" y="172"/>
                    <a:pt x="1457" y="172"/>
                    <a:pt x="1457" y="660"/>
                  </a:cubicBezTo>
                  <a:cubicBezTo>
                    <a:pt x="1457" y="666"/>
                    <a:pt x="1454" y="670"/>
                    <a:pt x="1449" y="672"/>
                  </a:cubicBezTo>
                  <a:cubicBezTo>
                    <a:pt x="1449" y="672"/>
                    <a:pt x="1449" y="672"/>
                    <a:pt x="1275" y="716"/>
                  </a:cubicBezTo>
                  <a:cubicBezTo>
                    <a:pt x="1271" y="718"/>
                    <a:pt x="1266" y="717"/>
                    <a:pt x="1263" y="715"/>
                  </a:cubicBezTo>
                  <a:cubicBezTo>
                    <a:pt x="1207" y="679"/>
                    <a:pt x="737" y="382"/>
                    <a:pt x="668" y="358"/>
                  </a:cubicBezTo>
                  <a:cubicBezTo>
                    <a:pt x="614" y="338"/>
                    <a:pt x="510" y="340"/>
                    <a:pt x="462" y="341"/>
                  </a:cubicBezTo>
                  <a:cubicBezTo>
                    <a:pt x="446" y="342"/>
                    <a:pt x="431" y="349"/>
                    <a:pt x="421" y="361"/>
                  </a:cubicBezTo>
                  <a:cubicBezTo>
                    <a:pt x="320" y="472"/>
                    <a:pt x="237" y="468"/>
                    <a:pt x="182" y="441"/>
                  </a:cubicBezTo>
                  <a:close/>
                  <a:moveTo>
                    <a:pt x="592" y="1039"/>
                  </a:moveTo>
                  <a:cubicBezTo>
                    <a:pt x="566" y="1039"/>
                    <a:pt x="541" y="1054"/>
                    <a:pt x="528" y="1079"/>
                  </a:cubicBezTo>
                  <a:cubicBezTo>
                    <a:pt x="472" y="1191"/>
                    <a:pt x="472" y="1191"/>
                    <a:pt x="472" y="1191"/>
                  </a:cubicBezTo>
                  <a:cubicBezTo>
                    <a:pt x="455" y="1227"/>
                    <a:pt x="469" y="1270"/>
                    <a:pt x="505" y="1287"/>
                  </a:cubicBezTo>
                  <a:cubicBezTo>
                    <a:pt x="505" y="1287"/>
                    <a:pt x="505" y="1287"/>
                    <a:pt x="505" y="1287"/>
                  </a:cubicBezTo>
                  <a:cubicBezTo>
                    <a:pt x="515" y="1292"/>
                    <a:pt x="526" y="1295"/>
                    <a:pt x="536" y="1295"/>
                  </a:cubicBezTo>
                  <a:cubicBezTo>
                    <a:pt x="563" y="1295"/>
                    <a:pt x="588" y="1280"/>
                    <a:pt x="601" y="1255"/>
                  </a:cubicBezTo>
                  <a:cubicBezTo>
                    <a:pt x="657" y="1143"/>
                    <a:pt x="657" y="1143"/>
                    <a:pt x="657" y="1143"/>
                  </a:cubicBezTo>
                  <a:cubicBezTo>
                    <a:pt x="674" y="1107"/>
                    <a:pt x="660" y="1064"/>
                    <a:pt x="624" y="1046"/>
                  </a:cubicBezTo>
                  <a:cubicBezTo>
                    <a:pt x="614" y="1041"/>
                    <a:pt x="603" y="1039"/>
                    <a:pt x="592" y="1039"/>
                  </a:cubicBezTo>
                  <a:moveTo>
                    <a:pt x="462" y="901"/>
                  </a:moveTo>
                  <a:cubicBezTo>
                    <a:pt x="435" y="901"/>
                    <a:pt x="410" y="916"/>
                    <a:pt x="397" y="941"/>
                  </a:cubicBezTo>
                  <a:cubicBezTo>
                    <a:pt x="307" y="1123"/>
                    <a:pt x="307" y="1123"/>
                    <a:pt x="307" y="1123"/>
                  </a:cubicBezTo>
                  <a:cubicBezTo>
                    <a:pt x="289" y="1159"/>
                    <a:pt x="304" y="1202"/>
                    <a:pt x="339" y="1219"/>
                  </a:cubicBezTo>
                  <a:cubicBezTo>
                    <a:pt x="339" y="1219"/>
                    <a:pt x="339" y="1219"/>
                    <a:pt x="339" y="1219"/>
                  </a:cubicBezTo>
                  <a:cubicBezTo>
                    <a:pt x="350" y="1224"/>
                    <a:pt x="360" y="1227"/>
                    <a:pt x="371" y="1227"/>
                  </a:cubicBezTo>
                  <a:cubicBezTo>
                    <a:pt x="397" y="1227"/>
                    <a:pt x="423" y="1212"/>
                    <a:pt x="435" y="1187"/>
                  </a:cubicBezTo>
                  <a:cubicBezTo>
                    <a:pt x="526" y="1005"/>
                    <a:pt x="526" y="1005"/>
                    <a:pt x="526" y="1005"/>
                  </a:cubicBezTo>
                  <a:cubicBezTo>
                    <a:pt x="543" y="970"/>
                    <a:pt x="529" y="927"/>
                    <a:pt x="493" y="909"/>
                  </a:cubicBezTo>
                  <a:cubicBezTo>
                    <a:pt x="493" y="909"/>
                    <a:pt x="493" y="909"/>
                    <a:pt x="493" y="909"/>
                  </a:cubicBezTo>
                  <a:cubicBezTo>
                    <a:pt x="483" y="904"/>
                    <a:pt x="472" y="901"/>
                    <a:pt x="462" y="901"/>
                  </a:cubicBezTo>
                  <a:moveTo>
                    <a:pt x="298" y="829"/>
                  </a:moveTo>
                  <a:cubicBezTo>
                    <a:pt x="271" y="829"/>
                    <a:pt x="246" y="844"/>
                    <a:pt x="233" y="869"/>
                  </a:cubicBezTo>
                  <a:cubicBezTo>
                    <a:pt x="150" y="1036"/>
                    <a:pt x="150" y="1036"/>
                    <a:pt x="150" y="1036"/>
                  </a:cubicBezTo>
                  <a:cubicBezTo>
                    <a:pt x="133" y="1072"/>
                    <a:pt x="147" y="1115"/>
                    <a:pt x="183" y="1132"/>
                  </a:cubicBezTo>
                  <a:cubicBezTo>
                    <a:pt x="193" y="1138"/>
                    <a:pt x="204" y="1140"/>
                    <a:pt x="215" y="1140"/>
                  </a:cubicBezTo>
                  <a:cubicBezTo>
                    <a:pt x="241" y="1140"/>
                    <a:pt x="266" y="1125"/>
                    <a:pt x="279" y="1100"/>
                  </a:cubicBezTo>
                  <a:cubicBezTo>
                    <a:pt x="362" y="933"/>
                    <a:pt x="362" y="933"/>
                    <a:pt x="362" y="933"/>
                  </a:cubicBezTo>
                  <a:cubicBezTo>
                    <a:pt x="379" y="898"/>
                    <a:pt x="365" y="855"/>
                    <a:pt x="330" y="837"/>
                  </a:cubicBezTo>
                  <a:cubicBezTo>
                    <a:pt x="330" y="837"/>
                    <a:pt x="330" y="837"/>
                    <a:pt x="330" y="837"/>
                  </a:cubicBezTo>
                  <a:cubicBezTo>
                    <a:pt x="319" y="832"/>
                    <a:pt x="308" y="829"/>
                    <a:pt x="298" y="829"/>
                  </a:cubicBezTo>
                  <a:moveTo>
                    <a:pt x="131" y="762"/>
                  </a:moveTo>
                  <a:cubicBezTo>
                    <a:pt x="104" y="762"/>
                    <a:pt x="79" y="777"/>
                    <a:pt x="66" y="802"/>
                  </a:cubicBezTo>
                  <a:cubicBezTo>
                    <a:pt x="18" y="900"/>
                    <a:pt x="18" y="900"/>
                    <a:pt x="18" y="900"/>
                  </a:cubicBezTo>
                  <a:cubicBezTo>
                    <a:pt x="0" y="936"/>
                    <a:pt x="14" y="979"/>
                    <a:pt x="50" y="996"/>
                  </a:cubicBezTo>
                  <a:cubicBezTo>
                    <a:pt x="60" y="1002"/>
                    <a:pt x="71" y="1004"/>
                    <a:pt x="82" y="1004"/>
                  </a:cubicBezTo>
                  <a:cubicBezTo>
                    <a:pt x="108" y="1004"/>
                    <a:pt x="133" y="989"/>
                    <a:pt x="146" y="964"/>
                  </a:cubicBezTo>
                  <a:cubicBezTo>
                    <a:pt x="195" y="866"/>
                    <a:pt x="195" y="866"/>
                    <a:pt x="195" y="866"/>
                  </a:cubicBezTo>
                  <a:cubicBezTo>
                    <a:pt x="212" y="830"/>
                    <a:pt x="198" y="787"/>
                    <a:pt x="162" y="770"/>
                  </a:cubicBezTo>
                  <a:cubicBezTo>
                    <a:pt x="152" y="765"/>
                    <a:pt x="141" y="762"/>
                    <a:pt x="131" y="76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73737"/>
                </a:solidFill>
                <a:effectLst/>
                <a:uLnTx/>
                <a:uFillTx/>
                <a:latin typeface="Calibri"/>
                <a:ea typeface="+mn-ea"/>
                <a:cs typeface="+mn-cs"/>
              </a:endParaRPr>
            </a:p>
          </p:txBody>
        </p:sp>
        <p:sp>
          <p:nvSpPr>
            <p:cNvPr id="100" name="Freeform 6">
              <a:extLst>
                <a:ext uri="{FF2B5EF4-FFF2-40B4-BE49-F238E27FC236}">
                  <a16:creationId xmlns:a16="http://schemas.microsoft.com/office/drawing/2014/main" xmlns="" id="{3C4B6043-BD48-489F-B813-FC786700809C}"/>
                </a:ext>
              </a:extLst>
            </p:cNvPr>
            <p:cNvSpPr>
              <a:spLocks noEditPoints="1"/>
            </p:cNvSpPr>
            <p:nvPr/>
          </p:nvSpPr>
          <p:spPr bwMode="auto">
            <a:xfrm>
              <a:off x="2251" y="921"/>
              <a:ext cx="3007" cy="2422"/>
            </a:xfrm>
            <a:custGeom>
              <a:avLst/>
              <a:gdLst>
                <a:gd name="T0" fmla="*/ 262 w 1605"/>
                <a:gd name="T1" fmla="*/ 725 h 1292"/>
                <a:gd name="T2" fmla="*/ 15 w 1605"/>
                <a:gd name="T3" fmla="*/ 587 h 1292"/>
                <a:gd name="T4" fmla="*/ 0 w 1605"/>
                <a:gd name="T5" fmla="*/ 37 h 1292"/>
                <a:gd name="T6" fmla="*/ 36 w 1605"/>
                <a:gd name="T7" fmla="*/ 0 h 1292"/>
                <a:gd name="T8" fmla="*/ 155 w 1605"/>
                <a:gd name="T9" fmla="*/ 96 h 1292"/>
                <a:gd name="T10" fmla="*/ 324 w 1605"/>
                <a:gd name="T11" fmla="*/ 190 h 1292"/>
                <a:gd name="T12" fmla="*/ 364 w 1605"/>
                <a:gd name="T13" fmla="*/ 178 h 1292"/>
                <a:gd name="T14" fmla="*/ 366 w 1605"/>
                <a:gd name="T15" fmla="*/ 207 h 1292"/>
                <a:gd name="T16" fmla="*/ 324 w 1605"/>
                <a:gd name="T17" fmla="*/ 226 h 1292"/>
                <a:gd name="T18" fmla="*/ 36 w 1605"/>
                <a:gd name="T19" fmla="*/ 36 h 1292"/>
                <a:gd name="T20" fmla="*/ 1538 w 1605"/>
                <a:gd name="T21" fmla="*/ 719 h 1292"/>
                <a:gd name="T22" fmla="*/ 785 w 1605"/>
                <a:gd name="T23" fmla="*/ 307 h 1292"/>
                <a:gd name="T24" fmla="*/ 1544 w 1605"/>
                <a:gd name="T25" fmla="*/ 848 h 1292"/>
                <a:gd name="T26" fmla="*/ 1482 w 1605"/>
                <a:gd name="T27" fmla="*/ 883 h 1292"/>
                <a:gd name="T28" fmla="*/ 1236 w 1605"/>
                <a:gd name="T29" fmla="*/ 747 h 1292"/>
                <a:gd name="T30" fmla="*/ 1210 w 1605"/>
                <a:gd name="T31" fmla="*/ 752 h 1292"/>
                <a:gd name="T32" fmla="*/ 1380 w 1605"/>
                <a:gd name="T33" fmla="*/ 881 h 1292"/>
                <a:gd name="T34" fmla="*/ 1345 w 1605"/>
                <a:gd name="T35" fmla="*/ 1015 h 1292"/>
                <a:gd name="T36" fmla="*/ 1123 w 1605"/>
                <a:gd name="T37" fmla="*/ 893 h 1292"/>
                <a:gd name="T38" fmla="*/ 1098 w 1605"/>
                <a:gd name="T39" fmla="*/ 898 h 1292"/>
                <a:gd name="T40" fmla="*/ 1229 w 1605"/>
                <a:gd name="T41" fmla="*/ 1002 h 1292"/>
                <a:gd name="T42" fmla="*/ 1253 w 1605"/>
                <a:gd name="T43" fmla="*/ 1100 h 1292"/>
                <a:gd name="T44" fmla="*/ 1155 w 1605"/>
                <a:gd name="T45" fmla="*/ 1124 h 1292"/>
                <a:gd name="T46" fmla="*/ 986 w 1605"/>
                <a:gd name="T47" fmla="*/ 1044 h 1292"/>
                <a:gd name="T48" fmla="*/ 992 w 1605"/>
                <a:gd name="T49" fmla="*/ 1075 h 1292"/>
                <a:gd name="T50" fmla="*/ 1097 w 1605"/>
                <a:gd name="T51" fmla="*/ 1222 h 1292"/>
                <a:gd name="T52" fmla="*/ 998 w 1605"/>
                <a:gd name="T53" fmla="*/ 1246 h 1292"/>
                <a:gd name="T54" fmla="*/ 862 w 1605"/>
                <a:gd name="T55" fmla="*/ 1206 h 1292"/>
                <a:gd name="T56" fmla="*/ 1035 w 1605"/>
                <a:gd name="T57" fmla="*/ 1292 h 1292"/>
                <a:gd name="T58" fmla="*/ 1139 w 1605"/>
                <a:gd name="T59" fmla="*/ 1157 h 1292"/>
                <a:gd name="T60" fmla="*/ 1284 w 1605"/>
                <a:gd name="T61" fmla="*/ 1119 h 1292"/>
                <a:gd name="T62" fmla="*/ 1345 w 1605"/>
                <a:gd name="T63" fmla="*/ 1051 h 1292"/>
                <a:gd name="T64" fmla="*/ 1450 w 1605"/>
                <a:gd name="T65" fmla="*/ 917 h 1292"/>
                <a:gd name="T66" fmla="*/ 1482 w 1605"/>
                <a:gd name="T67" fmla="*/ 919 h 1292"/>
                <a:gd name="T68" fmla="*/ 1538 w 1605"/>
                <a:gd name="T69" fmla="*/ 719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5" h="1292">
                  <a:moveTo>
                    <a:pt x="36" y="558"/>
                  </a:moveTo>
                  <a:cubicBezTo>
                    <a:pt x="262" y="725"/>
                    <a:pt x="262" y="725"/>
                    <a:pt x="262" y="725"/>
                  </a:cubicBezTo>
                  <a:cubicBezTo>
                    <a:pt x="246" y="757"/>
                    <a:pt x="246" y="757"/>
                    <a:pt x="246" y="757"/>
                  </a:cubicBezTo>
                  <a:cubicBezTo>
                    <a:pt x="15" y="587"/>
                    <a:pt x="15" y="587"/>
                    <a:pt x="15" y="587"/>
                  </a:cubicBezTo>
                  <a:cubicBezTo>
                    <a:pt x="6" y="580"/>
                    <a:pt x="0" y="569"/>
                    <a:pt x="0" y="558"/>
                  </a:cubicBezTo>
                  <a:cubicBezTo>
                    <a:pt x="0" y="37"/>
                    <a:pt x="0" y="37"/>
                    <a:pt x="0" y="37"/>
                  </a:cubicBezTo>
                  <a:cubicBezTo>
                    <a:pt x="0" y="24"/>
                    <a:pt x="7" y="11"/>
                    <a:pt x="18" y="5"/>
                  </a:cubicBezTo>
                  <a:cubicBezTo>
                    <a:pt x="24" y="1"/>
                    <a:pt x="30" y="0"/>
                    <a:pt x="36" y="0"/>
                  </a:cubicBezTo>
                  <a:cubicBezTo>
                    <a:pt x="45" y="0"/>
                    <a:pt x="54" y="3"/>
                    <a:pt x="61" y="9"/>
                  </a:cubicBezTo>
                  <a:cubicBezTo>
                    <a:pt x="155" y="96"/>
                    <a:pt x="155" y="96"/>
                    <a:pt x="155" y="96"/>
                  </a:cubicBezTo>
                  <a:cubicBezTo>
                    <a:pt x="156" y="97"/>
                    <a:pt x="156" y="97"/>
                    <a:pt x="156" y="97"/>
                  </a:cubicBezTo>
                  <a:cubicBezTo>
                    <a:pt x="182" y="123"/>
                    <a:pt x="263" y="190"/>
                    <a:pt x="324" y="190"/>
                  </a:cubicBezTo>
                  <a:cubicBezTo>
                    <a:pt x="336" y="190"/>
                    <a:pt x="346" y="187"/>
                    <a:pt x="355" y="182"/>
                  </a:cubicBezTo>
                  <a:cubicBezTo>
                    <a:pt x="358" y="180"/>
                    <a:pt x="361" y="179"/>
                    <a:pt x="364" y="178"/>
                  </a:cubicBezTo>
                  <a:cubicBezTo>
                    <a:pt x="413" y="161"/>
                    <a:pt x="413" y="161"/>
                    <a:pt x="413" y="161"/>
                  </a:cubicBezTo>
                  <a:cubicBezTo>
                    <a:pt x="397" y="176"/>
                    <a:pt x="382" y="191"/>
                    <a:pt x="366" y="207"/>
                  </a:cubicBezTo>
                  <a:cubicBezTo>
                    <a:pt x="361" y="212"/>
                    <a:pt x="357" y="217"/>
                    <a:pt x="353" y="222"/>
                  </a:cubicBezTo>
                  <a:cubicBezTo>
                    <a:pt x="344" y="225"/>
                    <a:pt x="334" y="226"/>
                    <a:pt x="324" y="226"/>
                  </a:cubicBezTo>
                  <a:cubicBezTo>
                    <a:pt x="234" y="226"/>
                    <a:pt x="131" y="123"/>
                    <a:pt x="131" y="123"/>
                  </a:cubicBezTo>
                  <a:cubicBezTo>
                    <a:pt x="36" y="36"/>
                    <a:pt x="36" y="36"/>
                    <a:pt x="36" y="36"/>
                  </a:cubicBezTo>
                  <a:lnTo>
                    <a:pt x="36" y="558"/>
                  </a:lnTo>
                  <a:close/>
                  <a:moveTo>
                    <a:pt x="1538" y="719"/>
                  </a:moveTo>
                  <a:cubicBezTo>
                    <a:pt x="868" y="315"/>
                    <a:pt x="868" y="315"/>
                    <a:pt x="868" y="315"/>
                  </a:cubicBezTo>
                  <a:cubicBezTo>
                    <a:pt x="850" y="312"/>
                    <a:pt x="824" y="309"/>
                    <a:pt x="785" y="307"/>
                  </a:cubicBezTo>
                  <a:cubicBezTo>
                    <a:pt x="1520" y="750"/>
                    <a:pt x="1520" y="750"/>
                    <a:pt x="1520" y="750"/>
                  </a:cubicBezTo>
                  <a:cubicBezTo>
                    <a:pt x="1553" y="770"/>
                    <a:pt x="1564" y="814"/>
                    <a:pt x="1544" y="848"/>
                  </a:cubicBezTo>
                  <a:cubicBezTo>
                    <a:pt x="1544" y="848"/>
                    <a:pt x="1544" y="848"/>
                    <a:pt x="1544" y="848"/>
                  </a:cubicBezTo>
                  <a:cubicBezTo>
                    <a:pt x="1531" y="871"/>
                    <a:pt x="1507" y="883"/>
                    <a:pt x="1482" y="883"/>
                  </a:cubicBezTo>
                  <a:cubicBezTo>
                    <a:pt x="1470" y="883"/>
                    <a:pt x="1457" y="880"/>
                    <a:pt x="1446" y="873"/>
                  </a:cubicBezTo>
                  <a:cubicBezTo>
                    <a:pt x="1236" y="747"/>
                    <a:pt x="1236" y="747"/>
                    <a:pt x="1236" y="747"/>
                  </a:cubicBezTo>
                  <a:cubicBezTo>
                    <a:pt x="1227" y="741"/>
                    <a:pt x="1216" y="743"/>
                    <a:pt x="1210" y="752"/>
                  </a:cubicBezTo>
                  <a:cubicBezTo>
                    <a:pt x="1210" y="752"/>
                    <a:pt x="1210" y="752"/>
                    <a:pt x="1210" y="752"/>
                  </a:cubicBezTo>
                  <a:cubicBezTo>
                    <a:pt x="1202" y="761"/>
                    <a:pt x="1205" y="775"/>
                    <a:pt x="1215" y="781"/>
                  </a:cubicBezTo>
                  <a:cubicBezTo>
                    <a:pt x="1380" y="881"/>
                    <a:pt x="1380" y="881"/>
                    <a:pt x="1380" y="881"/>
                  </a:cubicBezTo>
                  <a:cubicBezTo>
                    <a:pt x="1414" y="901"/>
                    <a:pt x="1427" y="947"/>
                    <a:pt x="1406" y="981"/>
                  </a:cubicBezTo>
                  <a:cubicBezTo>
                    <a:pt x="1393" y="1003"/>
                    <a:pt x="1369" y="1015"/>
                    <a:pt x="1345" y="1015"/>
                  </a:cubicBezTo>
                  <a:cubicBezTo>
                    <a:pt x="1332" y="1015"/>
                    <a:pt x="1320" y="1012"/>
                    <a:pt x="1308" y="1005"/>
                  </a:cubicBezTo>
                  <a:cubicBezTo>
                    <a:pt x="1123" y="893"/>
                    <a:pt x="1123" y="893"/>
                    <a:pt x="1123" y="893"/>
                  </a:cubicBezTo>
                  <a:cubicBezTo>
                    <a:pt x="1115" y="888"/>
                    <a:pt x="1104" y="890"/>
                    <a:pt x="1098" y="898"/>
                  </a:cubicBezTo>
                  <a:cubicBezTo>
                    <a:pt x="1098" y="898"/>
                    <a:pt x="1098" y="898"/>
                    <a:pt x="1098" y="898"/>
                  </a:cubicBezTo>
                  <a:cubicBezTo>
                    <a:pt x="1091" y="907"/>
                    <a:pt x="1093" y="920"/>
                    <a:pt x="1103" y="926"/>
                  </a:cubicBezTo>
                  <a:cubicBezTo>
                    <a:pt x="1229" y="1002"/>
                    <a:pt x="1229" y="1002"/>
                    <a:pt x="1229" y="1002"/>
                  </a:cubicBezTo>
                  <a:cubicBezTo>
                    <a:pt x="1263" y="1022"/>
                    <a:pt x="1274" y="1066"/>
                    <a:pt x="1253" y="1100"/>
                  </a:cubicBezTo>
                  <a:cubicBezTo>
                    <a:pt x="1253" y="1100"/>
                    <a:pt x="1253" y="1100"/>
                    <a:pt x="1253" y="1100"/>
                  </a:cubicBezTo>
                  <a:cubicBezTo>
                    <a:pt x="1240" y="1122"/>
                    <a:pt x="1216" y="1135"/>
                    <a:pt x="1192" y="1135"/>
                  </a:cubicBezTo>
                  <a:cubicBezTo>
                    <a:pt x="1179" y="1135"/>
                    <a:pt x="1167" y="1131"/>
                    <a:pt x="1155" y="1124"/>
                  </a:cubicBezTo>
                  <a:cubicBezTo>
                    <a:pt x="1013" y="1039"/>
                    <a:pt x="1013" y="1039"/>
                    <a:pt x="1013" y="1039"/>
                  </a:cubicBezTo>
                  <a:cubicBezTo>
                    <a:pt x="1004" y="1033"/>
                    <a:pt x="992" y="1036"/>
                    <a:pt x="986" y="1044"/>
                  </a:cubicBezTo>
                  <a:cubicBezTo>
                    <a:pt x="986" y="1044"/>
                    <a:pt x="986" y="1044"/>
                    <a:pt x="986" y="1044"/>
                  </a:cubicBezTo>
                  <a:cubicBezTo>
                    <a:pt x="978" y="1054"/>
                    <a:pt x="981" y="1068"/>
                    <a:pt x="992" y="1075"/>
                  </a:cubicBezTo>
                  <a:cubicBezTo>
                    <a:pt x="1071" y="1122"/>
                    <a:pt x="1071" y="1122"/>
                    <a:pt x="1071" y="1122"/>
                  </a:cubicBezTo>
                  <a:cubicBezTo>
                    <a:pt x="1105" y="1143"/>
                    <a:pt x="1117" y="1188"/>
                    <a:pt x="1097" y="1222"/>
                  </a:cubicBezTo>
                  <a:cubicBezTo>
                    <a:pt x="1083" y="1244"/>
                    <a:pt x="1059" y="1256"/>
                    <a:pt x="1035" y="1256"/>
                  </a:cubicBezTo>
                  <a:cubicBezTo>
                    <a:pt x="1023" y="1256"/>
                    <a:pt x="1010" y="1253"/>
                    <a:pt x="998" y="1246"/>
                  </a:cubicBezTo>
                  <a:cubicBezTo>
                    <a:pt x="884" y="1177"/>
                    <a:pt x="884" y="1177"/>
                    <a:pt x="884" y="1177"/>
                  </a:cubicBezTo>
                  <a:cubicBezTo>
                    <a:pt x="862" y="1206"/>
                    <a:pt x="862" y="1206"/>
                    <a:pt x="862" y="1206"/>
                  </a:cubicBezTo>
                  <a:cubicBezTo>
                    <a:pt x="980" y="1277"/>
                    <a:pt x="980" y="1277"/>
                    <a:pt x="980" y="1277"/>
                  </a:cubicBezTo>
                  <a:cubicBezTo>
                    <a:pt x="997" y="1287"/>
                    <a:pt x="1016" y="1292"/>
                    <a:pt x="1035" y="1292"/>
                  </a:cubicBezTo>
                  <a:cubicBezTo>
                    <a:pt x="1073" y="1292"/>
                    <a:pt x="1108" y="1272"/>
                    <a:pt x="1128" y="1240"/>
                  </a:cubicBezTo>
                  <a:cubicBezTo>
                    <a:pt x="1143" y="1214"/>
                    <a:pt x="1147" y="1184"/>
                    <a:pt x="1139" y="1157"/>
                  </a:cubicBezTo>
                  <a:cubicBezTo>
                    <a:pt x="1155" y="1166"/>
                    <a:pt x="1174" y="1171"/>
                    <a:pt x="1192" y="1171"/>
                  </a:cubicBezTo>
                  <a:cubicBezTo>
                    <a:pt x="1230" y="1171"/>
                    <a:pt x="1265" y="1151"/>
                    <a:pt x="1284" y="1119"/>
                  </a:cubicBezTo>
                  <a:cubicBezTo>
                    <a:pt x="1299" y="1094"/>
                    <a:pt x="1303" y="1066"/>
                    <a:pt x="1297" y="1040"/>
                  </a:cubicBezTo>
                  <a:cubicBezTo>
                    <a:pt x="1312" y="1047"/>
                    <a:pt x="1328" y="1051"/>
                    <a:pt x="1345" y="1051"/>
                  </a:cubicBezTo>
                  <a:cubicBezTo>
                    <a:pt x="1383" y="1051"/>
                    <a:pt x="1418" y="1031"/>
                    <a:pt x="1437" y="999"/>
                  </a:cubicBezTo>
                  <a:cubicBezTo>
                    <a:pt x="1452" y="974"/>
                    <a:pt x="1457" y="945"/>
                    <a:pt x="1450" y="917"/>
                  </a:cubicBezTo>
                  <a:cubicBezTo>
                    <a:pt x="1449" y="916"/>
                    <a:pt x="1449" y="915"/>
                    <a:pt x="1449" y="913"/>
                  </a:cubicBezTo>
                  <a:cubicBezTo>
                    <a:pt x="1459" y="917"/>
                    <a:pt x="1471" y="919"/>
                    <a:pt x="1482" y="919"/>
                  </a:cubicBezTo>
                  <a:cubicBezTo>
                    <a:pt x="1520" y="919"/>
                    <a:pt x="1555" y="899"/>
                    <a:pt x="1575" y="867"/>
                  </a:cubicBezTo>
                  <a:cubicBezTo>
                    <a:pt x="1605" y="816"/>
                    <a:pt x="1589" y="750"/>
                    <a:pt x="1538" y="7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73737"/>
                </a:solidFill>
                <a:effectLst/>
                <a:uLnTx/>
                <a:uFillTx/>
                <a:latin typeface="Calibri"/>
                <a:ea typeface="+mn-ea"/>
                <a:cs typeface="+mn-cs"/>
              </a:endParaRPr>
            </a:p>
          </p:txBody>
        </p:sp>
      </p:grpSp>
      <p:grpSp>
        <p:nvGrpSpPr>
          <p:cNvPr id="101" name="Group 100">
            <a:extLst>
              <a:ext uri="{FF2B5EF4-FFF2-40B4-BE49-F238E27FC236}">
                <a16:creationId xmlns:a16="http://schemas.microsoft.com/office/drawing/2014/main" xmlns="" id="{F6A73A58-06FC-417F-B7CF-B92810534D73}"/>
              </a:ext>
            </a:extLst>
          </p:cNvPr>
          <p:cNvGrpSpPr>
            <a:grpSpLocks noChangeAspect="1"/>
          </p:cNvGrpSpPr>
          <p:nvPr/>
        </p:nvGrpSpPr>
        <p:grpSpPr>
          <a:xfrm>
            <a:off x="1474142" y="1728598"/>
            <a:ext cx="684402" cy="684402"/>
            <a:chOff x="5273675" y="2606675"/>
            <a:chExt cx="1644650" cy="1644650"/>
          </a:xfrm>
        </p:grpSpPr>
        <p:sp>
          <p:nvSpPr>
            <p:cNvPr id="102" name="AutoShape 3">
              <a:extLst>
                <a:ext uri="{FF2B5EF4-FFF2-40B4-BE49-F238E27FC236}">
                  <a16:creationId xmlns:a16="http://schemas.microsoft.com/office/drawing/2014/main" xmlns="" id="{569B912F-8880-4C47-ADB4-10CED8A27786}"/>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73737"/>
                </a:solidFill>
                <a:effectLst/>
                <a:uLnTx/>
                <a:uFillTx/>
                <a:latin typeface="Calibri"/>
                <a:ea typeface="+mn-ea"/>
                <a:cs typeface="+mn-cs"/>
              </a:endParaRPr>
            </a:p>
          </p:txBody>
        </p:sp>
        <p:grpSp>
          <p:nvGrpSpPr>
            <p:cNvPr id="103" name="Group 102">
              <a:extLst>
                <a:ext uri="{FF2B5EF4-FFF2-40B4-BE49-F238E27FC236}">
                  <a16:creationId xmlns:a16="http://schemas.microsoft.com/office/drawing/2014/main" xmlns="" id="{16A737CD-14CC-4EC8-8558-78981A307E88}"/>
                </a:ext>
              </a:extLst>
            </p:cNvPr>
            <p:cNvGrpSpPr/>
            <p:nvPr/>
          </p:nvGrpSpPr>
          <p:grpSpPr>
            <a:xfrm>
              <a:off x="5448499" y="2803525"/>
              <a:ext cx="1295201" cy="1277938"/>
              <a:chOff x="5448499" y="2803525"/>
              <a:chExt cx="1295201" cy="1277938"/>
            </a:xfrm>
          </p:grpSpPr>
          <p:sp>
            <p:nvSpPr>
              <p:cNvPr id="104" name="Freeform 10">
                <a:extLst>
                  <a:ext uri="{FF2B5EF4-FFF2-40B4-BE49-F238E27FC236}">
                    <a16:creationId xmlns:a16="http://schemas.microsoft.com/office/drawing/2014/main" xmlns="" id="{A1B47699-E8C0-4F4C-9CFB-67B768D497FB}"/>
                  </a:ext>
                </a:extLst>
              </p:cNvPr>
              <p:cNvSpPr>
                <a:spLocks/>
              </p:cNvSpPr>
              <p:nvPr/>
            </p:nvSpPr>
            <p:spPr bwMode="auto">
              <a:xfrm>
                <a:off x="5448499" y="3108325"/>
                <a:ext cx="1295201" cy="973138"/>
              </a:xfrm>
              <a:custGeom>
                <a:avLst/>
                <a:gdLst>
                  <a:gd name="connsiteX0" fmla="*/ 848020 w 1295201"/>
                  <a:gd name="connsiteY0" fmla="*/ 647700 h 973138"/>
                  <a:gd name="connsiteX1" fmla="*/ 874350 w 1295201"/>
                  <a:gd name="connsiteY1" fmla="*/ 647700 h 973138"/>
                  <a:gd name="connsiteX2" fmla="*/ 874350 w 1295201"/>
                  <a:gd name="connsiteY2" fmla="*/ 666232 h 973138"/>
                  <a:gd name="connsiteX3" fmla="*/ 907086 w 1295201"/>
                  <a:gd name="connsiteY3" fmla="*/ 676210 h 973138"/>
                  <a:gd name="connsiteX4" fmla="*/ 897834 w 1295201"/>
                  <a:gd name="connsiteY4" fmla="*/ 701157 h 973138"/>
                  <a:gd name="connsiteX5" fmla="*/ 863676 w 1295201"/>
                  <a:gd name="connsiteY5" fmla="*/ 689753 h 973138"/>
                  <a:gd name="connsiteX6" fmla="*/ 847308 w 1295201"/>
                  <a:gd name="connsiteY6" fmla="*/ 695455 h 973138"/>
                  <a:gd name="connsiteX7" fmla="*/ 841615 w 1295201"/>
                  <a:gd name="connsiteY7" fmla="*/ 708997 h 973138"/>
                  <a:gd name="connsiteX8" fmla="*/ 873639 w 1295201"/>
                  <a:gd name="connsiteY8" fmla="*/ 738220 h 973138"/>
                  <a:gd name="connsiteX9" fmla="*/ 899258 w 1295201"/>
                  <a:gd name="connsiteY9" fmla="*/ 753188 h 973138"/>
                  <a:gd name="connsiteX10" fmla="*/ 909932 w 1295201"/>
                  <a:gd name="connsiteY10" fmla="*/ 768868 h 973138"/>
                  <a:gd name="connsiteX11" fmla="*/ 914202 w 1295201"/>
                  <a:gd name="connsiteY11" fmla="*/ 788113 h 973138"/>
                  <a:gd name="connsiteX12" fmla="*/ 904239 w 1295201"/>
                  <a:gd name="connsiteY12" fmla="*/ 815910 h 973138"/>
                  <a:gd name="connsiteX13" fmla="*/ 874350 w 1295201"/>
                  <a:gd name="connsiteY13" fmla="*/ 831591 h 973138"/>
                  <a:gd name="connsiteX14" fmla="*/ 874350 w 1295201"/>
                  <a:gd name="connsiteY14" fmla="*/ 857250 h 973138"/>
                  <a:gd name="connsiteX15" fmla="*/ 848020 w 1295201"/>
                  <a:gd name="connsiteY15" fmla="*/ 857250 h 973138"/>
                  <a:gd name="connsiteX16" fmla="*/ 848020 w 1295201"/>
                  <a:gd name="connsiteY16" fmla="*/ 833729 h 973138"/>
                  <a:gd name="connsiteX17" fmla="*/ 811014 w 1295201"/>
                  <a:gd name="connsiteY17" fmla="*/ 822325 h 973138"/>
                  <a:gd name="connsiteX18" fmla="*/ 822401 w 1295201"/>
                  <a:gd name="connsiteY18" fmla="*/ 795953 h 973138"/>
                  <a:gd name="connsiteX19" fmla="*/ 857983 w 1295201"/>
                  <a:gd name="connsiteY19" fmla="*/ 808070 h 973138"/>
                  <a:gd name="connsiteX20" fmla="*/ 884313 w 1295201"/>
                  <a:gd name="connsiteY20" fmla="*/ 790251 h 973138"/>
                  <a:gd name="connsiteX21" fmla="*/ 877197 w 1295201"/>
                  <a:gd name="connsiteY21" fmla="*/ 774571 h 973138"/>
                  <a:gd name="connsiteX22" fmla="*/ 851578 w 1295201"/>
                  <a:gd name="connsiteY22" fmla="*/ 757464 h 973138"/>
                  <a:gd name="connsiteX23" fmla="*/ 825959 w 1295201"/>
                  <a:gd name="connsiteY23" fmla="*/ 742497 h 973138"/>
                  <a:gd name="connsiteX24" fmla="*/ 815284 w 1295201"/>
                  <a:gd name="connsiteY24" fmla="*/ 728241 h 973138"/>
                  <a:gd name="connsiteX25" fmla="*/ 811726 w 1295201"/>
                  <a:gd name="connsiteY25" fmla="*/ 709710 h 973138"/>
                  <a:gd name="connsiteX26" fmla="*/ 821689 w 1295201"/>
                  <a:gd name="connsiteY26" fmla="*/ 683338 h 973138"/>
                  <a:gd name="connsiteX27" fmla="*/ 848020 w 1295201"/>
                  <a:gd name="connsiteY27" fmla="*/ 667657 h 973138"/>
                  <a:gd name="connsiteX28" fmla="*/ 848020 w 1295201"/>
                  <a:gd name="connsiteY28" fmla="*/ 647700 h 973138"/>
                  <a:gd name="connsiteX29" fmla="*/ 463351 w 1295201"/>
                  <a:gd name="connsiteY29" fmla="*/ 565150 h 973138"/>
                  <a:gd name="connsiteX30" fmla="*/ 463351 w 1295201"/>
                  <a:gd name="connsiteY30" fmla="*/ 941388 h 973138"/>
                  <a:gd name="connsiteX31" fmla="*/ 1263451 w 1295201"/>
                  <a:gd name="connsiteY31" fmla="*/ 941388 h 973138"/>
                  <a:gd name="connsiteX32" fmla="*/ 1263451 w 1295201"/>
                  <a:gd name="connsiteY32" fmla="*/ 565150 h 973138"/>
                  <a:gd name="connsiteX33" fmla="*/ 463351 w 1295201"/>
                  <a:gd name="connsiteY33" fmla="*/ 565150 h 973138"/>
                  <a:gd name="connsiteX34" fmla="*/ 447303 w 1295201"/>
                  <a:gd name="connsiteY34" fmla="*/ 533400 h 973138"/>
                  <a:gd name="connsiteX35" fmla="*/ 1279499 w 1295201"/>
                  <a:gd name="connsiteY35" fmla="*/ 533400 h 973138"/>
                  <a:gd name="connsiteX36" fmla="*/ 1295201 w 1295201"/>
                  <a:gd name="connsiteY36" fmla="*/ 548440 h 973138"/>
                  <a:gd name="connsiteX37" fmla="*/ 1295201 w 1295201"/>
                  <a:gd name="connsiteY37" fmla="*/ 957382 h 973138"/>
                  <a:gd name="connsiteX38" fmla="*/ 1279499 w 1295201"/>
                  <a:gd name="connsiteY38" fmla="*/ 973138 h 973138"/>
                  <a:gd name="connsiteX39" fmla="*/ 447303 w 1295201"/>
                  <a:gd name="connsiteY39" fmla="*/ 973138 h 973138"/>
                  <a:gd name="connsiteX40" fmla="*/ 431601 w 1295201"/>
                  <a:gd name="connsiteY40" fmla="*/ 957382 h 973138"/>
                  <a:gd name="connsiteX41" fmla="*/ 431601 w 1295201"/>
                  <a:gd name="connsiteY41" fmla="*/ 548440 h 973138"/>
                  <a:gd name="connsiteX42" fmla="*/ 447303 w 1295201"/>
                  <a:gd name="connsiteY42" fmla="*/ 533400 h 973138"/>
                  <a:gd name="connsiteX43" fmla="*/ 98208 w 1295201"/>
                  <a:gd name="connsiteY43" fmla="*/ 284163 h 973138"/>
                  <a:gd name="connsiteX44" fmla="*/ 111778 w 1295201"/>
                  <a:gd name="connsiteY44" fmla="*/ 297725 h 973138"/>
                  <a:gd name="connsiteX45" fmla="*/ 190345 w 1295201"/>
                  <a:gd name="connsiteY45" fmla="*/ 376243 h 973138"/>
                  <a:gd name="connsiteX46" fmla="*/ 193202 w 1295201"/>
                  <a:gd name="connsiteY46" fmla="*/ 401939 h 973138"/>
                  <a:gd name="connsiteX47" fmla="*/ 178203 w 1295201"/>
                  <a:gd name="connsiteY47" fmla="*/ 409077 h 973138"/>
                  <a:gd name="connsiteX48" fmla="*/ 166775 w 1295201"/>
                  <a:gd name="connsiteY48" fmla="*/ 405508 h 973138"/>
                  <a:gd name="connsiteX49" fmla="*/ 117492 w 1295201"/>
                  <a:gd name="connsiteY49" fmla="*/ 356256 h 973138"/>
                  <a:gd name="connsiteX50" fmla="*/ 117492 w 1295201"/>
                  <a:gd name="connsiteY50" fmla="*/ 735282 h 973138"/>
                  <a:gd name="connsiteX51" fmla="*/ 400331 w 1295201"/>
                  <a:gd name="connsiteY51" fmla="*/ 735282 h 973138"/>
                  <a:gd name="connsiteX52" fmla="*/ 418902 w 1295201"/>
                  <a:gd name="connsiteY52" fmla="*/ 754554 h 973138"/>
                  <a:gd name="connsiteX53" fmla="*/ 400331 w 1295201"/>
                  <a:gd name="connsiteY53" fmla="*/ 773113 h 973138"/>
                  <a:gd name="connsiteX54" fmla="*/ 79637 w 1295201"/>
                  <a:gd name="connsiteY54" fmla="*/ 773113 h 973138"/>
                  <a:gd name="connsiteX55" fmla="*/ 79637 w 1295201"/>
                  <a:gd name="connsiteY55" fmla="*/ 356256 h 973138"/>
                  <a:gd name="connsiteX56" fmla="*/ 31783 w 1295201"/>
                  <a:gd name="connsiteY56" fmla="*/ 403367 h 973138"/>
                  <a:gd name="connsiteX57" fmla="*/ 5356 w 1295201"/>
                  <a:gd name="connsiteY57" fmla="*/ 403367 h 973138"/>
                  <a:gd name="connsiteX58" fmla="*/ 5356 w 1295201"/>
                  <a:gd name="connsiteY58" fmla="*/ 376957 h 973138"/>
                  <a:gd name="connsiteX59" fmla="*/ 98208 w 1295201"/>
                  <a:gd name="connsiteY59" fmla="*/ 284163 h 973138"/>
                  <a:gd name="connsiteX60" fmla="*/ 737502 w 1295201"/>
                  <a:gd name="connsiteY60" fmla="*/ 0 h 973138"/>
                  <a:gd name="connsiteX61" fmla="*/ 1058075 w 1295201"/>
                  <a:gd name="connsiteY61" fmla="*/ 0 h 973138"/>
                  <a:gd name="connsiteX62" fmla="*/ 1058075 w 1295201"/>
                  <a:gd name="connsiteY62" fmla="*/ 412272 h 973138"/>
                  <a:gd name="connsiteX63" fmla="*/ 1104483 w 1295201"/>
                  <a:gd name="connsiteY63" fmla="*/ 366701 h 973138"/>
                  <a:gd name="connsiteX64" fmla="*/ 1130900 w 1295201"/>
                  <a:gd name="connsiteY64" fmla="*/ 367413 h 973138"/>
                  <a:gd name="connsiteX65" fmla="*/ 1130900 w 1295201"/>
                  <a:gd name="connsiteY65" fmla="*/ 393759 h 973138"/>
                  <a:gd name="connsiteX66" fmla="*/ 1055219 w 1295201"/>
                  <a:gd name="connsiteY66" fmla="*/ 467811 h 973138"/>
                  <a:gd name="connsiteX67" fmla="*/ 1049507 w 1295201"/>
                  <a:gd name="connsiteY67" fmla="*/ 473508 h 973138"/>
                  <a:gd name="connsiteX68" fmla="*/ 1038797 w 1295201"/>
                  <a:gd name="connsiteY68" fmla="*/ 484188 h 973138"/>
                  <a:gd name="connsiteX69" fmla="*/ 1025232 w 1295201"/>
                  <a:gd name="connsiteY69" fmla="*/ 470659 h 973138"/>
                  <a:gd name="connsiteX70" fmla="*/ 948123 w 1295201"/>
                  <a:gd name="connsiteY70" fmla="*/ 394471 h 973138"/>
                  <a:gd name="connsiteX71" fmla="*/ 944554 w 1295201"/>
                  <a:gd name="connsiteY71" fmla="*/ 368837 h 973138"/>
                  <a:gd name="connsiteX72" fmla="*/ 970970 w 1295201"/>
                  <a:gd name="connsiteY72" fmla="*/ 365277 h 973138"/>
                  <a:gd name="connsiteX73" fmla="*/ 1020948 w 1295201"/>
                  <a:gd name="connsiteY73" fmla="*/ 413696 h 973138"/>
                  <a:gd name="connsiteX74" fmla="*/ 1020948 w 1295201"/>
                  <a:gd name="connsiteY74" fmla="*/ 37026 h 973138"/>
                  <a:gd name="connsiteX75" fmla="*/ 737502 w 1295201"/>
                  <a:gd name="connsiteY75" fmla="*/ 37026 h 973138"/>
                  <a:gd name="connsiteX76" fmla="*/ 718939 w 1295201"/>
                  <a:gd name="connsiteY76" fmla="*/ 18513 h 973138"/>
                  <a:gd name="connsiteX77" fmla="*/ 737502 w 1295201"/>
                  <a:gd name="connsiteY77" fmla="*/ 0 h 97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95201" h="973138">
                    <a:moveTo>
                      <a:pt x="848020" y="647700"/>
                    </a:moveTo>
                    <a:cubicBezTo>
                      <a:pt x="874350" y="647700"/>
                      <a:pt x="874350" y="647700"/>
                      <a:pt x="874350" y="647700"/>
                    </a:cubicBezTo>
                    <a:cubicBezTo>
                      <a:pt x="874350" y="666232"/>
                      <a:pt x="874350" y="666232"/>
                      <a:pt x="874350" y="666232"/>
                    </a:cubicBezTo>
                    <a:cubicBezTo>
                      <a:pt x="889295" y="667657"/>
                      <a:pt x="899969" y="671221"/>
                      <a:pt x="907086" y="676210"/>
                    </a:cubicBezTo>
                    <a:cubicBezTo>
                      <a:pt x="897834" y="701157"/>
                      <a:pt x="897834" y="701157"/>
                      <a:pt x="897834" y="701157"/>
                    </a:cubicBezTo>
                    <a:cubicBezTo>
                      <a:pt x="886448" y="694029"/>
                      <a:pt x="875062" y="689753"/>
                      <a:pt x="863676" y="689753"/>
                    </a:cubicBezTo>
                    <a:cubicBezTo>
                      <a:pt x="856559" y="689753"/>
                      <a:pt x="851578" y="691891"/>
                      <a:pt x="847308" y="695455"/>
                    </a:cubicBezTo>
                    <a:cubicBezTo>
                      <a:pt x="843750" y="699018"/>
                      <a:pt x="841615" y="704008"/>
                      <a:pt x="841615" y="708997"/>
                    </a:cubicBezTo>
                    <a:cubicBezTo>
                      <a:pt x="841615" y="718976"/>
                      <a:pt x="852289" y="728241"/>
                      <a:pt x="873639" y="738220"/>
                    </a:cubicBezTo>
                    <a:cubicBezTo>
                      <a:pt x="885737" y="743209"/>
                      <a:pt x="894276" y="748199"/>
                      <a:pt x="899258" y="753188"/>
                    </a:cubicBezTo>
                    <a:cubicBezTo>
                      <a:pt x="904239" y="757464"/>
                      <a:pt x="907086" y="763166"/>
                      <a:pt x="909932" y="768868"/>
                    </a:cubicBezTo>
                    <a:cubicBezTo>
                      <a:pt x="912779" y="775283"/>
                      <a:pt x="914202" y="780985"/>
                      <a:pt x="914202" y="788113"/>
                    </a:cubicBezTo>
                    <a:cubicBezTo>
                      <a:pt x="914202" y="798804"/>
                      <a:pt x="910644" y="808070"/>
                      <a:pt x="904239" y="815910"/>
                    </a:cubicBezTo>
                    <a:cubicBezTo>
                      <a:pt x="897123" y="823038"/>
                      <a:pt x="887160" y="828740"/>
                      <a:pt x="874350" y="831591"/>
                    </a:cubicBezTo>
                    <a:cubicBezTo>
                      <a:pt x="874350" y="857250"/>
                      <a:pt x="874350" y="857250"/>
                      <a:pt x="874350" y="857250"/>
                    </a:cubicBezTo>
                    <a:cubicBezTo>
                      <a:pt x="848020" y="857250"/>
                      <a:pt x="848020" y="857250"/>
                      <a:pt x="848020" y="857250"/>
                    </a:cubicBezTo>
                    <a:cubicBezTo>
                      <a:pt x="848020" y="833729"/>
                      <a:pt x="848020" y="833729"/>
                      <a:pt x="848020" y="833729"/>
                    </a:cubicBezTo>
                    <a:cubicBezTo>
                      <a:pt x="835210" y="832304"/>
                      <a:pt x="822401" y="828740"/>
                      <a:pt x="811014" y="822325"/>
                    </a:cubicBezTo>
                    <a:cubicBezTo>
                      <a:pt x="822401" y="795953"/>
                      <a:pt x="822401" y="795953"/>
                      <a:pt x="822401" y="795953"/>
                    </a:cubicBezTo>
                    <a:cubicBezTo>
                      <a:pt x="834498" y="804506"/>
                      <a:pt x="845885" y="808070"/>
                      <a:pt x="857983" y="808070"/>
                    </a:cubicBezTo>
                    <a:cubicBezTo>
                      <a:pt x="875062" y="808070"/>
                      <a:pt x="884313" y="802368"/>
                      <a:pt x="884313" y="790251"/>
                    </a:cubicBezTo>
                    <a:cubicBezTo>
                      <a:pt x="884313" y="784549"/>
                      <a:pt x="882178" y="778847"/>
                      <a:pt x="877197" y="774571"/>
                    </a:cubicBezTo>
                    <a:cubicBezTo>
                      <a:pt x="872927" y="769581"/>
                      <a:pt x="864387" y="763879"/>
                      <a:pt x="851578" y="757464"/>
                    </a:cubicBezTo>
                    <a:cubicBezTo>
                      <a:pt x="838768" y="751050"/>
                      <a:pt x="830229" y="746060"/>
                      <a:pt x="825959" y="742497"/>
                    </a:cubicBezTo>
                    <a:cubicBezTo>
                      <a:pt x="820977" y="738220"/>
                      <a:pt x="817419" y="733231"/>
                      <a:pt x="815284" y="728241"/>
                    </a:cubicBezTo>
                    <a:cubicBezTo>
                      <a:pt x="812438" y="722539"/>
                      <a:pt x="811726" y="716125"/>
                      <a:pt x="811726" y="709710"/>
                    </a:cubicBezTo>
                    <a:cubicBezTo>
                      <a:pt x="811726" y="699018"/>
                      <a:pt x="814572" y="690465"/>
                      <a:pt x="821689" y="683338"/>
                    </a:cubicBezTo>
                    <a:cubicBezTo>
                      <a:pt x="828094" y="675498"/>
                      <a:pt x="836633" y="669796"/>
                      <a:pt x="848020" y="667657"/>
                    </a:cubicBezTo>
                    <a:cubicBezTo>
                      <a:pt x="848020" y="647700"/>
                      <a:pt x="848020" y="647700"/>
                      <a:pt x="848020" y="647700"/>
                    </a:cubicBezTo>
                    <a:close/>
                    <a:moveTo>
                      <a:pt x="463351" y="565150"/>
                    </a:moveTo>
                    <a:cubicBezTo>
                      <a:pt x="463351" y="565150"/>
                      <a:pt x="463351" y="565150"/>
                      <a:pt x="463351" y="941388"/>
                    </a:cubicBezTo>
                    <a:cubicBezTo>
                      <a:pt x="463351" y="941388"/>
                      <a:pt x="463351" y="941388"/>
                      <a:pt x="1263451" y="941388"/>
                    </a:cubicBezTo>
                    <a:cubicBezTo>
                      <a:pt x="1263451" y="941388"/>
                      <a:pt x="1263451" y="941388"/>
                      <a:pt x="1263451" y="565150"/>
                    </a:cubicBezTo>
                    <a:cubicBezTo>
                      <a:pt x="1263451" y="565150"/>
                      <a:pt x="1263451" y="565150"/>
                      <a:pt x="463351" y="565150"/>
                    </a:cubicBezTo>
                    <a:close/>
                    <a:moveTo>
                      <a:pt x="447303" y="533400"/>
                    </a:moveTo>
                    <a:cubicBezTo>
                      <a:pt x="1279499" y="533400"/>
                      <a:pt x="1279499" y="533400"/>
                      <a:pt x="1279499" y="533400"/>
                    </a:cubicBezTo>
                    <a:cubicBezTo>
                      <a:pt x="1288064" y="533400"/>
                      <a:pt x="1295201" y="539846"/>
                      <a:pt x="1295201" y="548440"/>
                    </a:cubicBezTo>
                    <a:cubicBezTo>
                      <a:pt x="1295201" y="957382"/>
                      <a:pt x="1295201" y="957382"/>
                      <a:pt x="1295201" y="957382"/>
                    </a:cubicBezTo>
                    <a:cubicBezTo>
                      <a:pt x="1295201" y="965976"/>
                      <a:pt x="1288064" y="973138"/>
                      <a:pt x="1279499" y="973138"/>
                    </a:cubicBezTo>
                    <a:cubicBezTo>
                      <a:pt x="447303" y="973138"/>
                      <a:pt x="447303" y="973138"/>
                      <a:pt x="447303" y="973138"/>
                    </a:cubicBezTo>
                    <a:cubicBezTo>
                      <a:pt x="438738" y="973138"/>
                      <a:pt x="431601" y="965976"/>
                      <a:pt x="431601" y="957382"/>
                    </a:cubicBezTo>
                    <a:cubicBezTo>
                      <a:pt x="431601" y="548440"/>
                      <a:pt x="431601" y="548440"/>
                      <a:pt x="431601" y="548440"/>
                    </a:cubicBezTo>
                    <a:cubicBezTo>
                      <a:pt x="431601" y="539846"/>
                      <a:pt x="438738" y="533400"/>
                      <a:pt x="447303" y="533400"/>
                    </a:cubicBezTo>
                    <a:close/>
                    <a:moveTo>
                      <a:pt x="98208" y="284163"/>
                    </a:moveTo>
                    <a:cubicBezTo>
                      <a:pt x="98208" y="284163"/>
                      <a:pt x="98208" y="284163"/>
                      <a:pt x="111778" y="297725"/>
                    </a:cubicBezTo>
                    <a:cubicBezTo>
                      <a:pt x="139633" y="325563"/>
                      <a:pt x="184631" y="371246"/>
                      <a:pt x="190345" y="376243"/>
                    </a:cubicBezTo>
                    <a:cubicBezTo>
                      <a:pt x="197487" y="382667"/>
                      <a:pt x="198916" y="393374"/>
                      <a:pt x="193202" y="401939"/>
                    </a:cubicBezTo>
                    <a:cubicBezTo>
                      <a:pt x="189630" y="406222"/>
                      <a:pt x="183916" y="409077"/>
                      <a:pt x="178203" y="409077"/>
                    </a:cubicBezTo>
                    <a:cubicBezTo>
                      <a:pt x="173917" y="409077"/>
                      <a:pt x="170346" y="407650"/>
                      <a:pt x="166775" y="405508"/>
                    </a:cubicBezTo>
                    <a:cubicBezTo>
                      <a:pt x="165346" y="404795"/>
                      <a:pt x="163203" y="402653"/>
                      <a:pt x="117492" y="356256"/>
                    </a:cubicBezTo>
                    <a:cubicBezTo>
                      <a:pt x="117492" y="356256"/>
                      <a:pt x="117492" y="356256"/>
                      <a:pt x="117492" y="735282"/>
                    </a:cubicBezTo>
                    <a:cubicBezTo>
                      <a:pt x="117492" y="735282"/>
                      <a:pt x="117492" y="735282"/>
                      <a:pt x="400331" y="735282"/>
                    </a:cubicBezTo>
                    <a:cubicBezTo>
                      <a:pt x="411045" y="735282"/>
                      <a:pt x="418902" y="743848"/>
                      <a:pt x="418902" y="754554"/>
                    </a:cubicBezTo>
                    <a:cubicBezTo>
                      <a:pt x="418902" y="764548"/>
                      <a:pt x="411045" y="773113"/>
                      <a:pt x="400331" y="773113"/>
                    </a:cubicBezTo>
                    <a:cubicBezTo>
                      <a:pt x="400331" y="773113"/>
                      <a:pt x="400331" y="773113"/>
                      <a:pt x="79637" y="773113"/>
                    </a:cubicBezTo>
                    <a:cubicBezTo>
                      <a:pt x="79637" y="773113"/>
                      <a:pt x="79637" y="773113"/>
                      <a:pt x="79637" y="356256"/>
                    </a:cubicBezTo>
                    <a:cubicBezTo>
                      <a:pt x="79637" y="356256"/>
                      <a:pt x="79637" y="356256"/>
                      <a:pt x="31783" y="403367"/>
                    </a:cubicBezTo>
                    <a:cubicBezTo>
                      <a:pt x="24641" y="411219"/>
                      <a:pt x="12499" y="411219"/>
                      <a:pt x="5356" y="403367"/>
                    </a:cubicBezTo>
                    <a:cubicBezTo>
                      <a:pt x="-1786" y="396229"/>
                      <a:pt x="-1786" y="384095"/>
                      <a:pt x="5356" y="376957"/>
                    </a:cubicBezTo>
                    <a:cubicBezTo>
                      <a:pt x="5356" y="376957"/>
                      <a:pt x="5356" y="376957"/>
                      <a:pt x="98208" y="284163"/>
                    </a:cubicBezTo>
                    <a:close/>
                    <a:moveTo>
                      <a:pt x="737502" y="0"/>
                    </a:moveTo>
                    <a:cubicBezTo>
                      <a:pt x="737502" y="0"/>
                      <a:pt x="737502" y="0"/>
                      <a:pt x="1058075" y="0"/>
                    </a:cubicBezTo>
                    <a:cubicBezTo>
                      <a:pt x="1058075" y="0"/>
                      <a:pt x="1058075" y="0"/>
                      <a:pt x="1058075" y="412272"/>
                    </a:cubicBezTo>
                    <a:cubicBezTo>
                      <a:pt x="1058075" y="412272"/>
                      <a:pt x="1058075" y="412272"/>
                      <a:pt x="1104483" y="366701"/>
                    </a:cubicBezTo>
                    <a:cubicBezTo>
                      <a:pt x="1111622" y="359581"/>
                      <a:pt x="1123760" y="359581"/>
                      <a:pt x="1130900" y="367413"/>
                    </a:cubicBezTo>
                    <a:cubicBezTo>
                      <a:pt x="1138039" y="374534"/>
                      <a:pt x="1138039" y="386638"/>
                      <a:pt x="1130900" y="393759"/>
                    </a:cubicBezTo>
                    <a:cubicBezTo>
                      <a:pt x="1130900" y="393759"/>
                      <a:pt x="1130900" y="393759"/>
                      <a:pt x="1055219" y="467811"/>
                    </a:cubicBezTo>
                    <a:cubicBezTo>
                      <a:pt x="1053791" y="470659"/>
                      <a:pt x="1051649" y="472083"/>
                      <a:pt x="1049507" y="473508"/>
                    </a:cubicBezTo>
                    <a:cubicBezTo>
                      <a:pt x="1049507" y="473508"/>
                      <a:pt x="1049507" y="473508"/>
                      <a:pt x="1038797" y="484188"/>
                    </a:cubicBezTo>
                    <a:cubicBezTo>
                      <a:pt x="1038797" y="484188"/>
                      <a:pt x="1038797" y="484188"/>
                      <a:pt x="1025232" y="470659"/>
                    </a:cubicBezTo>
                    <a:cubicBezTo>
                      <a:pt x="998101" y="444314"/>
                      <a:pt x="953121" y="399455"/>
                      <a:pt x="948123" y="394471"/>
                    </a:cubicBezTo>
                    <a:cubicBezTo>
                      <a:pt x="940270" y="388063"/>
                      <a:pt x="938842" y="377382"/>
                      <a:pt x="944554" y="368837"/>
                    </a:cubicBezTo>
                    <a:cubicBezTo>
                      <a:pt x="950979" y="361005"/>
                      <a:pt x="962403" y="358869"/>
                      <a:pt x="970970" y="365277"/>
                    </a:cubicBezTo>
                    <a:cubicBezTo>
                      <a:pt x="972398" y="365989"/>
                      <a:pt x="974540" y="367413"/>
                      <a:pt x="1020948" y="413696"/>
                    </a:cubicBezTo>
                    <a:cubicBezTo>
                      <a:pt x="1020948" y="413696"/>
                      <a:pt x="1020948" y="413696"/>
                      <a:pt x="1020948" y="37026"/>
                    </a:cubicBezTo>
                    <a:cubicBezTo>
                      <a:pt x="1020948" y="37026"/>
                      <a:pt x="1020948" y="37026"/>
                      <a:pt x="737502" y="37026"/>
                    </a:cubicBezTo>
                    <a:cubicBezTo>
                      <a:pt x="727507" y="37026"/>
                      <a:pt x="718939" y="29194"/>
                      <a:pt x="718939" y="18513"/>
                    </a:cubicBezTo>
                    <a:cubicBezTo>
                      <a:pt x="718939" y="8545"/>
                      <a:pt x="727507" y="0"/>
                      <a:pt x="73750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73737"/>
                  </a:solidFill>
                  <a:effectLst/>
                  <a:uLnTx/>
                  <a:uFillTx/>
                  <a:latin typeface="Calibri"/>
                  <a:ea typeface="+mn-ea"/>
                  <a:cs typeface="+mn-cs"/>
                </a:endParaRPr>
              </a:p>
            </p:txBody>
          </p:sp>
          <p:sp>
            <p:nvSpPr>
              <p:cNvPr id="105" name="Freeform 11">
                <a:extLst>
                  <a:ext uri="{FF2B5EF4-FFF2-40B4-BE49-F238E27FC236}">
                    <a16:creationId xmlns:a16="http://schemas.microsoft.com/office/drawing/2014/main" xmlns="" id="{71301DF2-ECA7-47AA-95CA-7C019003876E}"/>
                  </a:ext>
                </a:extLst>
              </p:cNvPr>
              <p:cNvSpPr>
                <a:spLocks/>
              </p:cNvSpPr>
              <p:nvPr/>
            </p:nvSpPr>
            <p:spPr bwMode="auto">
              <a:xfrm>
                <a:off x="5476367" y="2803525"/>
                <a:ext cx="1199071" cy="1208088"/>
              </a:xfrm>
              <a:custGeom>
                <a:avLst/>
                <a:gdLst>
                  <a:gd name="connsiteX0" fmla="*/ 878957 w 1199071"/>
                  <a:gd name="connsiteY0" fmla="*/ 901700 h 1208088"/>
                  <a:gd name="connsiteX1" fmla="*/ 1146793 w 1199071"/>
                  <a:gd name="connsiteY1" fmla="*/ 901700 h 1208088"/>
                  <a:gd name="connsiteX2" fmla="*/ 1148941 w 1199071"/>
                  <a:gd name="connsiteY2" fmla="*/ 903122 h 1208088"/>
                  <a:gd name="connsiteX3" fmla="*/ 1146793 w 1199071"/>
                  <a:gd name="connsiteY3" fmla="*/ 914496 h 1208088"/>
                  <a:gd name="connsiteX4" fmla="*/ 1184032 w 1199071"/>
                  <a:gd name="connsiteY4" fmla="*/ 950751 h 1208088"/>
                  <a:gd name="connsiteX5" fmla="*/ 1196923 w 1199071"/>
                  <a:gd name="connsiteY5" fmla="*/ 947907 h 1208088"/>
                  <a:gd name="connsiteX6" fmla="*/ 1199071 w 1199071"/>
                  <a:gd name="connsiteY6" fmla="*/ 950040 h 1208088"/>
                  <a:gd name="connsiteX7" fmla="*/ 1199071 w 1199071"/>
                  <a:gd name="connsiteY7" fmla="*/ 1160459 h 1208088"/>
                  <a:gd name="connsiteX8" fmla="*/ 1196923 w 1199071"/>
                  <a:gd name="connsiteY8" fmla="*/ 1161881 h 1208088"/>
                  <a:gd name="connsiteX9" fmla="*/ 1184032 w 1199071"/>
                  <a:gd name="connsiteY9" fmla="*/ 1159748 h 1208088"/>
                  <a:gd name="connsiteX10" fmla="*/ 1146793 w 1199071"/>
                  <a:gd name="connsiteY10" fmla="*/ 1195292 h 1208088"/>
                  <a:gd name="connsiteX11" fmla="*/ 1148225 w 1199071"/>
                  <a:gd name="connsiteY11" fmla="*/ 1205956 h 1208088"/>
                  <a:gd name="connsiteX12" fmla="*/ 1146793 w 1199071"/>
                  <a:gd name="connsiteY12" fmla="*/ 1208088 h 1208088"/>
                  <a:gd name="connsiteX13" fmla="*/ 878957 w 1199071"/>
                  <a:gd name="connsiteY13" fmla="*/ 1208088 h 1208088"/>
                  <a:gd name="connsiteX14" fmla="*/ 878241 w 1199071"/>
                  <a:gd name="connsiteY14" fmla="*/ 1205245 h 1208088"/>
                  <a:gd name="connsiteX15" fmla="*/ 952003 w 1199071"/>
                  <a:gd name="connsiteY15" fmla="*/ 1055250 h 1208088"/>
                  <a:gd name="connsiteX16" fmla="*/ 878241 w 1199071"/>
                  <a:gd name="connsiteY16" fmla="*/ 903833 h 1208088"/>
                  <a:gd name="connsiteX17" fmla="*/ 878957 w 1199071"/>
                  <a:gd name="connsiteY17" fmla="*/ 901700 h 1208088"/>
                  <a:gd name="connsiteX18" fmla="*/ 518927 w 1199071"/>
                  <a:gd name="connsiteY18" fmla="*/ 901700 h 1208088"/>
                  <a:gd name="connsiteX19" fmla="*/ 786633 w 1199071"/>
                  <a:gd name="connsiteY19" fmla="*/ 901700 h 1208088"/>
                  <a:gd name="connsiteX20" fmla="*/ 788065 w 1199071"/>
                  <a:gd name="connsiteY20" fmla="*/ 903833 h 1208088"/>
                  <a:gd name="connsiteX21" fmla="*/ 713622 w 1199071"/>
                  <a:gd name="connsiteY21" fmla="*/ 1055250 h 1208088"/>
                  <a:gd name="connsiteX22" fmla="*/ 788065 w 1199071"/>
                  <a:gd name="connsiteY22" fmla="*/ 1205245 h 1208088"/>
                  <a:gd name="connsiteX23" fmla="*/ 786633 w 1199071"/>
                  <a:gd name="connsiteY23" fmla="*/ 1208088 h 1208088"/>
                  <a:gd name="connsiteX24" fmla="*/ 519643 w 1199071"/>
                  <a:gd name="connsiteY24" fmla="*/ 1208088 h 1208088"/>
                  <a:gd name="connsiteX25" fmla="*/ 518211 w 1199071"/>
                  <a:gd name="connsiteY25" fmla="*/ 1205956 h 1208088"/>
                  <a:gd name="connsiteX26" fmla="*/ 519643 w 1199071"/>
                  <a:gd name="connsiteY26" fmla="*/ 1195292 h 1208088"/>
                  <a:gd name="connsiteX27" fmla="*/ 483137 w 1199071"/>
                  <a:gd name="connsiteY27" fmla="*/ 1159748 h 1208088"/>
                  <a:gd name="connsiteX28" fmla="*/ 470969 w 1199071"/>
                  <a:gd name="connsiteY28" fmla="*/ 1161170 h 1208088"/>
                  <a:gd name="connsiteX29" fmla="*/ 468821 w 1199071"/>
                  <a:gd name="connsiteY29" fmla="*/ 1159748 h 1208088"/>
                  <a:gd name="connsiteX30" fmla="*/ 468821 w 1199071"/>
                  <a:gd name="connsiteY30" fmla="*/ 950040 h 1208088"/>
                  <a:gd name="connsiteX31" fmla="*/ 470969 w 1199071"/>
                  <a:gd name="connsiteY31" fmla="*/ 948618 h 1208088"/>
                  <a:gd name="connsiteX32" fmla="*/ 483137 w 1199071"/>
                  <a:gd name="connsiteY32" fmla="*/ 950751 h 1208088"/>
                  <a:gd name="connsiteX33" fmla="*/ 519643 w 1199071"/>
                  <a:gd name="connsiteY33" fmla="*/ 914496 h 1208088"/>
                  <a:gd name="connsiteX34" fmla="*/ 518211 w 1199071"/>
                  <a:gd name="connsiteY34" fmla="*/ 903122 h 1208088"/>
                  <a:gd name="connsiteX35" fmla="*/ 518927 w 1199071"/>
                  <a:gd name="connsiteY35" fmla="*/ 901700 h 1208088"/>
                  <a:gd name="connsiteX36" fmla="*/ 326025 w 1199071"/>
                  <a:gd name="connsiteY36" fmla="*/ 182184 h 1208088"/>
                  <a:gd name="connsiteX37" fmla="*/ 273872 w 1199071"/>
                  <a:gd name="connsiteY37" fmla="*/ 193386 h 1208088"/>
                  <a:gd name="connsiteX38" fmla="*/ 204469 w 1199071"/>
                  <a:gd name="connsiteY38" fmla="*/ 370489 h 1208088"/>
                  <a:gd name="connsiteX39" fmla="*/ 381196 w 1199071"/>
                  <a:gd name="connsiteY39" fmla="*/ 440904 h 1208088"/>
                  <a:gd name="connsiteX40" fmla="*/ 449884 w 1199071"/>
                  <a:gd name="connsiteY40" fmla="*/ 263801 h 1208088"/>
                  <a:gd name="connsiteX41" fmla="*/ 326025 w 1199071"/>
                  <a:gd name="connsiteY41" fmla="*/ 182184 h 1208088"/>
                  <a:gd name="connsiteX42" fmla="*/ 423813 w 1199071"/>
                  <a:gd name="connsiteY42" fmla="*/ 0 h 1208088"/>
                  <a:gd name="connsiteX43" fmla="*/ 543626 w 1199071"/>
                  <a:gd name="connsiteY43" fmla="*/ 68477 h 1208088"/>
                  <a:gd name="connsiteX44" fmla="*/ 540060 w 1199071"/>
                  <a:gd name="connsiteY44" fmla="*/ 124115 h 1208088"/>
                  <a:gd name="connsiteX45" fmla="*/ 574293 w 1199071"/>
                  <a:gd name="connsiteY45" fmla="*/ 171193 h 1208088"/>
                  <a:gd name="connsiteX46" fmla="*/ 597828 w 1199071"/>
                  <a:gd name="connsiteY46" fmla="*/ 221837 h 1208088"/>
                  <a:gd name="connsiteX47" fmla="*/ 647750 w 1199071"/>
                  <a:gd name="connsiteY47" fmla="*/ 244663 h 1208088"/>
                  <a:gd name="connsiteX48" fmla="*/ 649176 w 1199071"/>
                  <a:gd name="connsiteY48" fmla="*/ 382331 h 1208088"/>
                  <a:gd name="connsiteX49" fmla="*/ 600680 w 1199071"/>
                  <a:gd name="connsiteY49" fmla="*/ 404443 h 1208088"/>
                  <a:gd name="connsiteX50" fmla="*/ 541487 w 1199071"/>
                  <a:gd name="connsiteY50" fmla="*/ 509298 h 1208088"/>
                  <a:gd name="connsiteX51" fmla="*/ 548618 w 1199071"/>
                  <a:gd name="connsiteY51" fmla="*/ 564223 h 1208088"/>
                  <a:gd name="connsiteX52" fmla="*/ 493704 w 1199071"/>
                  <a:gd name="connsiteY52" fmla="*/ 605594 h 1208088"/>
                  <a:gd name="connsiteX53" fmla="*/ 431658 w 1199071"/>
                  <a:gd name="connsiteY53" fmla="*/ 633413 h 1208088"/>
                  <a:gd name="connsiteX54" fmla="*/ 387441 w 1199071"/>
                  <a:gd name="connsiteY54" fmla="*/ 600601 h 1208088"/>
                  <a:gd name="connsiteX55" fmla="*/ 269054 w 1199071"/>
                  <a:gd name="connsiteY55" fmla="*/ 599888 h 1208088"/>
                  <a:gd name="connsiteX56" fmla="*/ 225550 w 1199071"/>
                  <a:gd name="connsiteY56" fmla="*/ 633413 h 1208088"/>
                  <a:gd name="connsiteX57" fmla="*/ 107163 w 1199071"/>
                  <a:gd name="connsiteY57" fmla="*/ 562083 h 1208088"/>
                  <a:gd name="connsiteX58" fmla="*/ 114295 w 1199071"/>
                  <a:gd name="connsiteY58" fmla="*/ 507159 h 1208088"/>
                  <a:gd name="connsiteX59" fmla="*/ 82202 w 1199071"/>
                  <a:gd name="connsiteY59" fmla="*/ 461507 h 1208088"/>
                  <a:gd name="connsiteX60" fmla="*/ 57241 w 1199071"/>
                  <a:gd name="connsiteY60" fmla="*/ 407296 h 1208088"/>
                  <a:gd name="connsiteX61" fmla="*/ 7319 w 1199071"/>
                  <a:gd name="connsiteY61" fmla="*/ 386610 h 1208088"/>
                  <a:gd name="connsiteX62" fmla="*/ 8745 w 1199071"/>
                  <a:gd name="connsiteY62" fmla="*/ 243950 h 1208088"/>
                  <a:gd name="connsiteX63" fmla="*/ 58667 w 1199071"/>
                  <a:gd name="connsiteY63" fmla="*/ 221124 h 1208088"/>
                  <a:gd name="connsiteX64" fmla="*/ 113582 w 1199071"/>
                  <a:gd name="connsiteY64" fmla="*/ 127681 h 1208088"/>
                  <a:gd name="connsiteX65" fmla="*/ 106450 w 1199071"/>
                  <a:gd name="connsiteY65" fmla="*/ 72044 h 1208088"/>
                  <a:gd name="connsiteX66" fmla="*/ 163504 w 1199071"/>
                  <a:gd name="connsiteY66" fmla="*/ 29959 h 1208088"/>
                  <a:gd name="connsiteX67" fmla="*/ 227690 w 1199071"/>
                  <a:gd name="connsiteY67" fmla="*/ 713 h 1208088"/>
                  <a:gd name="connsiteX68" fmla="*/ 272620 w 1199071"/>
                  <a:gd name="connsiteY68" fmla="*/ 33525 h 1208088"/>
                  <a:gd name="connsiteX69" fmla="*/ 379596 w 1199071"/>
                  <a:gd name="connsiteY69" fmla="*/ 33525 h 1208088"/>
                  <a:gd name="connsiteX70" fmla="*/ 423813 w 1199071"/>
                  <a:gd name="connsiteY70" fmla="*/ 0 h 120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99071" h="1208088">
                    <a:moveTo>
                      <a:pt x="878957" y="901700"/>
                    </a:moveTo>
                    <a:cubicBezTo>
                      <a:pt x="878957" y="901700"/>
                      <a:pt x="878957" y="901700"/>
                      <a:pt x="1146793" y="901700"/>
                    </a:cubicBezTo>
                    <a:cubicBezTo>
                      <a:pt x="1148225" y="901700"/>
                      <a:pt x="1148941" y="902411"/>
                      <a:pt x="1148941" y="903122"/>
                    </a:cubicBezTo>
                    <a:cubicBezTo>
                      <a:pt x="1147509" y="906676"/>
                      <a:pt x="1146793" y="910942"/>
                      <a:pt x="1146793" y="914496"/>
                    </a:cubicBezTo>
                    <a:cubicBezTo>
                      <a:pt x="1146793" y="934400"/>
                      <a:pt x="1163264" y="950751"/>
                      <a:pt x="1184032" y="950751"/>
                    </a:cubicBezTo>
                    <a:cubicBezTo>
                      <a:pt x="1188329" y="950751"/>
                      <a:pt x="1193342" y="950040"/>
                      <a:pt x="1196923" y="947907"/>
                    </a:cubicBezTo>
                    <a:cubicBezTo>
                      <a:pt x="1198355" y="947907"/>
                      <a:pt x="1199071" y="948618"/>
                      <a:pt x="1199071" y="950040"/>
                    </a:cubicBezTo>
                    <a:cubicBezTo>
                      <a:pt x="1199071" y="950040"/>
                      <a:pt x="1199071" y="950040"/>
                      <a:pt x="1199071" y="1160459"/>
                    </a:cubicBezTo>
                    <a:cubicBezTo>
                      <a:pt x="1199071" y="1161170"/>
                      <a:pt x="1198355" y="1161881"/>
                      <a:pt x="1196923" y="1161881"/>
                    </a:cubicBezTo>
                    <a:cubicBezTo>
                      <a:pt x="1193342" y="1160459"/>
                      <a:pt x="1188329" y="1159748"/>
                      <a:pt x="1184032" y="1159748"/>
                    </a:cubicBezTo>
                    <a:cubicBezTo>
                      <a:pt x="1163264" y="1159748"/>
                      <a:pt x="1146793" y="1176099"/>
                      <a:pt x="1146793" y="1195292"/>
                    </a:cubicBezTo>
                    <a:cubicBezTo>
                      <a:pt x="1146793" y="1198847"/>
                      <a:pt x="1146793" y="1202401"/>
                      <a:pt x="1148225" y="1205956"/>
                    </a:cubicBezTo>
                    <a:cubicBezTo>
                      <a:pt x="1148941" y="1206666"/>
                      <a:pt x="1148225" y="1208088"/>
                      <a:pt x="1146793" y="1208088"/>
                    </a:cubicBezTo>
                    <a:cubicBezTo>
                      <a:pt x="1146793" y="1208088"/>
                      <a:pt x="1146793" y="1208088"/>
                      <a:pt x="878957" y="1208088"/>
                    </a:cubicBezTo>
                    <a:cubicBezTo>
                      <a:pt x="877524" y="1208088"/>
                      <a:pt x="876808" y="1205956"/>
                      <a:pt x="878241" y="1205245"/>
                    </a:cubicBezTo>
                    <a:cubicBezTo>
                      <a:pt x="915480" y="1178942"/>
                      <a:pt x="952003" y="1121361"/>
                      <a:pt x="952003" y="1055250"/>
                    </a:cubicBezTo>
                    <a:cubicBezTo>
                      <a:pt x="952003" y="988427"/>
                      <a:pt x="915480" y="930135"/>
                      <a:pt x="878241" y="903833"/>
                    </a:cubicBezTo>
                    <a:cubicBezTo>
                      <a:pt x="876808" y="903122"/>
                      <a:pt x="877524" y="901700"/>
                      <a:pt x="878957" y="901700"/>
                    </a:cubicBezTo>
                    <a:close/>
                    <a:moveTo>
                      <a:pt x="518927" y="901700"/>
                    </a:moveTo>
                    <a:cubicBezTo>
                      <a:pt x="518927" y="901700"/>
                      <a:pt x="518927" y="901700"/>
                      <a:pt x="786633" y="901700"/>
                    </a:cubicBezTo>
                    <a:cubicBezTo>
                      <a:pt x="788780" y="901700"/>
                      <a:pt x="789496" y="903122"/>
                      <a:pt x="788065" y="903833"/>
                    </a:cubicBezTo>
                    <a:cubicBezTo>
                      <a:pt x="750128" y="930135"/>
                      <a:pt x="713622" y="988427"/>
                      <a:pt x="713622" y="1055250"/>
                    </a:cubicBezTo>
                    <a:cubicBezTo>
                      <a:pt x="713622" y="1121361"/>
                      <a:pt x="750128" y="1178942"/>
                      <a:pt x="788065" y="1205245"/>
                    </a:cubicBezTo>
                    <a:cubicBezTo>
                      <a:pt x="789496" y="1205956"/>
                      <a:pt x="788780" y="1208088"/>
                      <a:pt x="786633" y="1208088"/>
                    </a:cubicBezTo>
                    <a:cubicBezTo>
                      <a:pt x="786633" y="1208088"/>
                      <a:pt x="786633" y="1208088"/>
                      <a:pt x="519643" y="1208088"/>
                    </a:cubicBezTo>
                    <a:cubicBezTo>
                      <a:pt x="518927" y="1208088"/>
                      <a:pt x="518211" y="1206666"/>
                      <a:pt x="518211" y="1205956"/>
                    </a:cubicBezTo>
                    <a:cubicBezTo>
                      <a:pt x="518927" y="1202401"/>
                      <a:pt x="519643" y="1198847"/>
                      <a:pt x="519643" y="1195292"/>
                    </a:cubicBezTo>
                    <a:cubicBezTo>
                      <a:pt x="519643" y="1176099"/>
                      <a:pt x="503895" y="1159748"/>
                      <a:pt x="483137" y="1159748"/>
                    </a:cubicBezTo>
                    <a:cubicBezTo>
                      <a:pt x="478842" y="1159748"/>
                      <a:pt x="474548" y="1160459"/>
                      <a:pt x="470969" y="1161170"/>
                    </a:cubicBezTo>
                    <a:cubicBezTo>
                      <a:pt x="470253" y="1161881"/>
                      <a:pt x="468821" y="1161170"/>
                      <a:pt x="468821" y="1159748"/>
                    </a:cubicBezTo>
                    <a:cubicBezTo>
                      <a:pt x="468821" y="1159748"/>
                      <a:pt x="468821" y="1159748"/>
                      <a:pt x="468821" y="950040"/>
                    </a:cubicBezTo>
                    <a:cubicBezTo>
                      <a:pt x="468821" y="948618"/>
                      <a:pt x="470253" y="947907"/>
                      <a:pt x="470969" y="948618"/>
                    </a:cubicBezTo>
                    <a:cubicBezTo>
                      <a:pt x="474548" y="950040"/>
                      <a:pt x="478842" y="950751"/>
                      <a:pt x="483137" y="950751"/>
                    </a:cubicBezTo>
                    <a:cubicBezTo>
                      <a:pt x="503895" y="950751"/>
                      <a:pt x="519643" y="934400"/>
                      <a:pt x="519643" y="914496"/>
                    </a:cubicBezTo>
                    <a:cubicBezTo>
                      <a:pt x="519643" y="910942"/>
                      <a:pt x="518927" y="906676"/>
                      <a:pt x="518211" y="903122"/>
                    </a:cubicBezTo>
                    <a:cubicBezTo>
                      <a:pt x="517495" y="902411"/>
                      <a:pt x="518211" y="901700"/>
                      <a:pt x="518927" y="901700"/>
                    </a:cubicBezTo>
                    <a:close/>
                    <a:moveTo>
                      <a:pt x="326025" y="182184"/>
                    </a:moveTo>
                    <a:cubicBezTo>
                      <a:pt x="308574" y="182317"/>
                      <a:pt x="290865" y="185918"/>
                      <a:pt x="273872" y="193386"/>
                    </a:cubicBezTo>
                    <a:cubicBezTo>
                      <a:pt x="205900" y="222548"/>
                      <a:pt x="175134" y="301497"/>
                      <a:pt x="204469" y="370489"/>
                    </a:cubicBezTo>
                    <a:cubicBezTo>
                      <a:pt x="233805" y="438770"/>
                      <a:pt x="313224" y="471488"/>
                      <a:pt x="381196" y="440904"/>
                    </a:cubicBezTo>
                    <a:cubicBezTo>
                      <a:pt x="449168" y="412454"/>
                      <a:pt x="479934" y="332081"/>
                      <a:pt x="449884" y="263801"/>
                    </a:cubicBezTo>
                    <a:cubicBezTo>
                      <a:pt x="428419" y="212590"/>
                      <a:pt x="378379" y="181784"/>
                      <a:pt x="326025" y="182184"/>
                    </a:cubicBezTo>
                    <a:close/>
                    <a:moveTo>
                      <a:pt x="423813" y="0"/>
                    </a:moveTo>
                    <a:cubicBezTo>
                      <a:pt x="467317" y="13553"/>
                      <a:pt x="510107" y="37805"/>
                      <a:pt x="543626" y="68477"/>
                    </a:cubicBezTo>
                    <a:cubicBezTo>
                      <a:pt x="543626" y="68477"/>
                      <a:pt x="543626" y="68477"/>
                      <a:pt x="540060" y="124115"/>
                    </a:cubicBezTo>
                    <a:cubicBezTo>
                      <a:pt x="552898" y="138381"/>
                      <a:pt x="565021" y="154074"/>
                      <a:pt x="574293" y="171193"/>
                    </a:cubicBezTo>
                    <a:cubicBezTo>
                      <a:pt x="584277" y="188312"/>
                      <a:pt x="592122" y="205431"/>
                      <a:pt x="597828" y="221837"/>
                    </a:cubicBezTo>
                    <a:cubicBezTo>
                      <a:pt x="597828" y="221837"/>
                      <a:pt x="597828" y="221837"/>
                      <a:pt x="647750" y="244663"/>
                    </a:cubicBezTo>
                    <a:cubicBezTo>
                      <a:pt x="657021" y="290314"/>
                      <a:pt x="657734" y="338106"/>
                      <a:pt x="649176" y="382331"/>
                    </a:cubicBezTo>
                    <a:cubicBezTo>
                      <a:pt x="649176" y="382331"/>
                      <a:pt x="649176" y="382331"/>
                      <a:pt x="600680" y="404443"/>
                    </a:cubicBezTo>
                    <a:cubicBezTo>
                      <a:pt x="587843" y="442961"/>
                      <a:pt x="568587" y="479340"/>
                      <a:pt x="541487" y="509298"/>
                    </a:cubicBezTo>
                    <a:cubicBezTo>
                      <a:pt x="541487" y="509298"/>
                      <a:pt x="541487" y="509298"/>
                      <a:pt x="548618" y="564223"/>
                    </a:cubicBezTo>
                    <a:cubicBezTo>
                      <a:pt x="530789" y="579202"/>
                      <a:pt x="512247" y="592755"/>
                      <a:pt x="493704" y="605594"/>
                    </a:cubicBezTo>
                    <a:cubicBezTo>
                      <a:pt x="473022" y="616294"/>
                      <a:pt x="452340" y="625567"/>
                      <a:pt x="431658" y="633413"/>
                    </a:cubicBezTo>
                    <a:cubicBezTo>
                      <a:pt x="431658" y="633413"/>
                      <a:pt x="431658" y="633413"/>
                      <a:pt x="387441" y="600601"/>
                    </a:cubicBezTo>
                    <a:cubicBezTo>
                      <a:pt x="346790" y="609161"/>
                      <a:pt x="307565" y="609161"/>
                      <a:pt x="269054" y="599888"/>
                    </a:cubicBezTo>
                    <a:cubicBezTo>
                      <a:pt x="269054" y="599888"/>
                      <a:pt x="269054" y="599888"/>
                      <a:pt x="225550" y="633413"/>
                    </a:cubicBezTo>
                    <a:cubicBezTo>
                      <a:pt x="183473" y="617720"/>
                      <a:pt x="142822" y="594895"/>
                      <a:pt x="107163" y="562083"/>
                    </a:cubicBezTo>
                    <a:cubicBezTo>
                      <a:pt x="107163" y="562083"/>
                      <a:pt x="107163" y="562083"/>
                      <a:pt x="114295" y="507159"/>
                    </a:cubicBezTo>
                    <a:cubicBezTo>
                      <a:pt x="102171" y="493606"/>
                      <a:pt x="91473" y="478626"/>
                      <a:pt x="82202" y="461507"/>
                    </a:cubicBezTo>
                    <a:cubicBezTo>
                      <a:pt x="71504" y="445101"/>
                      <a:pt x="62946" y="425842"/>
                      <a:pt x="57241" y="407296"/>
                    </a:cubicBezTo>
                    <a:cubicBezTo>
                      <a:pt x="57241" y="407296"/>
                      <a:pt x="57241" y="407296"/>
                      <a:pt x="7319" y="386610"/>
                    </a:cubicBezTo>
                    <a:cubicBezTo>
                      <a:pt x="-2666" y="337392"/>
                      <a:pt x="-2666" y="289601"/>
                      <a:pt x="8745" y="243950"/>
                    </a:cubicBezTo>
                    <a:cubicBezTo>
                      <a:pt x="8745" y="243950"/>
                      <a:pt x="8745" y="243950"/>
                      <a:pt x="58667" y="221124"/>
                    </a:cubicBezTo>
                    <a:cubicBezTo>
                      <a:pt x="70078" y="187599"/>
                      <a:pt x="89334" y="156213"/>
                      <a:pt x="113582" y="127681"/>
                    </a:cubicBezTo>
                    <a:cubicBezTo>
                      <a:pt x="113582" y="127681"/>
                      <a:pt x="113582" y="127681"/>
                      <a:pt x="106450" y="72044"/>
                    </a:cubicBezTo>
                    <a:cubicBezTo>
                      <a:pt x="122853" y="57064"/>
                      <a:pt x="142822" y="42085"/>
                      <a:pt x="163504" y="29959"/>
                    </a:cubicBezTo>
                    <a:cubicBezTo>
                      <a:pt x="184899" y="17833"/>
                      <a:pt x="205581" y="8560"/>
                      <a:pt x="227690" y="713"/>
                    </a:cubicBezTo>
                    <a:cubicBezTo>
                      <a:pt x="227690" y="713"/>
                      <a:pt x="227690" y="713"/>
                      <a:pt x="272620" y="33525"/>
                    </a:cubicBezTo>
                    <a:cubicBezTo>
                      <a:pt x="307565" y="26392"/>
                      <a:pt x="343937" y="25679"/>
                      <a:pt x="379596" y="33525"/>
                    </a:cubicBezTo>
                    <a:cubicBezTo>
                      <a:pt x="379596" y="33525"/>
                      <a:pt x="379596" y="33525"/>
                      <a:pt x="42381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73737"/>
                  </a:solidFill>
                  <a:effectLst/>
                  <a:uLnTx/>
                  <a:uFillTx/>
                  <a:latin typeface="Calibri"/>
                  <a:ea typeface="+mn-ea"/>
                  <a:cs typeface="+mn-cs"/>
                </a:endParaRPr>
              </a:p>
            </p:txBody>
          </p:sp>
        </p:grpSp>
      </p:grpSp>
      <p:grpSp>
        <p:nvGrpSpPr>
          <p:cNvPr id="106" name="Group 105">
            <a:extLst>
              <a:ext uri="{FF2B5EF4-FFF2-40B4-BE49-F238E27FC236}">
                <a16:creationId xmlns:a16="http://schemas.microsoft.com/office/drawing/2014/main" xmlns="" id="{05279EB8-6035-485D-992C-249B3763E984}"/>
              </a:ext>
            </a:extLst>
          </p:cNvPr>
          <p:cNvGrpSpPr/>
          <p:nvPr/>
        </p:nvGrpSpPr>
        <p:grpSpPr>
          <a:xfrm>
            <a:off x="4471696" y="1833610"/>
            <a:ext cx="537574" cy="533133"/>
            <a:chOff x="5494338" y="2879725"/>
            <a:chExt cx="1152526" cy="1143001"/>
          </a:xfrm>
        </p:grpSpPr>
        <p:sp>
          <p:nvSpPr>
            <p:cNvPr id="107" name="Freeform 12">
              <a:extLst>
                <a:ext uri="{FF2B5EF4-FFF2-40B4-BE49-F238E27FC236}">
                  <a16:creationId xmlns:a16="http://schemas.microsoft.com/office/drawing/2014/main" xmlns="" id="{D0E63122-FFAE-45FF-A618-D45DF1C29273}"/>
                </a:ext>
              </a:extLst>
            </p:cNvPr>
            <p:cNvSpPr>
              <a:spLocks/>
            </p:cNvSpPr>
            <p:nvPr/>
          </p:nvSpPr>
          <p:spPr bwMode="auto">
            <a:xfrm>
              <a:off x="5930901" y="2879725"/>
              <a:ext cx="715963" cy="712788"/>
            </a:xfrm>
            <a:custGeom>
              <a:avLst/>
              <a:gdLst>
                <a:gd name="connsiteX0" fmla="*/ 566864 w 715963"/>
                <a:gd name="connsiteY0" fmla="*/ 178516 h 712788"/>
                <a:gd name="connsiteX1" fmla="*/ 576886 w 715963"/>
                <a:gd name="connsiteY1" fmla="*/ 183528 h 712788"/>
                <a:gd name="connsiteX2" fmla="*/ 574738 w 715963"/>
                <a:gd name="connsiteY2" fmla="*/ 205721 h 712788"/>
                <a:gd name="connsiteX3" fmla="*/ 397215 w 715963"/>
                <a:gd name="connsiteY3" fmla="*/ 357499 h 712788"/>
                <a:gd name="connsiteX4" fmla="*/ 397215 w 715963"/>
                <a:gd name="connsiteY4" fmla="*/ 358931 h 712788"/>
                <a:gd name="connsiteX5" fmla="*/ 357845 w 715963"/>
                <a:gd name="connsiteY5" fmla="*/ 396875 h 712788"/>
                <a:gd name="connsiteX6" fmla="*/ 319191 w 715963"/>
                <a:gd name="connsiteY6" fmla="*/ 360363 h 712788"/>
                <a:gd name="connsiteX7" fmla="*/ 197502 w 715963"/>
                <a:gd name="connsiteY7" fmla="*/ 275883 h 712788"/>
                <a:gd name="connsiteX8" fmla="*/ 193207 w 715963"/>
                <a:gd name="connsiteY8" fmla="*/ 255837 h 712788"/>
                <a:gd name="connsiteX9" fmla="*/ 213250 w 715963"/>
                <a:gd name="connsiteY9" fmla="*/ 250109 h 712788"/>
                <a:gd name="connsiteX10" fmla="*/ 343529 w 715963"/>
                <a:gd name="connsiteY10" fmla="*/ 322418 h 712788"/>
                <a:gd name="connsiteX11" fmla="*/ 357845 w 715963"/>
                <a:gd name="connsiteY11" fmla="*/ 320270 h 712788"/>
                <a:gd name="connsiteX12" fmla="*/ 367867 w 715963"/>
                <a:gd name="connsiteY12" fmla="*/ 321702 h 712788"/>
                <a:gd name="connsiteX13" fmla="*/ 556127 w 715963"/>
                <a:gd name="connsiteY13" fmla="*/ 181380 h 712788"/>
                <a:gd name="connsiteX14" fmla="*/ 566864 w 715963"/>
                <a:gd name="connsiteY14" fmla="*/ 178516 h 712788"/>
                <a:gd name="connsiteX15" fmla="*/ 357266 w 715963"/>
                <a:gd name="connsiteY15" fmla="*/ 0 h 712788"/>
                <a:gd name="connsiteX16" fmla="*/ 387336 w 715963"/>
                <a:gd name="connsiteY16" fmla="*/ 1431 h 712788"/>
                <a:gd name="connsiteX17" fmla="*/ 417407 w 715963"/>
                <a:gd name="connsiteY17" fmla="*/ 5725 h 712788"/>
                <a:gd name="connsiteX18" fmla="*/ 704508 w 715963"/>
                <a:gd name="connsiteY18" fmla="*/ 264791 h 712788"/>
                <a:gd name="connsiteX19" fmla="*/ 710951 w 715963"/>
                <a:gd name="connsiteY19" fmla="*/ 293417 h 712788"/>
                <a:gd name="connsiteX20" fmla="*/ 715963 w 715963"/>
                <a:gd name="connsiteY20" fmla="*/ 358541 h 712788"/>
                <a:gd name="connsiteX21" fmla="*/ 408815 w 715963"/>
                <a:gd name="connsiteY21" fmla="*/ 712788 h 712788"/>
                <a:gd name="connsiteX22" fmla="*/ 407383 w 715963"/>
                <a:gd name="connsiteY22" fmla="*/ 693466 h 712788"/>
                <a:gd name="connsiteX23" fmla="*/ 405951 w 715963"/>
                <a:gd name="connsiteY23" fmla="*/ 681300 h 712788"/>
                <a:gd name="connsiteX24" fmla="*/ 589238 w 715963"/>
                <a:gd name="connsiteY24" fmla="*/ 588981 h 712788"/>
                <a:gd name="connsiteX25" fmla="*/ 684461 w 715963"/>
                <a:gd name="connsiteY25" fmla="*/ 358541 h 712788"/>
                <a:gd name="connsiteX26" fmla="*/ 680165 w 715963"/>
                <a:gd name="connsiteY26" fmla="*/ 299142 h 712788"/>
                <a:gd name="connsiteX27" fmla="*/ 673721 w 715963"/>
                <a:gd name="connsiteY27" fmla="*/ 273379 h 712788"/>
                <a:gd name="connsiteX28" fmla="*/ 412395 w 715963"/>
                <a:gd name="connsiteY28" fmla="*/ 36498 h 712788"/>
                <a:gd name="connsiteX29" fmla="*/ 411679 w 715963"/>
                <a:gd name="connsiteY29" fmla="*/ 36498 h 712788"/>
                <a:gd name="connsiteX30" fmla="*/ 410963 w 715963"/>
                <a:gd name="connsiteY30" fmla="*/ 36498 h 712788"/>
                <a:gd name="connsiteX31" fmla="*/ 385188 w 715963"/>
                <a:gd name="connsiteY31" fmla="*/ 32920 h 712788"/>
                <a:gd name="connsiteX32" fmla="*/ 357266 w 715963"/>
                <a:gd name="connsiteY32" fmla="*/ 31489 h 712788"/>
                <a:gd name="connsiteX33" fmla="*/ 31502 w 715963"/>
                <a:gd name="connsiteY33" fmla="*/ 354247 h 712788"/>
                <a:gd name="connsiteX34" fmla="*/ 0 w 715963"/>
                <a:gd name="connsiteY34" fmla="*/ 349953 h 712788"/>
                <a:gd name="connsiteX35" fmla="*/ 357266 w 715963"/>
                <a:gd name="connsiteY35" fmla="*/ 0 h 7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5963" h="712788">
                  <a:moveTo>
                    <a:pt x="566864" y="178516"/>
                  </a:moveTo>
                  <a:cubicBezTo>
                    <a:pt x="570443" y="178516"/>
                    <a:pt x="574022" y="180664"/>
                    <a:pt x="576886" y="183528"/>
                  </a:cubicBezTo>
                  <a:cubicBezTo>
                    <a:pt x="582612" y="189971"/>
                    <a:pt x="581896" y="199994"/>
                    <a:pt x="574738" y="205721"/>
                  </a:cubicBezTo>
                  <a:cubicBezTo>
                    <a:pt x="574738" y="205721"/>
                    <a:pt x="574738" y="205721"/>
                    <a:pt x="397215" y="357499"/>
                  </a:cubicBezTo>
                  <a:cubicBezTo>
                    <a:pt x="397215" y="357499"/>
                    <a:pt x="397215" y="358215"/>
                    <a:pt x="397215" y="358931"/>
                  </a:cubicBezTo>
                  <a:cubicBezTo>
                    <a:pt x="397215" y="379693"/>
                    <a:pt x="379320" y="396875"/>
                    <a:pt x="357845" y="396875"/>
                  </a:cubicBezTo>
                  <a:cubicBezTo>
                    <a:pt x="337087" y="396875"/>
                    <a:pt x="319907" y="380409"/>
                    <a:pt x="319191" y="360363"/>
                  </a:cubicBezTo>
                  <a:cubicBezTo>
                    <a:pt x="319191" y="360363"/>
                    <a:pt x="319191" y="360363"/>
                    <a:pt x="197502" y="275883"/>
                  </a:cubicBezTo>
                  <a:cubicBezTo>
                    <a:pt x="190344" y="272303"/>
                    <a:pt x="188912" y="262996"/>
                    <a:pt x="193207" y="255837"/>
                  </a:cubicBezTo>
                  <a:cubicBezTo>
                    <a:pt x="197502" y="248677"/>
                    <a:pt x="206092" y="246530"/>
                    <a:pt x="213250" y="250109"/>
                  </a:cubicBezTo>
                  <a:cubicBezTo>
                    <a:pt x="213250" y="250109"/>
                    <a:pt x="213250" y="250109"/>
                    <a:pt x="343529" y="322418"/>
                  </a:cubicBezTo>
                  <a:cubicBezTo>
                    <a:pt x="348540" y="320986"/>
                    <a:pt x="352835" y="320270"/>
                    <a:pt x="357845" y="320270"/>
                  </a:cubicBezTo>
                  <a:cubicBezTo>
                    <a:pt x="361424" y="320270"/>
                    <a:pt x="365004" y="320270"/>
                    <a:pt x="367867" y="321702"/>
                  </a:cubicBezTo>
                  <a:cubicBezTo>
                    <a:pt x="367867" y="321702"/>
                    <a:pt x="354982" y="333157"/>
                    <a:pt x="556127" y="181380"/>
                  </a:cubicBezTo>
                  <a:cubicBezTo>
                    <a:pt x="558990" y="179232"/>
                    <a:pt x="563285" y="177800"/>
                    <a:pt x="566864" y="178516"/>
                  </a:cubicBezTo>
                  <a:close/>
                  <a:moveTo>
                    <a:pt x="357266" y="0"/>
                  </a:moveTo>
                  <a:cubicBezTo>
                    <a:pt x="367289" y="0"/>
                    <a:pt x="377313" y="716"/>
                    <a:pt x="387336" y="1431"/>
                  </a:cubicBezTo>
                  <a:cubicBezTo>
                    <a:pt x="397360" y="2147"/>
                    <a:pt x="407383" y="3578"/>
                    <a:pt x="417407" y="5725"/>
                  </a:cubicBezTo>
                  <a:cubicBezTo>
                    <a:pt x="555588" y="28626"/>
                    <a:pt x="667278" y="131680"/>
                    <a:pt x="704508" y="264791"/>
                  </a:cubicBezTo>
                  <a:cubicBezTo>
                    <a:pt x="706656" y="274094"/>
                    <a:pt x="708804" y="283398"/>
                    <a:pt x="710951" y="293417"/>
                  </a:cubicBezTo>
                  <a:cubicBezTo>
                    <a:pt x="714531" y="314886"/>
                    <a:pt x="715963" y="336356"/>
                    <a:pt x="715963" y="358541"/>
                  </a:cubicBezTo>
                  <a:cubicBezTo>
                    <a:pt x="715963" y="538885"/>
                    <a:pt x="582794" y="687740"/>
                    <a:pt x="408815" y="712788"/>
                  </a:cubicBezTo>
                  <a:cubicBezTo>
                    <a:pt x="408099" y="706347"/>
                    <a:pt x="408099" y="699906"/>
                    <a:pt x="407383" y="693466"/>
                  </a:cubicBezTo>
                  <a:cubicBezTo>
                    <a:pt x="407383" y="693466"/>
                    <a:pt x="407383" y="693466"/>
                    <a:pt x="405951" y="681300"/>
                  </a:cubicBezTo>
                  <a:cubicBezTo>
                    <a:pt x="475400" y="671280"/>
                    <a:pt x="539120" y="639076"/>
                    <a:pt x="589238" y="588981"/>
                  </a:cubicBezTo>
                  <a:cubicBezTo>
                    <a:pt x="650811" y="527435"/>
                    <a:pt x="684461" y="445135"/>
                    <a:pt x="684461" y="358541"/>
                  </a:cubicBezTo>
                  <a:cubicBezTo>
                    <a:pt x="684461" y="339934"/>
                    <a:pt x="683029" y="320612"/>
                    <a:pt x="680165" y="299142"/>
                  </a:cubicBezTo>
                  <a:cubicBezTo>
                    <a:pt x="678017" y="289839"/>
                    <a:pt x="675869" y="281251"/>
                    <a:pt x="673721" y="273379"/>
                  </a:cubicBezTo>
                  <a:cubicBezTo>
                    <a:pt x="640071" y="151002"/>
                    <a:pt x="537688" y="57968"/>
                    <a:pt x="412395" y="36498"/>
                  </a:cubicBezTo>
                  <a:cubicBezTo>
                    <a:pt x="412395" y="36498"/>
                    <a:pt x="412395" y="36498"/>
                    <a:pt x="411679" y="36498"/>
                  </a:cubicBezTo>
                  <a:cubicBezTo>
                    <a:pt x="411679" y="36498"/>
                    <a:pt x="411679" y="36498"/>
                    <a:pt x="410963" y="36498"/>
                  </a:cubicBezTo>
                  <a:cubicBezTo>
                    <a:pt x="402371" y="35067"/>
                    <a:pt x="393780" y="33635"/>
                    <a:pt x="385188" y="32920"/>
                  </a:cubicBezTo>
                  <a:cubicBezTo>
                    <a:pt x="375881" y="32204"/>
                    <a:pt x="366573" y="31489"/>
                    <a:pt x="357266" y="31489"/>
                  </a:cubicBezTo>
                  <a:cubicBezTo>
                    <a:pt x="178991" y="31489"/>
                    <a:pt x="34366" y="176050"/>
                    <a:pt x="31502" y="354247"/>
                  </a:cubicBezTo>
                  <a:cubicBezTo>
                    <a:pt x="21479" y="352100"/>
                    <a:pt x="10739" y="351385"/>
                    <a:pt x="0" y="349953"/>
                  </a:cubicBezTo>
                  <a:cubicBezTo>
                    <a:pt x="4296" y="156727"/>
                    <a:pt x="162523" y="0"/>
                    <a:pt x="35726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73737"/>
                </a:solidFill>
                <a:effectLst/>
                <a:uLnTx/>
                <a:uFillTx/>
                <a:latin typeface="Calibri"/>
                <a:ea typeface="+mn-ea"/>
                <a:cs typeface="+mn-cs"/>
              </a:endParaRPr>
            </a:p>
          </p:txBody>
        </p:sp>
        <p:sp>
          <p:nvSpPr>
            <p:cNvPr id="108" name="Freeform 124">
              <a:extLst>
                <a:ext uri="{FF2B5EF4-FFF2-40B4-BE49-F238E27FC236}">
                  <a16:creationId xmlns:a16="http://schemas.microsoft.com/office/drawing/2014/main" xmlns="" id="{28A654B6-4A5F-434D-8CE2-28011E17F0A7}"/>
                </a:ext>
              </a:extLst>
            </p:cNvPr>
            <p:cNvSpPr>
              <a:spLocks noEditPoints="1"/>
            </p:cNvSpPr>
            <p:nvPr/>
          </p:nvSpPr>
          <p:spPr bwMode="auto">
            <a:xfrm>
              <a:off x="5494338" y="3214688"/>
              <a:ext cx="817563" cy="808038"/>
            </a:xfrm>
            <a:custGeom>
              <a:avLst/>
              <a:gdLst>
                <a:gd name="T0" fmla="*/ 1139 w 1143"/>
                <a:gd name="T1" fmla="*/ 532 h 1129"/>
                <a:gd name="T2" fmla="*/ 1137 w 1143"/>
                <a:gd name="T3" fmla="*/ 505 h 1129"/>
                <a:gd name="T4" fmla="*/ 1110 w 1143"/>
                <a:gd name="T5" fmla="*/ 489 h 1129"/>
                <a:gd name="T6" fmla="*/ 1056 w 1143"/>
                <a:gd name="T7" fmla="*/ 456 h 1129"/>
                <a:gd name="T8" fmla="*/ 1026 w 1143"/>
                <a:gd name="T9" fmla="*/ 365 h 1129"/>
                <a:gd name="T10" fmla="*/ 976 w 1143"/>
                <a:gd name="T11" fmla="*/ 274 h 1129"/>
                <a:gd name="T12" fmla="*/ 994 w 1143"/>
                <a:gd name="T13" fmla="*/ 182 h 1129"/>
                <a:gd name="T14" fmla="*/ 802 w 1143"/>
                <a:gd name="T15" fmla="*/ 39 h 1129"/>
                <a:gd name="T16" fmla="*/ 718 w 1143"/>
                <a:gd name="T17" fmla="*/ 87 h 1129"/>
                <a:gd name="T18" fmla="*/ 658 w 1143"/>
                <a:gd name="T19" fmla="*/ 71 h 1129"/>
                <a:gd name="T20" fmla="*/ 613 w 1143"/>
                <a:gd name="T21" fmla="*/ 66 h 1129"/>
                <a:gd name="T22" fmla="*/ 571 w 1143"/>
                <a:gd name="T23" fmla="*/ 64 h 1129"/>
                <a:gd name="T24" fmla="*/ 535 w 1143"/>
                <a:gd name="T25" fmla="*/ 65 h 1129"/>
                <a:gd name="T26" fmla="*/ 464 w 1143"/>
                <a:gd name="T27" fmla="*/ 0 h 1129"/>
                <a:gd name="T28" fmla="*/ 347 w 1143"/>
                <a:gd name="T29" fmla="*/ 36 h 1129"/>
                <a:gd name="T30" fmla="*/ 240 w 1143"/>
                <a:gd name="T31" fmla="*/ 97 h 1129"/>
                <a:gd name="T32" fmla="*/ 240 w 1143"/>
                <a:gd name="T33" fmla="*/ 195 h 1129"/>
                <a:gd name="T34" fmla="*/ 128 w 1143"/>
                <a:gd name="T35" fmla="*/ 344 h 1129"/>
                <a:gd name="T36" fmla="*/ 39 w 1143"/>
                <a:gd name="T37" fmla="*/ 373 h 1129"/>
                <a:gd name="T38" fmla="*/ 5 w 1143"/>
                <a:gd name="T39" fmla="*/ 616 h 1129"/>
                <a:gd name="T40" fmla="*/ 87 w 1143"/>
                <a:gd name="T41" fmla="*/ 664 h 1129"/>
                <a:gd name="T42" fmla="*/ 120 w 1143"/>
                <a:gd name="T43" fmla="*/ 761 h 1129"/>
                <a:gd name="T44" fmla="*/ 165 w 1143"/>
                <a:gd name="T45" fmla="*/ 847 h 1129"/>
                <a:gd name="T46" fmla="*/ 142 w 1143"/>
                <a:gd name="T47" fmla="*/ 939 h 1129"/>
                <a:gd name="T48" fmla="*/ 331 w 1143"/>
                <a:gd name="T49" fmla="*/ 1086 h 1129"/>
                <a:gd name="T50" fmla="*/ 411 w 1143"/>
                <a:gd name="T51" fmla="*/ 1037 h 1129"/>
                <a:gd name="T52" fmla="*/ 576 w 1143"/>
                <a:gd name="T53" fmla="*/ 1065 h 1129"/>
                <a:gd name="T54" fmla="*/ 616 w 1143"/>
                <a:gd name="T55" fmla="*/ 1063 h 1129"/>
                <a:gd name="T56" fmla="*/ 687 w 1143"/>
                <a:gd name="T57" fmla="*/ 1129 h 1129"/>
                <a:gd name="T58" fmla="*/ 797 w 1143"/>
                <a:gd name="T59" fmla="*/ 1094 h 1129"/>
                <a:gd name="T60" fmla="*/ 899 w 1143"/>
                <a:gd name="T61" fmla="*/ 1034 h 1129"/>
                <a:gd name="T62" fmla="*/ 899 w 1143"/>
                <a:gd name="T63" fmla="*/ 939 h 1129"/>
                <a:gd name="T64" fmla="*/ 1023 w 1143"/>
                <a:gd name="T65" fmla="*/ 771 h 1129"/>
                <a:gd name="T66" fmla="*/ 1111 w 1143"/>
                <a:gd name="T67" fmla="*/ 743 h 1129"/>
                <a:gd name="T68" fmla="*/ 1139 w 1143"/>
                <a:gd name="T69" fmla="*/ 532 h 1129"/>
                <a:gd name="T70" fmla="*/ 672 w 1143"/>
                <a:gd name="T71" fmla="*/ 795 h 1129"/>
                <a:gd name="T72" fmla="*/ 573 w 1143"/>
                <a:gd name="T73" fmla="*/ 817 h 1129"/>
                <a:gd name="T74" fmla="*/ 346 w 1143"/>
                <a:gd name="T75" fmla="*/ 664 h 1129"/>
                <a:gd name="T76" fmla="*/ 474 w 1143"/>
                <a:gd name="T77" fmla="*/ 335 h 1129"/>
                <a:gd name="T78" fmla="*/ 570 w 1143"/>
                <a:gd name="T79" fmla="*/ 314 h 1129"/>
                <a:gd name="T80" fmla="*/ 799 w 1143"/>
                <a:gd name="T81" fmla="*/ 465 h 1129"/>
                <a:gd name="T82" fmla="*/ 672 w 1143"/>
                <a:gd name="T83" fmla="*/ 795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3" h="1129">
                  <a:moveTo>
                    <a:pt x="1139" y="532"/>
                  </a:moveTo>
                  <a:cubicBezTo>
                    <a:pt x="1139" y="523"/>
                    <a:pt x="1138" y="514"/>
                    <a:pt x="1137" y="505"/>
                  </a:cubicBezTo>
                  <a:cubicBezTo>
                    <a:pt x="1127" y="499"/>
                    <a:pt x="1118" y="494"/>
                    <a:pt x="1110" y="489"/>
                  </a:cubicBezTo>
                  <a:cubicBezTo>
                    <a:pt x="1056" y="456"/>
                    <a:pt x="1056" y="456"/>
                    <a:pt x="1056" y="456"/>
                  </a:cubicBezTo>
                  <a:cubicBezTo>
                    <a:pt x="1049" y="426"/>
                    <a:pt x="1039" y="396"/>
                    <a:pt x="1026" y="365"/>
                  </a:cubicBezTo>
                  <a:cubicBezTo>
                    <a:pt x="1014" y="334"/>
                    <a:pt x="994" y="304"/>
                    <a:pt x="976" y="274"/>
                  </a:cubicBezTo>
                  <a:cubicBezTo>
                    <a:pt x="994" y="182"/>
                    <a:pt x="994" y="182"/>
                    <a:pt x="994" y="182"/>
                  </a:cubicBezTo>
                  <a:cubicBezTo>
                    <a:pt x="942" y="121"/>
                    <a:pt x="874" y="71"/>
                    <a:pt x="802" y="39"/>
                  </a:cubicBezTo>
                  <a:cubicBezTo>
                    <a:pt x="718" y="87"/>
                    <a:pt x="718" y="87"/>
                    <a:pt x="718" y="87"/>
                  </a:cubicBezTo>
                  <a:cubicBezTo>
                    <a:pt x="698" y="80"/>
                    <a:pt x="678" y="75"/>
                    <a:pt x="658" y="71"/>
                  </a:cubicBezTo>
                  <a:cubicBezTo>
                    <a:pt x="643" y="69"/>
                    <a:pt x="628" y="67"/>
                    <a:pt x="613" y="66"/>
                  </a:cubicBezTo>
                  <a:cubicBezTo>
                    <a:pt x="599" y="64"/>
                    <a:pt x="585" y="64"/>
                    <a:pt x="571" y="64"/>
                  </a:cubicBezTo>
                  <a:cubicBezTo>
                    <a:pt x="559" y="64"/>
                    <a:pt x="547" y="64"/>
                    <a:pt x="535" y="65"/>
                  </a:cubicBezTo>
                  <a:cubicBezTo>
                    <a:pt x="464" y="0"/>
                    <a:pt x="464" y="0"/>
                    <a:pt x="464" y="0"/>
                  </a:cubicBezTo>
                  <a:cubicBezTo>
                    <a:pt x="426" y="9"/>
                    <a:pt x="386" y="19"/>
                    <a:pt x="347" y="36"/>
                  </a:cubicBezTo>
                  <a:cubicBezTo>
                    <a:pt x="309" y="54"/>
                    <a:pt x="272" y="74"/>
                    <a:pt x="240" y="97"/>
                  </a:cubicBezTo>
                  <a:cubicBezTo>
                    <a:pt x="240" y="195"/>
                    <a:pt x="240" y="195"/>
                    <a:pt x="240" y="195"/>
                  </a:cubicBezTo>
                  <a:cubicBezTo>
                    <a:pt x="194" y="238"/>
                    <a:pt x="155" y="287"/>
                    <a:pt x="128" y="344"/>
                  </a:cubicBezTo>
                  <a:cubicBezTo>
                    <a:pt x="39" y="373"/>
                    <a:pt x="39" y="373"/>
                    <a:pt x="39" y="373"/>
                  </a:cubicBezTo>
                  <a:cubicBezTo>
                    <a:pt x="10" y="449"/>
                    <a:pt x="0" y="531"/>
                    <a:pt x="5" y="616"/>
                  </a:cubicBezTo>
                  <a:cubicBezTo>
                    <a:pt x="87" y="664"/>
                    <a:pt x="87" y="664"/>
                    <a:pt x="87" y="664"/>
                  </a:cubicBezTo>
                  <a:cubicBezTo>
                    <a:pt x="94" y="695"/>
                    <a:pt x="104" y="730"/>
                    <a:pt x="120" y="761"/>
                  </a:cubicBezTo>
                  <a:cubicBezTo>
                    <a:pt x="133" y="792"/>
                    <a:pt x="146" y="821"/>
                    <a:pt x="165" y="847"/>
                  </a:cubicBezTo>
                  <a:cubicBezTo>
                    <a:pt x="142" y="939"/>
                    <a:pt x="142" y="939"/>
                    <a:pt x="142" y="939"/>
                  </a:cubicBezTo>
                  <a:cubicBezTo>
                    <a:pt x="196" y="1003"/>
                    <a:pt x="259" y="1051"/>
                    <a:pt x="331" y="1086"/>
                  </a:cubicBezTo>
                  <a:cubicBezTo>
                    <a:pt x="411" y="1037"/>
                    <a:pt x="411" y="1037"/>
                    <a:pt x="411" y="1037"/>
                  </a:cubicBezTo>
                  <a:cubicBezTo>
                    <a:pt x="464" y="1055"/>
                    <a:pt x="519" y="1065"/>
                    <a:pt x="576" y="1065"/>
                  </a:cubicBezTo>
                  <a:cubicBezTo>
                    <a:pt x="589" y="1065"/>
                    <a:pt x="603" y="1064"/>
                    <a:pt x="616" y="1063"/>
                  </a:cubicBezTo>
                  <a:cubicBezTo>
                    <a:pt x="687" y="1129"/>
                    <a:pt x="687" y="1129"/>
                    <a:pt x="687" y="1129"/>
                  </a:cubicBezTo>
                  <a:cubicBezTo>
                    <a:pt x="722" y="1121"/>
                    <a:pt x="760" y="1109"/>
                    <a:pt x="797" y="1094"/>
                  </a:cubicBezTo>
                  <a:cubicBezTo>
                    <a:pt x="833" y="1076"/>
                    <a:pt x="867" y="1056"/>
                    <a:pt x="899" y="1034"/>
                  </a:cubicBezTo>
                  <a:cubicBezTo>
                    <a:pt x="899" y="939"/>
                    <a:pt x="899" y="939"/>
                    <a:pt x="899" y="939"/>
                  </a:cubicBezTo>
                  <a:cubicBezTo>
                    <a:pt x="952" y="891"/>
                    <a:pt x="993" y="834"/>
                    <a:pt x="1023" y="771"/>
                  </a:cubicBezTo>
                  <a:cubicBezTo>
                    <a:pt x="1111" y="743"/>
                    <a:pt x="1111" y="743"/>
                    <a:pt x="1111" y="743"/>
                  </a:cubicBezTo>
                  <a:cubicBezTo>
                    <a:pt x="1134" y="676"/>
                    <a:pt x="1143" y="604"/>
                    <a:pt x="1139" y="532"/>
                  </a:cubicBezTo>
                  <a:close/>
                  <a:moveTo>
                    <a:pt x="672" y="795"/>
                  </a:moveTo>
                  <a:cubicBezTo>
                    <a:pt x="640" y="810"/>
                    <a:pt x="606" y="817"/>
                    <a:pt x="573" y="817"/>
                  </a:cubicBezTo>
                  <a:cubicBezTo>
                    <a:pt x="477" y="817"/>
                    <a:pt x="386" y="759"/>
                    <a:pt x="346" y="664"/>
                  </a:cubicBezTo>
                  <a:cubicBezTo>
                    <a:pt x="291" y="536"/>
                    <a:pt x="349" y="389"/>
                    <a:pt x="474" y="335"/>
                  </a:cubicBezTo>
                  <a:cubicBezTo>
                    <a:pt x="505" y="321"/>
                    <a:pt x="538" y="315"/>
                    <a:pt x="570" y="314"/>
                  </a:cubicBezTo>
                  <a:cubicBezTo>
                    <a:pt x="667" y="314"/>
                    <a:pt x="760" y="370"/>
                    <a:pt x="799" y="465"/>
                  </a:cubicBezTo>
                  <a:cubicBezTo>
                    <a:pt x="854" y="592"/>
                    <a:pt x="797" y="742"/>
                    <a:pt x="672" y="79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73737"/>
                </a:solidFill>
                <a:effectLst/>
                <a:uLnTx/>
                <a:uFillTx/>
                <a:latin typeface="Calibri"/>
                <a:ea typeface="+mn-ea"/>
                <a:cs typeface="+mn-cs"/>
              </a:endParaRPr>
            </a:p>
          </p:txBody>
        </p:sp>
      </p:grpSp>
      <p:grpSp>
        <p:nvGrpSpPr>
          <p:cNvPr id="109" name="Group 108">
            <a:extLst>
              <a:ext uri="{FF2B5EF4-FFF2-40B4-BE49-F238E27FC236}">
                <a16:creationId xmlns:a16="http://schemas.microsoft.com/office/drawing/2014/main" xmlns="" id="{55466F93-6D95-4113-84A1-47A31D53879B}"/>
              </a:ext>
            </a:extLst>
          </p:cNvPr>
          <p:cNvGrpSpPr>
            <a:grpSpLocks noChangeAspect="1"/>
          </p:cNvGrpSpPr>
          <p:nvPr/>
        </p:nvGrpSpPr>
        <p:grpSpPr>
          <a:xfrm>
            <a:off x="7350261" y="1802252"/>
            <a:ext cx="628723" cy="629305"/>
            <a:chOff x="5273803" y="2606040"/>
            <a:chExt cx="1644396" cy="1645920"/>
          </a:xfrm>
        </p:grpSpPr>
        <p:sp>
          <p:nvSpPr>
            <p:cNvPr id="110" name="AutoShape 28">
              <a:extLst>
                <a:ext uri="{FF2B5EF4-FFF2-40B4-BE49-F238E27FC236}">
                  <a16:creationId xmlns:a16="http://schemas.microsoft.com/office/drawing/2014/main" xmlns="" id="{FA054485-0A09-4D66-8013-67622DAED7BF}"/>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73737"/>
                </a:solidFill>
                <a:effectLst/>
                <a:uLnTx/>
                <a:uFillTx/>
                <a:latin typeface="Calibri"/>
                <a:ea typeface="+mn-ea"/>
                <a:cs typeface="+mn-cs"/>
              </a:endParaRPr>
            </a:p>
          </p:txBody>
        </p:sp>
        <p:grpSp>
          <p:nvGrpSpPr>
            <p:cNvPr id="111" name="Group 110">
              <a:extLst>
                <a:ext uri="{FF2B5EF4-FFF2-40B4-BE49-F238E27FC236}">
                  <a16:creationId xmlns:a16="http://schemas.microsoft.com/office/drawing/2014/main" xmlns="" id="{99FDC80E-D561-402B-8AAB-7D940D5BF83F}"/>
                </a:ext>
              </a:extLst>
            </p:cNvPr>
            <p:cNvGrpSpPr/>
            <p:nvPr/>
          </p:nvGrpSpPr>
          <p:grpSpPr>
            <a:xfrm>
              <a:off x="5444491" y="2777490"/>
              <a:ext cx="1303020" cy="1301496"/>
              <a:chOff x="5444491" y="2777490"/>
              <a:chExt cx="1303020" cy="1301496"/>
            </a:xfrm>
          </p:grpSpPr>
          <p:sp>
            <p:nvSpPr>
              <p:cNvPr id="112" name="Freeform 30">
                <a:extLst>
                  <a:ext uri="{FF2B5EF4-FFF2-40B4-BE49-F238E27FC236}">
                    <a16:creationId xmlns:a16="http://schemas.microsoft.com/office/drawing/2014/main" xmlns="" id="{E142C3EE-8001-4FA4-8218-D20DC46784A5}"/>
                  </a:ext>
                </a:extLst>
              </p:cNvPr>
              <p:cNvSpPr>
                <a:spLocks noEditPoints="1"/>
              </p:cNvSpPr>
              <p:nvPr/>
            </p:nvSpPr>
            <p:spPr bwMode="auto">
              <a:xfrm>
                <a:off x="5444491" y="2777490"/>
                <a:ext cx="1303020" cy="1301496"/>
              </a:xfrm>
              <a:custGeom>
                <a:avLst/>
                <a:gdLst>
                  <a:gd name="T0" fmla="*/ 144 w 1826"/>
                  <a:gd name="T1" fmla="*/ 288 h 1822"/>
                  <a:gd name="T2" fmla="*/ 144 w 1826"/>
                  <a:gd name="T3" fmla="*/ 0 h 1822"/>
                  <a:gd name="T4" fmla="*/ 1682 w 1826"/>
                  <a:gd name="T5" fmla="*/ 0 h 1822"/>
                  <a:gd name="T6" fmla="*/ 1682 w 1826"/>
                  <a:gd name="T7" fmla="*/ 288 h 1822"/>
                  <a:gd name="T8" fmla="*/ 1682 w 1826"/>
                  <a:gd name="T9" fmla="*/ 0 h 1822"/>
                  <a:gd name="T10" fmla="*/ 0 w 1826"/>
                  <a:gd name="T11" fmla="*/ 1678 h 1822"/>
                  <a:gd name="T12" fmla="*/ 288 w 1826"/>
                  <a:gd name="T13" fmla="*/ 1678 h 1822"/>
                  <a:gd name="T14" fmla="*/ 1682 w 1826"/>
                  <a:gd name="T15" fmla="*/ 1534 h 1822"/>
                  <a:gd name="T16" fmla="*/ 1682 w 1826"/>
                  <a:gd name="T17" fmla="*/ 1822 h 1822"/>
                  <a:gd name="T18" fmla="*/ 1682 w 1826"/>
                  <a:gd name="T19" fmla="*/ 1534 h 1822"/>
                  <a:gd name="T20" fmla="*/ 913 w 1826"/>
                  <a:gd name="T21" fmla="*/ 1577 h 1822"/>
                  <a:gd name="T22" fmla="*/ 913 w 1826"/>
                  <a:gd name="T23" fmla="*/ 245 h 1822"/>
                  <a:gd name="T24" fmla="*/ 1076 w 1826"/>
                  <a:gd name="T25" fmla="*/ 532 h 1822"/>
                  <a:gd name="T26" fmla="*/ 1183 w 1826"/>
                  <a:gd name="T27" fmla="*/ 532 h 1822"/>
                  <a:gd name="T28" fmla="*/ 1076 w 1826"/>
                  <a:gd name="T29" fmla="*/ 532 h 1822"/>
                  <a:gd name="T30" fmla="*/ 1023 w 1826"/>
                  <a:gd name="T31" fmla="*/ 950 h 1822"/>
                  <a:gd name="T32" fmla="*/ 1023 w 1826"/>
                  <a:gd name="T33" fmla="*/ 844 h 1822"/>
                  <a:gd name="T34" fmla="*/ 549 w 1826"/>
                  <a:gd name="T35" fmla="*/ 1134 h 1822"/>
                  <a:gd name="T36" fmla="*/ 443 w 1826"/>
                  <a:gd name="T37" fmla="*/ 1134 h 1822"/>
                  <a:gd name="T38" fmla="*/ 549 w 1826"/>
                  <a:gd name="T39" fmla="*/ 1134 h 1822"/>
                  <a:gd name="T40" fmla="*/ 876 w 1826"/>
                  <a:gd name="T41" fmla="*/ 576 h 1822"/>
                  <a:gd name="T42" fmla="*/ 876 w 1826"/>
                  <a:gd name="T43" fmla="*/ 544 h 1822"/>
                  <a:gd name="T44" fmla="*/ 681 w 1826"/>
                  <a:gd name="T45" fmla="*/ 380 h 1822"/>
                  <a:gd name="T46" fmla="*/ 380 w 1826"/>
                  <a:gd name="T47" fmla="*/ 690 h 1822"/>
                  <a:gd name="T48" fmla="*/ 551 w 1826"/>
                  <a:gd name="T49" fmla="*/ 870 h 1822"/>
                  <a:gd name="T50" fmla="*/ 582 w 1826"/>
                  <a:gd name="T51" fmla="*/ 870 h 1822"/>
                  <a:gd name="T52" fmla="*/ 1195 w 1826"/>
                  <a:gd name="T53" fmla="*/ 1127 h 1822"/>
                  <a:gd name="T54" fmla="*/ 757 w 1826"/>
                  <a:gd name="T55" fmla="*/ 1149 h 1822"/>
                  <a:gd name="T56" fmla="*/ 779 w 1826"/>
                  <a:gd name="T57" fmla="*/ 1403 h 1822"/>
                  <a:gd name="T58" fmla="*/ 1217 w 1826"/>
                  <a:gd name="T59" fmla="*/ 1381 h 1822"/>
                  <a:gd name="T60" fmla="*/ 1412 w 1826"/>
                  <a:gd name="T61" fmla="*/ 960 h 1822"/>
                  <a:gd name="T62" fmla="*/ 1390 w 1826"/>
                  <a:gd name="T63" fmla="*/ 706 h 1822"/>
                  <a:gd name="T64" fmla="*/ 1200 w 1826"/>
                  <a:gd name="T65" fmla="*/ 728 h 1822"/>
                  <a:gd name="T66" fmla="*/ 1222 w 1826"/>
                  <a:gd name="T67" fmla="*/ 982 h 1822"/>
                  <a:gd name="T68" fmla="*/ 1412 w 1826"/>
                  <a:gd name="T69" fmla="*/ 960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6" h="1822">
                    <a:moveTo>
                      <a:pt x="288" y="144"/>
                    </a:moveTo>
                    <a:cubicBezTo>
                      <a:pt x="288" y="224"/>
                      <a:pt x="223" y="288"/>
                      <a:pt x="144" y="288"/>
                    </a:cubicBezTo>
                    <a:cubicBezTo>
                      <a:pt x="64" y="288"/>
                      <a:pt x="0" y="224"/>
                      <a:pt x="0" y="144"/>
                    </a:cubicBezTo>
                    <a:cubicBezTo>
                      <a:pt x="0" y="65"/>
                      <a:pt x="64" y="0"/>
                      <a:pt x="144" y="0"/>
                    </a:cubicBezTo>
                    <a:cubicBezTo>
                      <a:pt x="223" y="0"/>
                      <a:pt x="288" y="65"/>
                      <a:pt x="288" y="144"/>
                    </a:cubicBezTo>
                    <a:close/>
                    <a:moveTo>
                      <a:pt x="1682" y="0"/>
                    </a:moveTo>
                    <a:cubicBezTo>
                      <a:pt x="1603" y="0"/>
                      <a:pt x="1538" y="65"/>
                      <a:pt x="1538" y="144"/>
                    </a:cubicBezTo>
                    <a:cubicBezTo>
                      <a:pt x="1538" y="224"/>
                      <a:pt x="1603" y="288"/>
                      <a:pt x="1682" y="288"/>
                    </a:cubicBezTo>
                    <a:cubicBezTo>
                      <a:pt x="1762" y="288"/>
                      <a:pt x="1826" y="224"/>
                      <a:pt x="1826" y="144"/>
                    </a:cubicBezTo>
                    <a:cubicBezTo>
                      <a:pt x="1826" y="65"/>
                      <a:pt x="1762" y="0"/>
                      <a:pt x="1682" y="0"/>
                    </a:cubicBezTo>
                    <a:close/>
                    <a:moveTo>
                      <a:pt x="144" y="1534"/>
                    </a:moveTo>
                    <a:cubicBezTo>
                      <a:pt x="64" y="1534"/>
                      <a:pt x="0" y="1598"/>
                      <a:pt x="0" y="1678"/>
                    </a:cubicBezTo>
                    <a:cubicBezTo>
                      <a:pt x="0" y="1757"/>
                      <a:pt x="64" y="1822"/>
                      <a:pt x="144" y="1822"/>
                    </a:cubicBezTo>
                    <a:cubicBezTo>
                      <a:pt x="223" y="1822"/>
                      <a:pt x="288" y="1757"/>
                      <a:pt x="288" y="1678"/>
                    </a:cubicBezTo>
                    <a:cubicBezTo>
                      <a:pt x="288" y="1598"/>
                      <a:pt x="223" y="1534"/>
                      <a:pt x="144" y="1534"/>
                    </a:cubicBezTo>
                    <a:close/>
                    <a:moveTo>
                      <a:pt x="1682" y="1534"/>
                    </a:moveTo>
                    <a:cubicBezTo>
                      <a:pt x="1603" y="1534"/>
                      <a:pt x="1538" y="1598"/>
                      <a:pt x="1538" y="1678"/>
                    </a:cubicBezTo>
                    <a:cubicBezTo>
                      <a:pt x="1538" y="1757"/>
                      <a:pt x="1603" y="1822"/>
                      <a:pt x="1682" y="1822"/>
                    </a:cubicBezTo>
                    <a:cubicBezTo>
                      <a:pt x="1762" y="1822"/>
                      <a:pt x="1826" y="1757"/>
                      <a:pt x="1826" y="1678"/>
                    </a:cubicBezTo>
                    <a:cubicBezTo>
                      <a:pt x="1826" y="1598"/>
                      <a:pt x="1762" y="1534"/>
                      <a:pt x="1682" y="1534"/>
                    </a:cubicBezTo>
                    <a:close/>
                    <a:moveTo>
                      <a:pt x="1579" y="911"/>
                    </a:moveTo>
                    <a:cubicBezTo>
                      <a:pt x="1579" y="1279"/>
                      <a:pt x="1281" y="1577"/>
                      <a:pt x="913" y="1577"/>
                    </a:cubicBezTo>
                    <a:cubicBezTo>
                      <a:pt x="545" y="1577"/>
                      <a:pt x="247" y="1279"/>
                      <a:pt x="247" y="911"/>
                    </a:cubicBezTo>
                    <a:cubicBezTo>
                      <a:pt x="247" y="543"/>
                      <a:pt x="545" y="245"/>
                      <a:pt x="913" y="245"/>
                    </a:cubicBezTo>
                    <a:cubicBezTo>
                      <a:pt x="1281" y="245"/>
                      <a:pt x="1579" y="543"/>
                      <a:pt x="1579" y="911"/>
                    </a:cubicBezTo>
                    <a:close/>
                    <a:moveTo>
                      <a:pt x="1076" y="532"/>
                    </a:moveTo>
                    <a:cubicBezTo>
                      <a:pt x="1076" y="562"/>
                      <a:pt x="1100" y="585"/>
                      <a:pt x="1129" y="585"/>
                    </a:cubicBezTo>
                    <a:cubicBezTo>
                      <a:pt x="1159" y="585"/>
                      <a:pt x="1183" y="562"/>
                      <a:pt x="1183" y="532"/>
                    </a:cubicBezTo>
                    <a:cubicBezTo>
                      <a:pt x="1183" y="503"/>
                      <a:pt x="1159" y="479"/>
                      <a:pt x="1129" y="479"/>
                    </a:cubicBezTo>
                    <a:cubicBezTo>
                      <a:pt x="1100" y="479"/>
                      <a:pt x="1076" y="503"/>
                      <a:pt x="1076" y="532"/>
                    </a:cubicBezTo>
                    <a:close/>
                    <a:moveTo>
                      <a:pt x="970" y="897"/>
                    </a:moveTo>
                    <a:cubicBezTo>
                      <a:pt x="970" y="926"/>
                      <a:pt x="994" y="950"/>
                      <a:pt x="1023" y="950"/>
                    </a:cubicBezTo>
                    <a:cubicBezTo>
                      <a:pt x="1052" y="950"/>
                      <a:pt x="1076" y="926"/>
                      <a:pt x="1076" y="897"/>
                    </a:cubicBezTo>
                    <a:cubicBezTo>
                      <a:pt x="1076" y="868"/>
                      <a:pt x="1052" y="844"/>
                      <a:pt x="1023" y="844"/>
                    </a:cubicBezTo>
                    <a:cubicBezTo>
                      <a:pt x="994" y="844"/>
                      <a:pt x="970" y="868"/>
                      <a:pt x="970" y="897"/>
                    </a:cubicBezTo>
                    <a:close/>
                    <a:moveTo>
                      <a:pt x="549" y="1134"/>
                    </a:moveTo>
                    <a:cubicBezTo>
                      <a:pt x="549" y="1105"/>
                      <a:pt x="526" y="1081"/>
                      <a:pt x="496" y="1081"/>
                    </a:cubicBezTo>
                    <a:cubicBezTo>
                      <a:pt x="467" y="1081"/>
                      <a:pt x="443" y="1105"/>
                      <a:pt x="443" y="1134"/>
                    </a:cubicBezTo>
                    <a:cubicBezTo>
                      <a:pt x="443" y="1164"/>
                      <a:pt x="467" y="1187"/>
                      <a:pt x="496" y="1187"/>
                    </a:cubicBezTo>
                    <a:cubicBezTo>
                      <a:pt x="526" y="1187"/>
                      <a:pt x="549" y="1164"/>
                      <a:pt x="549" y="1134"/>
                    </a:cubicBezTo>
                    <a:close/>
                    <a:moveTo>
                      <a:pt x="582" y="870"/>
                    </a:moveTo>
                    <a:cubicBezTo>
                      <a:pt x="876" y="576"/>
                      <a:pt x="876" y="576"/>
                      <a:pt x="876" y="576"/>
                    </a:cubicBezTo>
                    <a:cubicBezTo>
                      <a:pt x="880" y="571"/>
                      <a:pt x="883" y="566"/>
                      <a:pt x="883" y="560"/>
                    </a:cubicBezTo>
                    <a:cubicBezTo>
                      <a:pt x="883" y="554"/>
                      <a:pt x="880" y="549"/>
                      <a:pt x="876" y="544"/>
                    </a:cubicBezTo>
                    <a:cubicBezTo>
                      <a:pt x="712" y="380"/>
                      <a:pt x="712" y="380"/>
                      <a:pt x="712" y="380"/>
                    </a:cubicBezTo>
                    <a:cubicBezTo>
                      <a:pt x="704" y="372"/>
                      <a:pt x="690" y="372"/>
                      <a:pt x="681" y="380"/>
                    </a:cubicBezTo>
                    <a:cubicBezTo>
                      <a:pt x="387" y="675"/>
                      <a:pt x="387" y="675"/>
                      <a:pt x="387" y="675"/>
                    </a:cubicBezTo>
                    <a:cubicBezTo>
                      <a:pt x="383" y="679"/>
                      <a:pt x="380" y="684"/>
                      <a:pt x="380" y="690"/>
                    </a:cubicBezTo>
                    <a:cubicBezTo>
                      <a:pt x="380" y="696"/>
                      <a:pt x="383" y="701"/>
                      <a:pt x="387" y="706"/>
                    </a:cubicBezTo>
                    <a:cubicBezTo>
                      <a:pt x="551" y="870"/>
                      <a:pt x="551" y="870"/>
                      <a:pt x="551" y="870"/>
                    </a:cubicBezTo>
                    <a:cubicBezTo>
                      <a:pt x="555" y="874"/>
                      <a:pt x="561" y="876"/>
                      <a:pt x="566" y="876"/>
                    </a:cubicBezTo>
                    <a:cubicBezTo>
                      <a:pt x="572" y="876"/>
                      <a:pt x="578" y="874"/>
                      <a:pt x="582" y="870"/>
                    </a:cubicBezTo>
                    <a:close/>
                    <a:moveTo>
                      <a:pt x="1217" y="1149"/>
                    </a:moveTo>
                    <a:cubicBezTo>
                      <a:pt x="1217" y="1137"/>
                      <a:pt x="1207" y="1127"/>
                      <a:pt x="1195" y="1127"/>
                    </a:cubicBezTo>
                    <a:cubicBezTo>
                      <a:pt x="779" y="1127"/>
                      <a:pt x="779" y="1127"/>
                      <a:pt x="779" y="1127"/>
                    </a:cubicBezTo>
                    <a:cubicBezTo>
                      <a:pt x="767" y="1127"/>
                      <a:pt x="757" y="1137"/>
                      <a:pt x="757" y="1149"/>
                    </a:cubicBezTo>
                    <a:cubicBezTo>
                      <a:pt x="757" y="1381"/>
                      <a:pt x="757" y="1381"/>
                      <a:pt x="757" y="1381"/>
                    </a:cubicBezTo>
                    <a:cubicBezTo>
                      <a:pt x="757" y="1393"/>
                      <a:pt x="767" y="1403"/>
                      <a:pt x="779" y="1403"/>
                    </a:cubicBezTo>
                    <a:cubicBezTo>
                      <a:pt x="1195" y="1403"/>
                      <a:pt x="1195" y="1403"/>
                      <a:pt x="1195" y="1403"/>
                    </a:cubicBezTo>
                    <a:cubicBezTo>
                      <a:pt x="1207" y="1403"/>
                      <a:pt x="1217" y="1393"/>
                      <a:pt x="1217" y="1381"/>
                    </a:cubicBezTo>
                    <a:lnTo>
                      <a:pt x="1217" y="1149"/>
                    </a:lnTo>
                    <a:close/>
                    <a:moveTo>
                      <a:pt x="1412" y="960"/>
                    </a:moveTo>
                    <a:cubicBezTo>
                      <a:pt x="1412" y="728"/>
                      <a:pt x="1412" y="728"/>
                      <a:pt x="1412" y="728"/>
                    </a:cubicBezTo>
                    <a:cubicBezTo>
                      <a:pt x="1412" y="716"/>
                      <a:pt x="1402" y="706"/>
                      <a:pt x="1390" y="706"/>
                    </a:cubicBezTo>
                    <a:cubicBezTo>
                      <a:pt x="1222" y="706"/>
                      <a:pt x="1222" y="706"/>
                      <a:pt x="1222" y="706"/>
                    </a:cubicBezTo>
                    <a:cubicBezTo>
                      <a:pt x="1209" y="706"/>
                      <a:pt x="1200" y="716"/>
                      <a:pt x="1200" y="728"/>
                    </a:cubicBezTo>
                    <a:cubicBezTo>
                      <a:pt x="1200" y="960"/>
                      <a:pt x="1200" y="960"/>
                      <a:pt x="1200" y="960"/>
                    </a:cubicBezTo>
                    <a:cubicBezTo>
                      <a:pt x="1200" y="972"/>
                      <a:pt x="1209" y="982"/>
                      <a:pt x="1222" y="982"/>
                    </a:cubicBezTo>
                    <a:cubicBezTo>
                      <a:pt x="1390" y="982"/>
                      <a:pt x="1390" y="982"/>
                      <a:pt x="1390" y="982"/>
                    </a:cubicBezTo>
                    <a:cubicBezTo>
                      <a:pt x="1402" y="982"/>
                      <a:pt x="1412" y="972"/>
                      <a:pt x="1412" y="96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73737"/>
                  </a:solidFill>
                  <a:effectLst/>
                  <a:uLnTx/>
                  <a:uFillTx/>
                  <a:latin typeface="Calibri"/>
                  <a:ea typeface="+mn-ea"/>
                  <a:cs typeface="+mn-cs"/>
                </a:endParaRPr>
              </a:p>
            </p:txBody>
          </p:sp>
          <p:sp>
            <p:nvSpPr>
              <p:cNvPr id="113" name="Freeform 31">
                <a:extLst>
                  <a:ext uri="{FF2B5EF4-FFF2-40B4-BE49-F238E27FC236}">
                    <a16:creationId xmlns:a16="http://schemas.microsoft.com/office/drawing/2014/main" xmlns="" id="{D37AE8DE-9196-460D-B0E1-01F6E7B08968}"/>
                  </a:ext>
                </a:extLst>
              </p:cNvPr>
              <p:cNvSpPr>
                <a:spLocks noEditPoints="1"/>
              </p:cNvSpPr>
              <p:nvPr/>
            </p:nvSpPr>
            <p:spPr bwMode="auto">
              <a:xfrm>
                <a:off x="5476495" y="2807589"/>
                <a:ext cx="1239012" cy="1238631"/>
              </a:xfrm>
              <a:custGeom>
                <a:avLst/>
                <a:gdLst>
                  <a:gd name="T0" fmla="*/ 784 w 1736"/>
                  <a:gd name="T1" fmla="*/ 518 h 1734"/>
                  <a:gd name="T2" fmla="*/ 389 w 1736"/>
                  <a:gd name="T3" fmla="*/ 648 h 1734"/>
                  <a:gd name="T4" fmla="*/ 756 w 1736"/>
                  <a:gd name="T5" fmla="*/ 1317 h 1734"/>
                  <a:gd name="T6" fmla="*/ 1128 w 1736"/>
                  <a:gd name="T7" fmla="*/ 1129 h 1734"/>
                  <a:gd name="T8" fmla="*/ 756 w 1736"/>
                  <a:gd name="T9" fmla="*/ 1317 h 1734"/>
                  <a:gd name="T10" fmla="*/ 1323 w 1736"/>
                  <a:gd name="T11" fmla="*/ 896 h 1734"/>
                  <a:gd name="T12" fmla="*/ 1199 w 1736"/>
                  <a:gd name="T13" fmla="*/ 708 h 1734"/>
                  <a:gd name="T14" fmla="*/ 521 w 1736"/>
                  <a:gd name="T15" fmla="*/ 0 h 1734"/>
                  <a:gd name="T16" fmla="*/ 277 w 1736"/>
                  <a:gd name="T17" fmla="*/ 44 h 1734"/>
                  <a:gd name="T18" fmla="*/ 537 w 1736"/>
                  <a:gd name="T19" fmla="*/ 60 h 1734"/>
                  <a:gd name="T20" fmla="*/ 438 w 1736"/>
                  <a:gd name="T21" fmla="*/ 76 h 1734"/>
                  <a:gd name="T22" fmla="*/ 107 w 1736"/>
                  <a:gd name="T23" fmla="*/ 366 h 1734"/>
                  <a:gd name="T24" fmla="*/ 77 w 1736"/>
                  <a:gd name="T25" fmla="*/ 521 h 1734"/>
                  <a:gd name="T26" fmla="*/ 44 w 1736"/>
                  <a:gd name="T27" fmla="*/ 521 h 1734"/>
                  <a:gd name="T28" fmla="*/ 0 w 1736"/>
                  <a:gd name="T29" fmla="*/ 262 h 1734"/>
                  <a:gd name="T30" fmla="*/ 60 w 1736"/>
                  <a:gd name="T31" fmla="*/ 581 h 1734"/>
                  <a:gd name="T32" fmla="*/ 121 w 1736"/>
                  <a:gd name="T33" fmla="*/ 438 h 1734"/>
                  <a:gd name="T34" fmla="*/ 397 w 1736"/>
                  <a:gd name="T35" fmla="*/ 137 h 1734"/>
                  <a:gd name="T36" fmla="*/ 521 w 1736"/>
                  <a:gd name="T37" fmla="*/ 120 h 1734"/>
                  <a:gd name="T38" fmla="*/ 521 w 1736"/>
                  <a:gd name="T39" fmla="*/ 0 h 1734"/>
                  <a:gd name="T40" fmla="*/ 1692 w 1736"/>
                  <a:gd name="T41" fmla="*/ 521 h 1734"/>
                  <a:gd name="T42" fmla="*/ 1659 w 1736"/>
                  <a:gd name="T43" fmla="*/ 521 h 1734"/>
                  <a:gd name="T44" fmla="*/ 1635 w 1736"/>
                  <a:gd name="T45" fmla="*/ 372 h 1734"/>
                  <a:gd name="T46" fmla="*/ 1306 w 1736"/>
                  <a:gd name="T47" fmla="*/ 76 h 1734"/>
                  <a:gd name="T48" fmla="*/ 1199 w 1736"/>
                  <a:gd name="T49" fmla="*/ 60 h 1734"/>
                  <a:gd name="T50" fmla="*/ 1459 w 1736"/>
                  <a:gd name="T51" fmla="*/ 44 h 1734"/>
                  <a:gd name="T52" fmla="*/ 1215 w 1736"/>
                  <a:gd name="T53" fmla="*/ 0 h 1734"/>
                  <a:gd name="T54" fmla="*/ 1215 w 1736"/>
                  <a:gd name="T55" fmla="*/ 120 h 1734"/>
                  <a:gd name="T56" fmla="*/ 1333 w 1736"/>
                  <a:gd name="T57" fmla="*/ 131 h 1734"/>
                  <a:gd name="T58" fmla="*/ 1615 w 1736"/>
                  <a:gd name="T59" fmla="*/ 430 h 1734"/>
                  <a:gd name="T60" fmla="*/ 1676 w 1736"/>
                  <a:gd name="T61" fmla="*/ 581 h 1734"/>
                  <a:gd name="T62" fmla="*/ 1736 w 1736"/>
                  <a:gd name="T63" fmla="*/ 262 h 1734"/>
                  <a:gd name="T64" fmla="*/ 521 w 1736"/>
                  <a:gd name="T65" fmla="*/ 1614 h 1734"/>
                  <a:gd name="T66" fmla="*/ 397 w 1736"/>
                  <a:gd name="T67" fmla="*/ 1597 h 1734"/>
                  <a:gd name="T68" fmla="*/ 121 w 1736"/>
                  <a:gd name="T69" fmla="*/ 1296 h 1734"/>
                  <a:gd name="T70" fmla="*/ 60 w 1736"/>
                  <a:gd name="T71" fmla="*/ 1153 h 1734"/>
                  <a:gd name="T72" fmla="*/ 0 w 1736"/>
                  <a:gd name="T73" fmla="*/ 1476 h 1734"/>
                  <a:gd name="T74" fmla="*/ 44 w 1736"/>
                  <a:gd name="T75" fmla="*/ 1213 h 1734"/>
                  <a:gd name="T76" fmla="*/ 77 w 1736"/>
                  <a:gd name="T77" fmla="*/ 1213 h 1734"/>
                  <a:gd name="T78" fmla="*/ 107 w 1736"/>
                  <a:gd name="T79" fmla="*/ 1368 h 1734"/>
                  <a:gd name="T80" fmla="*/ 438 w 1736"/>
                  <a:gd name="T81" fmla="*/ 1658 h 1734"/>
                  <a:gd name="T82" fmla="*/ 537 w 1736"/>
                  <a:gd name="T83" fmla="*/ 1674 h 1734"/>
                  <a:gd name="T84" fmla="*/ 279 w 1736"/>
                  <a:gd name="T85" fmla="*/ 1690 h 1734"/>
                  <a:gd name="T86" fmla="*/ 521 w 1736"/>
                  <a:gd name="T87" fmla="*/ 1734 h 1734"/>
                  <a:gd name="T88" fmla="*/ 521 w 1736"/>
                  <a:gd name="T89" fmla="*/ 1614 h 1734"/>
                  <a:gd name="T90" fmla="*/ 1215 w 1736"/>
                  <a:gd name="T91" fmla="*/ 1690 h 1734"/>
                  <a:gd name="T92" fmla="*/ 1215 w 1736"/>
                  <a:gd name="T93" fmla="*/ 1658 h 1734"/>
                  <a:gd name="T94" fmla="*/ 1370 w 1736"/>
                  <a:gd name="T95" fmla="*/ 1628 h 1734"/>
                  <a:gd name="T96" fmla="*/ 1659 w 1736"/>
                  <a:gd name="T97" fmla="*/ 1296 h 1734"/>
                  <a:gd name="T98" fmla="*/ 1676 w 1736"/>
                  <a:gd name="T99" fmla="*/ 1197 h 1734"/>
                  <a:gd name="T100" fmla="*/ 1692 w 1736"/>
                  <a:gd name="T101" fmla="*/ 1456 h 1734"/>
                  <a:gd name="T102" fmla="*/ 1736 w 1736"/>
                  <a:gd name="T103" fmla="*/ 1213 h 1734"/>
                  <a:gd name="T104" fmla="*/ 1615 w 1736"/>
                  <a:gd name="T105" fmla="*/ 1213 h 1734"/>
                  <a:gd name="T106" fmla="*/ 1598 w 1736"/>
                  <a:gd name="T107" fmla="*/ 1337 h 1734"/>
                  <a:gd name="T108" fmla="*/ 1298 w 1736"/>
                  <a:gd name="T109" fmla="*/ 1614 h 1734"/>
                  <a:gd name="T110" fmla="*/ 1155 w 1736"/>
                  <a:gd name="T111" fmla="*/ 1674 h 1734"/>
                  <a:gd name="T112" fmla="*/ 1477 w 1736"/>
                  <a:gd name="T113" fmla="*/ 1734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1734">
                    <a:moveTo>
                      <a:pt x="652" y="385"/>
                    </a:moveTo>
                    <a:cubicBezTo>
                      <a:pt x="784" y="518"/>
                      <a:pt x="784" y="518"/>
                      <a:pt x="784" y="518"/>
                    </a:cubicBezTo>
                    <a:cubicBezTo>
                      <a:pt x="521" y="781"/>
                      <a:pt x="521" y="781"/>
                      <a:pt x="521" y="781"/>
                    </a:cubicBezTo>
                    <a:cubicBezTo>
                      <a:pt x="389" y="648"/>
                      <a:pt x="389" y="648"/>
                      <a:pt x="389" y="648"/>
                    </a:cubicBezTo>
                    <a:lnTo>
                      <a:pt x="652" y="385"/>
                    </a:lnTo>
                    <a:close/>
                    <a:moveTo>
                      <a:pt x="756" y="1317"/>
                    </a:moveTo>
                    <a:cubicBezTo>
                      <a:pt x="1128" y="1317"/>
                      <a:pt x="1128" y="1317"/>
                      <a:pt x="1128" y="1317"/>
                    </a:cubicBezTo>
                    <a:cubicBezTo>
                      <a:pt x="1128" y="1129"/>
                      <a:pt x="1128" y="1129"/>
                      <a:pt x="1128" y="1129"/>
                    </a:cubicBezTo>
                    <a:cubicBezTo>
                      <a:pt x="756" y="1129"/>
                      <a:pt x="756" y="1129"/>
                      <a:pt x="756" y="1129"/>
                    </a:cubicBezTo>
                    <a:lnTo>
                      <a:pt x="756" y="1317"/>
                    </a:lnTo>
                    <a:close/>
                    <a:moveTo>
                      <a:pt x="1199" y="896"/>
                    </a:moveTo>
                    <a:cubicBezTo>
                      <a:pt x="1323" y="896"/>
                      <a:pt x="1323" y="896"/>
                      <a:pt x="1323" y="896"/>
                    </a:cubicBezTo>
                    <a:cubicBezTo>
                      <a:pt x="1323" y="708"/>
                      <a:pt x="1323" y="708"/>
                      <a:pt x="1323" y="708"/>
                    </a:cubicBezTo>
                    <a:cubicBezTo>
                      <a:pt x="1199" y="708"/>
                      <a:pt x="1199" y="708"/>
                      <a:pt x="1199" y="708"/>
                    </a:cubicBezTo>
                    <a:lnTo>
                      <a:pt x="1199" y="896"/>
                    </a:lnTo>
                    <a:close/>
                    <a:moveTo>
                      <a:pt x="521" y="0"/>
                    </a:moveTo>
                    <a:cubicBezTo>
                      <a:pt x="256" y="0"/>
                      <a:pt x="256" y="0"/>
                      <a:pt x="256" y="0"/>
                    </a:cubicBezTo>
                    <a:cubicBezTo>
                      <a:pt x="265" y="13"/>
                      <a:pt x="272" y="28"/>
                      <a:pt x="277" y="44"/>
                    </a:cubicBezTo>
                    <a:cubicBezTo>
                      <a:pt x="521" y="44"/>
                      <a:pt x="521" y="44"/>
                      <a:pt x="521" y="44"/>
                    </a:cubicBezTo>
                    <a:cubicBezTo>
                      <a:pt x="530" y="44"/>
                      <a:pt x="537" y="51"/>
                      <a:pt x="537" y="60"/>
                    </a:cubicBezTo>
                    <a:cubicBezTo>
                      <a:pt x="537" y="69"/>
                      <a:pt x="530" y="76"/>
                      <a:pt x="521" y="76"/>
                    </a:cubicBezTo>
                    <a:cubicBezTo>
                      <a:pt x="438" y="76"/>
                      <a:pt x="438" y="76"/>
                      <a:pt x="438" y="76"/>
                    </a:cubicBezTo>
                    <a:cubicBezTo>
                      <a:pt x="411" y="76"/>
                      <a:pt x="386" y="87"/>
                      <a:pt x="366" y="106"/>
                    </a:cubicBezTo>
                    <a:cubicBezTo>
                      <a:pt x="107" y="366"/>
                      <a:pt x="107" y="366"/>
                      <a:pt x="107" y="366"/>
                    </a:cubicBezTo>
                    <a:cubicBezTo>
                      <a:pt x="87" y="385"/>
                      <a:pt x="77" y="411"/>
                      <a:pt x="77" y="438"/>
                    </a:cubicBezTo>
                    <a:cubicBezTo>
                      <a:pt x="77" y="521"/>
                      <a:pt x="77" y="521"/>
                      <a:pt x="77" y="521"/>
                    </a:cubicBezTo>
                    <a:cubicBezTo>
                      <a:pt x="77" y="530"/>
                      <a:pt x="69" y="537"/>
                      <a:pt x="60" y="537"/>
                    </a:cubicBezTo>
                    <a:cubicBezTo>
                      <a:pt x="51" y="537"/>
                      <a:pt x="44" y="530"/>
                      <a:pt x="44" y="521"/>
                    </a:cubicBezTo>
                    <a:cubicBezTo>
                      <a:pt x="44" y="282"/>
                      <a:pt x="44" y="282"/>
                      <a:pt x="44" y="282"/>
                    </a:cubicBezTo>
                    <a:cubicBezTo>
                      <a:pt x="28" y="277"/>
                      <a:pt x="14" y="271"/>
                      <a:pt x="0" y="262"/>
                    </a:cubicBezTo>
                    <a:cubicBezTo>
                      <a:pt x="0" y="521"/>
                      <a:pt x="0" y="521"/>
                      <a:pt x="0" y="521"/>
                    </a:cubicBezTo>
                    <a:cubicBezTo>
                      <a:pt x="0" y="554"/>
                      <a:pt x="27" y="581"/>
                      <a:pt x="60" y="581"/>
                    </a:cubicBezTo>
                    <a:cubicBezTo>
                      <a:pt x="94" y="581"/>
                      <a:pt x="121" y="554"/>
                      <a:pt x="121" y="521"/>
                    </a:cubicBezTo>
                    <a:cubicBezTo>
                      <a:pt x="121" y="438"/>
                      <a:pt x="121" y="438"/>
                      <a:pt x="121" y="438"/>
                    </a:cubicBezTo>
                    <a:cubicBezTo>
                      <a:pt x="121" y="423"/>
                      <a:pt x="127" y="408"/>
                      <a:pt x="138" y="397"/>
                    </a:cubicBezTo>
                    <a:cubicBezTo>
                      <a:pt x="397" y="137"/>
                      <a:pt x="397" y="137"/>
                      <a:pt x="397" y="137"/>
                    </a:cubicBezTo>
                    <a:cubicBezTo>
                      <a:pt x="408" y="126"/>
                      <a:pt x="423" y="120"/>
                      <a:pt x="438" y="120"/>
                    </a:cubicBezTo>
                    <a:cubicBezTo>
                      <a:pt x="521" y="120"/>
                      <a:pt x="521" y="120"/>
                      <a:pt x="521" y="120"/>
                    </a:cubicBezTo>
                    <a:cubicBezTo>
                      <a:pt x="554" y="120"/>
                      <a:pt x="581" y="93"/>
                      <a:pt x="581" y="60"/>
                    </a:cubicBezTo>
                    <a:cubicBezTo>
                      <a:pt x="581" y="27"/>
                      <a:pt x="554" y="0"/>
                      <a:pt x="521" y="0"/>
                    </a:cubicBezTo>
                    <a:close/>
                    <a:moveTo>
                      <a:pt x="1692" y="282"/>
                    </a:moveTo>
                    <a:cubicBezTo>
                      <a:pt x="1692" y="521"/>
                      <a:pt x="1692" y="521"/>
                      <a:pt x="1692" y="521"/>
                    </a:cubicBezTo>
                    <a:cubicBezTo>
                      <a:pt x="1692" y="530"/>
                      <a:pt x="1685" y="537"/>
                      <a:pt x="1676" y="537"/>
                    </a:cubicBezTo>
                    <a:cubicBezTo>
                      <a:pt x="1667" y="537"/>
                      <a:pt x="1659" y="530"/>
                      <a:pt x="1659" y="521"/>
                    </a:cubicBezTo>
                    <a:cubicBezTo>
                      <a:pt x="1659" y="430"/>
                      <a:pt x="1659" y="430"/>
                      <a:pt x="1659" y="430"/>
                    </a:cubicBezTo>
                    <a:cubicBezTo>
                      <a:pt x="1659" y="408"/>
                      <a:pt x="1651" y="387"/>
                      <a:pt x="1635" y="372"/>
                    </a:cubicBezTo>
                    <a:cubicBezTo>
                      <a:pt x="1581" y="318"/>
                      <a:pt x="1418" y="154"/>
                      <a:pt x="1364" y="100"/>
                    </a:cubicBezTo>
                    <a:cubicBezTo>
                      <a:pt x="1348" y="85"/>
                      <a:pt x="1328" y="76"/>
                      <a:pt x="1306" y="76"/>
                    </a:cubicBezTo>
                    <a:cubicBezTo>
                      <a:pt x="1215" y="76"/>
                      <a:pt x="1215" y="76"/>
                      <a:pt x="1215" y="76"/>
                    </a:cubicBezTo>
                    <a:cubicBezTo>
                      <a:pt x="1206" y="76"/>
                      <a:pt x="1199" y="69"/>
                      <a:pt x="1199" y="60"/>
                    </a:cubicBezTo>
                    <a:cubicBezTo>
                      <a:pt x="1199" y="51"/>
                      <a:pt x="1206" y="44"/>
                      <a:pt x="1215" y="44"/>
                    </a:cubicBezTo>
                    <a:cubicBezTo>
                      <a:pt x="1459" y="44"/>
                      <a:pt x="1459" y="44"/>
                      <a:pt x="1459" y="44"/>
                    </a:cubicBezTo>
                    <a:cubicBezTo>
                      <a:pt x="1464" y="28"/>
                      <a:pt x="1471" y="13"/>
                      <a:pt x="1480" y="0"/>
                    </a:cubicBezTo>
                    <a:cubicBezTo>
                      <a:pt x="1215" y="0"/>
                      <a:pt x="1215" y="0"/>
                      <a:pt x="1215" y="0"/>
                    </a:cubicBezTo>
                    <a:cubicBezTo>
                      <a:pt x="1182" y="0"/>
                      <a:pt x="1155" y="27"/>
                      <a:pt x="1155" y="60"/>
                    </a:cubicBezTo>
                    <a:cubicBezTo>
                      <a:pt x="1155" y="93"/>
                      <a:pt x="1182" y="120"/>
                      <a:pt x="1215" y="120"/>
                    </a:cubicBezTo>
                    <a:cubicBezTo>
                      <a:pt x="1306" y="120"/>
                      <a:pt x="1306" y="120"/>
                      <a:pt x="1306" y="120"/>
                    </a:cubicBezTo>
                    <a:cubicBezTo>
                      <a:pt x="1316" y="120"/>
                      <a:pt x="1326" y="124"/>
                      <a:pt x="1333" y="131"/>
                    </a:cubicBezTo>
                    <a:cubicBezTo>
                      <a:pt x="1387" y="185"/>
                      <a:pt x="1550" y="349"/>
                      <a:pt x="1604" y="403"/>
                    </a:cubicBezTo>
                    <a:cubicBezTo>
                      <a:pt x="1611" y="410"/>
                      <a:pt x="1615" y="420"/>
                      <a:pt x="1615" y="430"/>
                    </a:cubicBezTo>
                    <a:cubicBezTo>
                      <a:pt x="1615" y="521"/>
                      <a:pt x="1615" y="521"/>
                      <a:pt x="1615" y="521"/>
                    </a:cubicBezTo>
                    <a:cubicBezTo>
                      <a:pt x="1615" y="554"/>
                      <a:pt x="1642" y="581"/>
                      <a:pt x="1676" y="581"/>
                    </a:cubicBezTo>
                    <a:cubicBezTo>
                      <a:pt x="1709" y="581"/>
                      <a:pt x="1736" y="554"/>
                      <a:pt x="1736" y="521"/>
                    </a:cubicBezTo>
                    <a:cubicBezTo>
                      <a:pt x="1736" y="262"/>
                      <a:pt x="1736" y="262"/>
                      <a:pt x="1736" y="262"/>
                    </a:cubicBezTo>
                    <a:cubicBezTo>
                      <a:pt x="1722" y="271"/>
                      <a:pt x="1708" y="277"/>
                      <a:pt x="1692" y="282"/>
                    </a:cubicBezTo>
                    <a:close/>
                    <a:moveTo>
                      <a:pt x="521" y="1614"/>
                    </a:moveTo>
                    <a:cubicBezTo>
                      <a:pt x="438" y="1614"/>
                      <a:pt x="438" y="1614"/>
                      <a:pt x="438" y="1614"/>
                    </a:cubicBezTo>
                    <a:cubicBezTo>
                      <a:pt x="423" y="1614"/>
                      <a:pt x="408" y="1608"/>
                      <a:pt x="397" y="1597"/>
                    </a:cubicBezTo>
                    <a:cubicBezTo>
                      <a:pt x="138" y="1337"/>
                      <a:pt x="138" y="1337"/>
                      <a:pt x="138" y="1337"/>
                    </a:cubicBezTo>
                    <a:cubicBezTo>
                      <a:pt x="127" y="1326"/>
                      <a:pt x="121" y="1311"/>
                      <a:pt x="121" y="1296"/>
                    </a:cubicBezTo>
                    <a:cubicBezTo>
                      <a:pt x="121" y="1213"/>
                      <a:pt x="121" y="1213"/>
                      <a:pt x="121" y="1213"/>
                    </a:cubicBezTo>
                    <a:cubicBezTo>
                      <a:pt x="121" y="1180"/>
                      <a:pt x="94" y="1153"/>
                      <a:pt x="60" y="1153"/>
                    </a:cubicBezTo>
                    <a:cubicBezTo>
                      <a:pt x="27" y="1153"/>
                      <a:pt x="0" y="1180"/>
                      <a:pt x="0" y="1213"/>
                    </a:cubicBezTo>
                    <a:cubicBezTo>
                      <a:pt x="0" y="1476"/>
                      <a:pt x="0" y="1476"/>
                      <a:pt x="0" y="1476"/>
                    </a:cubicBezTo>
                    <a:cubicBezTo>
                      <a:pt x="14" y="1467"/>
                      <a:pt x="28" y="1461"/>
                      <a:pt x="44" y="1456"/>
                    </a:cubicBezTo>
                    <a:cubicBezTo>
                      <a:pt x="44" y="1213"/>
                      <a:pt x="44" y="1213"/>
                      <a:pt x="44" y="1213"/>
                    </a:cubicBezTo>
                    <a:cubicBezTo>
                      <a:pt x="44" y="1204"/>
                      <a:pt x="51" y="1197"/>
                      <a:pt x="60" y="1197"/>
                    </a:cubicBezTo>
                    <a:cubicBezTo>
                      <a:pt x="69" y="1197"/>
                      <a:pt x="77" y="1204"/>
                      <a:pt x="77" y="1213"/>
                    </a:cubicBezTo>
                    <a:cubicBezTo>
                      <a:pt x="77" y="1296"/>
                      <a:pt x="77" y="1296"/>
                      <a:pt x="77" y="1296"/>
                    </a:cubicBezTo>
                    <a:cubicBezTo>
                      <a:pt x="77" y="1323"/>
                      <a:pt x="87" y="1349"/>
                      <a:pt x="107" y="1368"/>
                    </a:cubicBezTo>
                    <a:cubicBezTo>
                      <a:pt x="366" y="1628"/>
                      <a:pt x="366" y="1628"/>
                      <a:pt x="366" y="1628"/>
                    </a:cubicBezTo>
                    <a:cubicBezTo>
                      <a:pt x="386" y="1647"/>
                      <a:pt x="411" y="1658"/>
                      <a:pt x="438" y="1658"/>
                    </a:cubicBezTo>
                    <a:cubicBezTo>
                      <a:pt x="521" y="1658"/>
                      <a:pt x="521" y="1658"/>
                      <a:pt x="521" y="1658"/>
                    </a:cubicBezTo>
                    <a:cubicBezTo>
                      <a:pt x="530" y="1658"/>
                      <a:pt x="537" y="1665"/>
                      <a:pt x="537" y="1674"/>
                    </a:cubicBezTo>
                    <a:cubicBezTo>
                      <a:pt x="537" y="1683"/>
                      <a:pt x="530" y="1690"/>
                      <a:pt x="521" y="1690"/>
                    </a:cubicBezTo>
                    <a:cubicBezTo>
                      <a:pt x="279" y="1690"/>
                      <a:pt x="279" y="1690"/>
                      <a:pt x="279" y="1690"/>
                    </a:cubicBezTo>
                    <a:cubicBezTo>
                      <a:pt x="274" y="1706"/>
                      <a:pt x="267" y="1721"/>
                      <a:pt x="259" y="1734"/>
                    </a:cubicBezTo>
                    <a:cubicBezTo>
                      <a:pt x="521" y="1734"/>
                      <a:pt x="521" y="1734"/>
                      <a:pt x="521" y="1734"/>
                    </a:cubicBezTo>
                    <a:cubicBezTo>
                      <a:pt x="554" y="1734"/>
                      <a:pt x="581" y="1707"/>
                      <a:pt x="581" y="1674"/>
                    </a:cubicBezTo>
                    <a:cubicBezTo>
                      <a:pt x="581" y="1641"/>
                      <a:pt x="554" y="1614"/>
                      <a:pt x="521" y="1614"/>
                    </a:cubicBezTo>
                    <a:close/>
                    <a:moveTo>
                      <a:pt x="1457" y="1690"/>
                    </a:moveTo>
                    <a:cubicBezTo>
                      <a:pt x="1215" y="1690"/>
                      <a:pt x="1215" y="1690"/>
                      <a:pt x="1215" y="1690"/>
                    </a:cubicBezTo>
                    <a:cubicBezTo>
                      <a:pt x="1206" y="1690"/>
                      <a:pt x="1199" y="1683"/>
                      <a:pt x="1199" y="1674"/>
                    </a:cubicBezTo>
                    <a:cubicBezTo>
                      <a:pt x="1199" y="1665"/>
                      <a:pt x="1206" y="1658"/>
                      <a:pt x="1215" y="1658"/>
                    </a:cubicBezTo>
                    <a:cubicBezTo>
                      <a:pt x="1298" y="1658"/>
                      <a:pt x="1298" y="1658"/>
                      <a:pt x="1298" y="1658"/>
                    </a:cubicBezTo>
                    <a:cubicBezTo>
                      <a:pt x="1325" y="1658"/>
                      <a:pt x="1350" y="1647"/>
                      <a:pt x="1370" y="1628"/>
                    </a:cubicBezTo>
                    <a:cubicBezTo>
                      <a:pt x="1629" y="1368"/>
                      <a:pt x="1629" y="1368"/>
                      <a:pt x="1629" y="1368"/>
                    </a:cubicBezTo>
                    <a:cubicBezTo>
                      <a:pt x="1649" y="1349"/>
                      <a:pt x="1659" y="1323"/>
                      <a:pt x="1659" y="1296"/>
                    </a:cubicBezTo>
                    <a:cubicBezTo>
                      <a:pt x="1659" y="1213"/>
                      <a:pt x="1659" y="1213"/>
                      <a:pt x="1659" y="1213"/>
                    </a:cubicBezTo>
                    <a:cubicBezTo>
                      <a:pt x="1659" y="1204"/>
                      <a:pt x="1667" y="1197"/>
                      <a:pt x="1676" y="1197"/>
                    </a:cubicBezTo>
                    <a:cubicBezTo>
                      <a:pt x="1685" y="1197"/>
                      <a:pt x="1692" y="1204"/>
                      <a:pt x="1692" y="1213"/>
                    </a:cubicBezTo>
                    <a:cubicBezTo>
                      <a:pt x="1692" y="1456"/>
                      <a:pt x="1692" y="1456"/>
                      <a:pt x="1692" y="1456"/>
                    </a:cubicBezTo>
                    <a:cubicBezTo>
                      <a:pt x="1708" y="1461"/>
                      <a:pt x="1722" y="1467"/>
                      <a:pt x="1736" y="1476"/>
                    </a:cubicBezTo>
                    <a:cubicBezTo>
                      <a:pt x="1736" y="1213"/>
                      <a:pt x="1736" y="1213"/>
                      <a:pt x="1736" y="1213"/>
                    </a:cubicBezTo>
                    <a:cubicBezTo>
                      <a:pt x="1736" y="1180"/>
                      <a:pt x="1709" y="1153"/>
                      <a:pt x="1676" y="1153"/>
                    </a:cubicBezTo>
                    <a:cubicBezTo>
                      <a:pt x="1642" y="1153"/>
                      <a:pt x="1615" y="1180"/>
                      <a:pt x="1615" y="1213"/>
                    </a:cubicBezTo>
                    <a:cubicBezTo>
                      <a:pt x="1615" y="1296"/>
                      <a:pt x="1615" y="1296"/>
                      <a:pt x="1615" y="1296"/>
                    </a:cubicBezTo>
                    <a:cubicBezTo>
                      <a:pt x="1615" y="1311"/>
                      <a:pt x="1609" y="1326"/>
                      <a:pt x="1598" y="1337"/>
                    </a:cubicBezTo>
                    <a:cubicBezTo>
                      <a:pt x="1339" y="1597"/>
                      <a:pt x="1339" y="1597"/>
                      <a:pt x="1339" y="1597"/>
                    </a:cubicBezTo>
                    <a:cubicBezTo>
                      <a:pt x="1328" y="1608"/>
                      <a:pt x="1313" y="1614"/>
                      <a:pt x="1298" y="1614"/>
                    </a:cubicBezTo>
                    <a:cubicBezTo>
                      <a:pt x="1215" y="1614"/>
                      <a:pt x="1215" y="1614"/>
                      <a:pt x="1215" y="1614"/>
                    </a:cubicBezTo>
                    <a:cubicBezTo>
                      <a:pt x="1182" y="1614"/>
                      <a:pt x="1155" y="1641"/>
                      <a:pt x="1155" y="1674"/>
                    </a:cubicBezTo>
                    <a:cubicBezTo>
                      <a:pt x="1155" y="1707"/>
                      <a:pt x="1182" y="1734"/>
                      <a:pt x="1215" y="1734"/>
                    </a:cubicBezTo>
                    <a:cubicBezTo>
                      <a:pt x="1477" y="1734"/>
                      <a:pt x="1477" y="1734"/>
                      <a:pt x="1477" y="1734"/>
                    </a:cubicBezTo>
                    <a:cubicBezTo>
                      <a:pt x="1469" y="1721"/>
                      <a:pt x="1462" y="1706"/>
                      <a:pt x="1457" y="16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73737"/>
                  </a:solidFill>
                  <a:effectLst/>
                  <a:uLnTx/>
                  <a:uFillTx/>
                  <a:latin typeface="Calibri"/>
                  <a:ea typeface="+mn-ea"/>
                  <a:cs typeface="+mn-cs"/>
                </a:endParaRPr>
              </a:p>
            </p:txBody>
          </p:sp>
        </p:grpSp>
      </p:grpSp>
      <p:cxnSp>
        <p:nvCxnSpPr>
          <p:cNvPr id="114" name="Straight Connector 113">
            <a:extLst>
              <a:ext uri="{FF2B5EF4-FFF2-40B4-BE49-F238E27FC236}">
                <a16:creationId xmlns:a16="http://schemas.microsoft.com/office/drawing/2014/main" xmlns="" id="{7195D21D-40F7-495D-84A5-99BCA23EA082}"/>
              </a:ext>
            </a:extLst>
          </p:cNvPr>
          <p:cNvCxnSpPr/>
          <p:nvPr/>
        </p:nvCxnSpPr>
        <p:spPr>
          <a:xfrm>
            <a:off x="3705976" y="3511960"/>
            <a:ext cx="2069013" cy="0"/>
          </a:xfrm>
          <a:prstGeom prst="line">
            <a:avLst/>
          </a:prstGeom>
          <a:solidFill>
            <a:srgbClr val="FFFFFF"/>
          </a:solidFill>
          <a:ln w="19050">
            <a:gradFill flip="none" rotWithShape="1">
              <a:gsLst>
                <a:gs pos="0">
                  <a:schemeClr val="accent2">
                    <a:lumMod val="75000"/>
                  </a:schemeClr>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15" name="Straight Connector 114">
            <a:extLst>
              <a:ext uri="{FF2B5EF4-FFF2-40B4-BE49-F238E27FC236}">
                <a16:creationId xmlns:a16="http://schemas.microsoft.com/office/drawing/2014/main" xmlns="" id="{0AF9BDA2-C290-4C7C-ABC9-B6C591712907}"/>
              </a:ext>
            </a:extLst>
          </p:cNvPr>
          <p:cNvCxnSpPr/>
          <p:nvPr/>
        </p:nvCxnSpPr>
        <p:spPr>
          <a:xfrm>
            <a:off x="6630116" y="3511960"/>
            <a:ext cx="2069013" cy="0"/>
          </a:xfrm>
          <a:prstGeom prst="line">
            <a:avLst/>
          </a:prstGeom>
          <a:solidFill>
            <a:srgbClr val="FFFFFF"/>
          </a:solidFill>
          <a:ln w="19050">
            <a:gradFill flip="none" rotWithShape="1">
              <a:gsLst>
                <a:gs pos="0">
                  <a:schemeClr val="accent2">
                    <a:lumMod val="75000"/>
                  </a:schemeClr>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16" name="Straight Connector 115">
            <a:extLst>
              <a:ext uri="{FF2B5EF4-FFF2-40B4-BE49-F238E27FC236}">
                <a16:creationId xmlns:a16="http://schemas.microsoft.com/office/drawing/2014/main" xmlns="" id="{124D523C-3008-403F-95F9-D26BF12776A7}"/>
              </a:ext>
            </a:extLst>
          </p:cNvPr>
          <p:cNvCxnSpPr/>
          <p:nvPr/>
        </p:nvCxnSpPr>
        <p:spPr>
          <a:xfrm>
            <a:off x="9554257" y="3511960"/>
            <a:ext cx="2069013" cy="0"/>
          </a:xfrm>
          <a:prstGeom prst="line">
            <a:avLst/>
          </a:prstGeom>
          <a:solidFill>
            <a:srgbClr val="FFFFFF"/>
          </a:solidFill>
          <a:ln w="19050">
            <a:gradFill flip="none" rotWithShape="1">
              <a:gsLst>
                <a:gs pos="0">
                  <a:schemeClr val="accent2">
                    <a:lumMod val="75000"/>
                  </a:schemeClr>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117" name="ee4pContent1">
            <a:extLst>
              <a:ext uri="{FF2B5EF4-FFF2-40B4-BE49-F238E27FC236}">
                <a16:creationId xmlns:a16="http://schemas.microsoft.com/office/drawing/2014/main" xmlns="" id="{F409CE46-4804-4E61-996D-2F802892DA74}"/>
              </a:ext>
            </a:extLst>
          </p:cNvPr>
          <p:cNvSpPr txBox="1"/>
          <p:nvPr/>
        </p:nvSpPr>
        <p:spPr>
          <a:xfrm>
            <a:off x="3635824" y="3655968"/>
            <a:ext cx="2550296" cy="258532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SzPct val="100000"/>
              <a:buFont typeface="Trebuchet MS" panose="020B0603020202020204" pitchFamily="34" charset="0"/>
              <a:buChar char="​"/>
              <a:defRPr sz="2000">
                <a:solidFill>
                  <a:srgbClr val="373737"/>
                </a:solidFill>
                <a:latin typeface="Trebuchet MS" panose="020B0603020202020204" pitchFamily="34" charset="0"/>
              </a:defRPr>
            </a:lvl1pPr>
            <a:lvl2pPr marL="324000" lvl="1" indent="-216000">
              <a:buClr>
                <a:srgbClr val="5A983C"/>
              </a:buClr>
              <a:buSzPct val="100000"/>
              <a:buFont typeface="Trebuchet MS" panose="020B0603020202020204" pitchFamily="34" charset="0"/>
              <a:buChar char="•"/>
              <a:defRPr sz="2000">
                <a:solidFill>
                  <a:srgbClr val="373737"/>
                </a:solidFill>
                <a:latin typeface="Trebuchet MS" panose="020B0603020202020204" pitchFamily="34" charset="0"/>
              </a:defRPr>
            </a:lvl2pPr>
            <a:lvl3pPr marL="648000" lvl="2" indent="-216000">
              <a:buClr>
                <a:srgbClr val="5A983C"/>
              </a:buClr>
              <a:buSzPct val="100000"/>
              <a:buFont typeface="Trebuchet MS" panose="020B0603020202020204" pitchFamily="34" charset="0"/>
              <a:buChar char="–"/>
              <a:defRPr sz="2000">
                <a:solidFill>
                  <a:srgbClr val="373737"/>
                </a:solidFill>
                <a:latin typeface="Trebuchet MS" panose="020B0603020202020204" pitchFamily="34" charset="0"/>
              </a:defRPr>
            </a:lvl3pPr>
            <a:lvl4pPr marL="0" lvl="3">
              <a:buSzPct val="100000"/>
              <a:buFont typeface="Trebuchet MS" panose="020B0603020202020204" pitchFamily="34" charset="0"/>
              <a:buChar char="​"/>
              <a:defRPr sz="2400">
                <a:solidFill>
                  <a:srgbClr val="5A983C"/>
                </a:solidFill>
                <a:latin typeface="Trebuchet MS" panose="020B0603020202020204" pitchFamily="34" charset="0"/>
              </a:defRPr>
            </a:lvl4pPr>
            <a:lvl5pPr marL="0" lvl="4">
              <a:buSzPct val="100000"/>
              <a:buFont typeface="Trebuchet MS" panose="020B0603020202020204" pitchFamily="34" charset="0"/>
              <a:buChar char="​"/>
              <a:defRPr sz="2400" b="1">
                <a:solidFill>
                  <a:srgbClr val="373737"/>
                </a:solidFill>
                <a:latin typeface="Trebuchet MS" panose="020B0603020202020204" pitchFamily="34" charset="0"/>
              </a:defRPr>
            </a:lvl5pPr>
            <a:lvl6pPr marL="324000" lvl="5" indent="-216000">
              <a:buClr>
                <a:srgbClr val="5A983C"/>
              </a:buClr>
              <a:buSzPct val="100000"/>
              <a:buFont typeface="Trebuchet MS" panose="020B0603020202020204" pitchFamily="34" charset="0"/>
              <a:buChar char="•"/>
              <a:defRPr sz="2400">
                <a:solidFill>
                  <a:srgbClr val="373737"/>
                </a:solidFill>
                <a:latin typeface="Trebuchet MS" panose="020B0603020202020204" pitchFamily="34" charset="0"/>
              </a:defRPr>
            </a:lvl6pPr>
            <a:lvl7pPr marL="0" lvl="6">
              <a:buSzPct val="100000"/>
              <a:buFont typeface="Trebuchet MS" panose="020B0603020202020204" pitchFamily="34" charset="0"/>
              <a:buChar char="​"/>
              <a:defRPr sz="5400">
                <a:solidFill>
                  <a:srgbClr val="373737"/>
                </a:solidFill>
                <a:latin typeface="Trebuchet MS" panose="020B0603020202020204" pitchFamily="34" charset="0"/>
              </a:defRPr>
            </a:lvl7pPr>
            <a:lvl8pPr marL="0" lvl="7">
              <a:buSzPct val="100000"/>
              <a:buFont typeface="Trebuchet MS" panose="020B0603020202020204" pitchFamily="34" charset="0"/>
              <a:buChar char="​"/>
              <a:defRPr sz="6600">
                <a:solidFill>
                  <a:srgbClr val="5A983C"/>
                </a:solidFill>
                <a:latin typeface="Trebuchet MS" panose="020B0603020202020204" pitchFamily="34" charset="0"/>
              </a:defRPr>
            </a:lvl8pPr>
            <a:lvl9pPr marL="0" lvl="8">
              <a:buSzPct val="100000"/>
              <a:buFont typeface="Trebuchet MS" panose="020B0603020202020204" pitchFamily="34" charset="0"/>
              <a:buChar char="​"/>
              <a:defRPr sz="4400">
                <a:solidFill>
                  <a:srgbClr val="5A983C"/>
                </a:solidFill>
                <a:latin typeface="Trebuchet MS" panose="020B0603020202020204" pitchFamily="34" charset="0"/>
              </a:defRPr>
            </a:lvl9pPr>
          </a:lstStyle>
          <a:p>
            <a:pPr marL="280988" indent="-169863" fontAlgn="base">
              <a:buFont typeface="Arial" panose="020B0604020202020204" pitchFamily="34" charset="0"/>
              <a:buChar char="•"/>
            </a:pPr>
            <a:r>
              <a:rPr lang="en-US" sz="1400" b="1" i="0" u="none" strike="noStrike" kern="1200" spc="0" dirty="0">
                <a:solidFill>
                  <a:srgbClr val="2E3575"/>
                </a:solidFill>
                <a:effectLst/>
                <a:latin typeface="+mn-lt"/>
              </a:rPr>
              <a:t>Tender cycle time </a:t>
            </a:r>
            <a:r>
              <a:rPr lang="en-US" sz="1400" b="1" dirty="0">
                <a:solidFill>
                  <a:srgbClr val="575757"/>
                </a:solidFill>
                <a:latin typeface="+mn-lt"/>
              </a:rPr>
              <a:t>reduced from 34 to 24 days</a:t>
            </a:r>
            <a:r>
              <a:rPr lang="en-US" sz="1400" b="1" baseline="30000" dirty="0">
                <a:solidFill>
                  <a:srgbClr val="575757"/>
                </a:solidFill>
                <a:latin typeface="+mn-lt"/>
              </a:rPr>
              <a:t>2</a:t>
            </a:r>
            <a:endParaRPr lang="en-US" sz="1400" b="1" dirty="0">
              <a:solidFill>
                <a:srgbClr val="575757"/>
              </a:solidFill>
              <a:latin typeface="+mn-lt"/>
            </a:endParaRPr>
          </a:p>
          <a:p>
            <a:pPr marL="280988" indent="-169863" fontAlgn="base">
              <a:buFont typeface="Arial" panose="020B0604020202020204" pitchFamily="34" charset="0"/>
              <a:buChar char="•"/>
            </a:pPr>
            <a:endParaRPr lang="en-US" sz="1400" b="1" i="0" u="none" strike="noStrike" kern="1200" spc="0" dirty="0">
              <a:solidFill>
                <a:srgbClr val="2E3575"/>
              </a:solidFill>
              <a:effectLst/>
              <a:latin typeface="+mn-lt"/>
            </a:endParaRPr>
          </a:p>
          <a:p>
            <a:pPr marL="280988" indent="-169863" fontAlgn="base">
              <a:buFont typeface="Arial" panose="020B0604020202020204" pitchFamily="34" charset="0"/>
              <a:buChar char="•"/>
            </a:pPr>
            <a:r>
              <a:rPr lang="en-US" sz="1400" b="1" i="0" u="none" strike="noStrike" kern="1200" spc="0" dirty="0">
                <a:solidFill>
                  <a:srgbClr val="2E3575"/>
                </a:solidFill>
                <a:effectLst/>
                <a:latin typeface="+mn-lt"/>
              </a:rPr>
              <a:t>Standard templates </a:t>
            </a:r>
            <a:r>
              <a:rPr lang="en-US" sz="1400" b="1" dirty="0">
                <a:solidFill>
                  <a:srgbClr val="575757"/>
                </a:solidFill>
                <a:latin typeface="+mn-lt"/>
              </a:rPr>
              <a:t>e.g., bid forms, </a:t>
            </a:r>
            <a:r>
              <a:rPr lang="en-US" sz="1400" b="1" dirty="0" err="1">
                <a:solidFill>
                  <a:srgbClr val="575757"/>
                </a:solidFill>
                <a:latin typeface="+mn-lt"/>
              </a:rPr>
              <a:t>T&amp;Cs</a:t>
            </a:r>
            <a:endParaRPr lang="en-US" sz="1400" b="1" dirty="0">
              <a:solidFill>
                <a:srgbClr val="575757"/>
              </a:solidFill>
              <a:latin typeface="+mn-lt"/>
            </a:endParaRPr>
          </a:p>
          <a:p>
            <a:pPr marL="280988" indent="-169863" fontAlgn="base">
              <a:buFont typeface="Arial" panose="020B0604020202020204" pitchFamily="34" charset="0"/>
              <a:buChar char="•"/>
            </a:pPr>
            <a:endParaRPr lang="en-US" sz="1400" b="1" i="0" u="none" strike="noStrike" kern="1200" spc="0" dirty="0">
              <a:solidFill>
                <a:srgbClr val="575757"/>
              </a:solidFill>
              <a:effectLst/>
              <a:latin typeface="+mn-lt"/>
            </a:endParaRPr>
          </a:p>
          <a:p>
            <a:pPr marL="280988" indent="-169863" fontAlgn="base">
              <a:buFont typeface="Arial" panose="020B0604020202020204" pitchFamily="34" charset="0"/>
              <a:buChar char="•"/>
            </a:pPr>
            <a:r>
              <a:rPr lang="en-US" sz="1400" b="1" i="0" u="none" strike="noStrike" kern="1200" spc="0" dirty="0">
                <a:solidFill>
                  <a:srgbClr val="2E3575"/>
                </a:solidFill>
                <a:effectLst/>
                <a:latin typeface="+mn-lt"/>
              </a:rPr>
              <a:t>Fast track procurement </a:t>
            </a:r>
            <a:r>
              <a:rPr lang="en-US" sz="1400" b="1" i="0" u="none" strike="noStrike" kern="1200" spc="0" dirty="0">
                <a:solidFill>
                  <a:srgbClr val="575757"/>
                </a:solidFill>
                <a:effectLst/>
                <a:latin typeface="+mn-lt"/>
              </a:rPr>
              <a:t>e.g., DP upto INR 25K</a:t>
            </a:r>
          </a:p>
          <a:p>
            <a:pPr marL="280988" indent="-169863" fontAlgn="base">
              <a:buFont typeface="Arial" panose="020B0604020202020204" pitchFamily="34" charset="0"/>
              <a:buChar char="•"/>
            </a:pPr>
            <a:endParaRPr lang="en-US" sz="1400" b="1" dirty="0">
              <a:solidFill>
                <a:srgbClr val="575757"/>
              </a:solidFill>
              <a:latin typeface="+mn-lt"/>
            </a:endParaRPr>
          </a:p>
          <a:p>
            <a:pPr marL="280988" indent="-169863" fontAlgn="base">
              <a:buFont typeface="Arial" panose="020B0604020202020204" pitchFamily="34" charset="0"/>
              <a:buChar char="•"/>
            </a:pPr>
            <a:r>
              <a:rPr lang="en-US" sz="1400" b="1" dirty="0">
                <a:solidFill>
                  <a:srgbClr val="2E3575"/>
                </a:solidFill>
                <a:latin typeface="+mn-lt"/>
              </a:rPr>
              <a:t>On-time delivery </a:t>
            </a:r>
            <a:r>
              <a:rPr lang="en-US" sz="1400" b="1" i="0" u="none" strike="noStrike" kern="1200" spc="0" dirty="0">
                <a:solidFill>
                  <a:srgbClr val="575757"/>
                </a:solidFill>
                <a:effectLst/>
                <a:latin typeface="+mn-lt"/>
              </a:rPr>
              <a:t>up from ~80% to ~97% - for orders paid on GeM</a:t>
            </a:r>
            <a:endParaRPr lang="en-US" sz="1800" b="1" i="0" u="none" strike="noStrike" kern="1200" spc="0" dirty="0">
              <a:solidFill>
                <a:srgbClr val="575757"/>
              </a:solidFill>
              <a:effectLst/>
              <a:latin typeface="+mn-lt"/>
            </a:endParaRPr>
          </a:p>
        </p:txBody>
      </p:sp>
      <p:sp>
        <p:nvSpPr>
          <p:cNvPr id="118" name="ee4pContent1">
            <a:extLst>
              <a:ext uri="{FF2B5EF4-FFF2-40B4-BE49-F238E27FC236}">
                <a16:creationId xmlns:a16="http://schemas.microsoft.com/office/drawing/2014/main" xmlns="" id="{DCA9796A-7303-4B75-B017-2736C1EDE45F}"/>
              </a:ext>
            </a:extLst>
          </p:cNvPr>
          <p:cNvSpPr txBox="1"/>
          <p:nvPr/>
        </p:nvSpPr>
        <p:spPr>
          <a:xfrm>
            <a:off x="6548166" y="3655968"/>
            <a:ext cx="2394863" cy="258532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SzPct val="100000"/>
              <a:buFont typeface="Trebuchet MS" panose="020B0603020202020204" pitchFamily="34" charset="0"/>
              <a:buChar char="​"/>
              <a:defRPr sz="2000">
                <a:solidFill>
                  <a:srgbClr val="373737"/>
                </a:solidFill>
                <a:latin typeface="Trebuchet MS" panose="020B0603020202020204" pitchFamily="34" charset="0"/>
              </a:defRPr>
            </a:lvl1pPr>
            <a:lvl2pPr marL="324000" lvl="1" indent="-216000">
              <a:buClr>
                <a:srgbClr val="5A983C"/>
              </a:buClr>
              <a:buSzPct val="100000"/>
              <a:buFont typeface="Trebuchet MS" panose="020B0603020202020204" pitchFamily="34" charset="0"/>
              <a:buChar char="•"/>
              <a:defRPr sz="2000">
                <a:solidFill>
                  <a:srgbClr val="373737"/>
                </a:solidFill>
                <a:latin typeface="Trebuchet MS" panose="020B0603020202020204" pitchFamily="34" charset="0"/>
              </a:defRPr>
            </a:lvl2pPr>
            <a:lvl3pPr marL="648000" lvl="2" indent="-216000">
              <a:buClr>
                <a:srgbClr val="5A983C"/>
              </a:buClr>
              <a:buSzPct val="100000"/>
              <a:buFont typeface="Trebuchet MS" panose="020B0603020202020204" pitchFamily="34" charset="0"/>
              <a:buChar char="–"/>
              <a:defRPr sz="2000">
                <a:solidFill>
                  <a:srgbClr val="373737"/>
                </a:solidFill>
                <a:latin typeface="Trebuchet MS" panose="020B0603020202020204" pitchFamily="34" charset="0"/>
              </a:defRPr>
            </a:lvl3pPr>
            <a:lvl4pPr marL="0" lvl="3">
              <a:buSzPct val="100000"/>
              <a:buFont typeface="Trebuchet MS" panose="020B0603020202020204" pitchFamily="34" charset="0"/>
              <a:buChar char="​"/>
              <a:defRPr sz="2400">
                <a:solidFill>
                  <a:srgbClr val="5A983C"/>
                </a:solidFill>
                <a:latin typeface="Trebuchet MS" panose="020B0603020202020204" pitchFamily="34" charset="0"/>
              </a:defRPr>
            </a:lvl4pPr>
            <a:lvl5pPr marL="0" lvl="4">
              <a:buSzPct val="100000"/>
              <a:buFont typeface="Trebuchet MS" panose="020B0603020202020204" pitchFamily="34" charset="0"/>
              <a:buChar char="​"/>
              <a:defRPr sz="2400" b="1">
                <a:solidFill>
                  <a:srgbClr val="373737"/>
                </a:solidFill>
                <a:latin typeface="Trebuchet MS" panose="020B0603020202020204" pitchFamily="34" charset="0"/>
              </a:defRPr>
            </a:lvl5pPr>
            <a:lvl6pPr marL="324000" lvl="5" indent="-216000">
              <a:buClr>
                <a:srgbClr val="5A983C"/>
              </a:buClr>
              <a:buSzPct val="100000"/>
              <a:buFont typeface="Trebuchet MS" panose="020B0603020202020204" pitchFamily="34" charset="0"/>
              <a:buChar char="•"/>
              <a:defRPr sz="2400">
                <a:solidFill>
                  <a:srgbClr val="373737"/>
                </a:solidFill>
                <a:latin typeface="Trebuchet MS" panose="020B0603020202020204" pitchFamily="34" charset="0"/>
              </a:defRPr>
            </a:lvl6pPr>
            <a:lvl7pPr marL="0" lvl="6">
              <a:buSzPct val="100000"/>
              <a:buFont typeface="Trebuchet MS" panose="020B0603020202020204" pitchFamily="34" charset="0"/>
              <a:buChar char="​"/>
              <a:defRPr sz="5400">
                <a:solidFill>
                  <a:srgbClr val="373737"/>
                </a:solidFill>
                <a:latin typeface="Trebuchet MS" panose="020B0603020202020204" pitchFamily="34" charset="0"/>
              </a:defRPr>
            </a:lvl7pPr>
            <a:lvl8pPr marL="0" lvl="7">
              <a:buSzPct val="100000"/>
              <a:buFont typeface="Trebuchet MS" panose="020B0603020202020204" pitchFamily="34" charset="0"/>
              <a:buChar char="​"/>
              <a:defRPr sz="6600">
                <a:solidFill>
                  <a:srgbClr val="5A983C"/>
                </a:solidFill>
                <a:latin typeface="Trebuchet MS" panose="020B0603020202020204" pitchFamily="34" charset="0"/>
              </a:defRPr>
            </a:lvl8pPr>
            <a:lvl9pPr marL="0" lvl="8">
              <a:buSzPct val="100000"/>
              <a:buFont typeface="Trebuchet MS" panose="020B0603020202020204" pitchFamily="34" charset="0"/>
              <a:buChar char="​"/>
              <a:defRPr sz="4400">
                <a:solidFill>
                  <a:srgbClr val="5A983C"/>
                </a:solidFill>
                <a:latin typeface="Trebuchet MS" panose="020B0603020202020204" pitchFamily="34" charset="0"/>
              </a:defRPr>
            </a:lvl9pPr>
          </a:lstStyle>
          <a:p>
            <a:pPr marL="280988" indent="-169863" fontAlgn="base">
              <a:buFont typeface="Arial" panose="020B0604020202020204" pitchFamily="34" charset="0"/>
              <a:buChar char="•"/>
            </a:pPr>
            <a:r>
              <a:rPr lang="en-US" sz="1400" b="1" i="0" u="none" strike="noStrike" kern="1200" spc="0" dirty="0">
                <a:solidFill>
                  <a:srgbClr val="2E3575"/>
                </a:solidFill>
                <a:effectLst/>
                <a:latin typeface="+mn-lt"/>
              </a:rPr>
              <a:t>MSE share &gt;55% of annual GMV since 2016</a:t>
            </a:r>
          </a:p>
          <a:p>
            <a:pPr marL="453600" lvl="2" indent="-151200" fontAlgn="base">
              <a:buClr>
                <a:srgbClr val="263C85"/>
              </a:buClr>
              <a:buFont typeface="Trebuchet MS" panose="020B0603020202020204" pitchFamily="34" charset="0"/>
              <a:buChar char="–"/>
            </a:pPr>
            <a:r>
              <a:rPr lang="en-US" sz="1400" dirty="0">
                <a:solidFill>
                  <a:srgbClr val="575757"/>
                </a:solidFill>
                <a:latin typeface="+mn-lt"/>
              </a:rPr>
              <a:t>&gt; 8 lakh MSE sellers</a:t>
            </a:r>
          </a:p>
          <a:p>
            <a:pPr marL="453600" lvl="2" indent="-151200" fontAlgn="base">
              <a:buClr>
                <a:srgbClr val="263C85"/>
              </a:buClr>
              <a:buFont typeface="Trebuchet MS" panose="020B0603020202020204" pitchFamily="34" charset="0"/>
              <a:buChar char="–"/>
            </a:pPr>
            <a:r>
              <a:rPr lang="en-US" sz="1400" dirty="0">
                <a:solidFill>
                  <a:srgbClr val="575757"/>
                </a:solidFill>
                <a:latin typeface="+mn-lt"/>
              </a:rPr>
              <a:t>&gt;1.3 lakh Women,</a:t>
            </a:r>
          </a:p>
          <a:p>
            <a:pPr marL="453600" lvl="2" indent="-151200" fontAlgn="base">
              <a:buClr>
                <a:srgbClr val="263C85"/>
              </a:buClr>
              <a:buFont typeface="Trebuchet MS" panose="020B0603020202020204" pitchFamily="34" charset="0"/>
              <a:buChar char="–"/>
            </a:pPr>
            <a:r>
              <a:rPr lang="en-US" sz="1400" dirty="0">
                <a:solidFill>
                  <a:srgbClr val="575757"/>
                </a:solidFill>
                <a:latin typeface="+mn-lt"/>
              </a:rPr>
              <a:t>&gt;39K SC / ST sellers</a:t>
            </a:r>
          </a:p>
          <a:p>
            <a:pPr marL="280988" indent="-169863" fontAlgn="base">
              <a:buFont typeface="Arial" panose="020B0604020202020204" pitchFamily="34" charset="0"/>
              <a:buChar char="•"/>
            </a:pPr>
            <a:endParaRPr lang="en-US" sz="1400" b="1" dirty="0">
              <a:solidFill>
                <a:srgbClr val="2E3575"/>
              </a:solidFill>
              <a:latin typeface="+mn-lt"/>
            </a:endParaRPr>
          </a:p>
          <a:p>
            <a:pPr marL="280988" indent="-169863" fontAlgn="base">
              <a:buFont typeface="Arial" panose="020B0604020202020204" pitchFamily="34" charset="0"/>
              <a:buChar char="•"/>
            </a:pPr>
            <a:r>
              <a:rPr lang="en-US" sz="1400" b="1" i="0" u="none" strike="noStrike" kern="1200" spc="0" dirty="0">
                <a:solidFill>
                  <a:srgbClr val="2E3575"/>
                </a:solidFill>
                <a:effectLst/>
                <a:latin typeface="+mn-lt"/>
              </a:rPr>
              <a:t>GeM Sahay</a:t>
            </a:r>
            <a:r>
              <a:rPr lang="en-US" sz="1400" i="0" u="none" strike="noStrike" kern="1200" spc="0" dirty="0">
                <a:solidFill>
                  <a:srgbClr val="2E3575"/>
                </a:solidFill>
                <a:effectLst/>
                <a:latin typeface="+mn-lt"/>
              </a:rPr>
              <a:t>: </a:t>
            </a:r>
            <a:r>
              <a:rPr lang="en-US" sz="1400" i="0" u="none" strike="noStrike" kern="1200" spc="0" dirty="0">
                <a:solidFill>
                  <a:srgbClr val="575757"/>
                </a:solidFill>
                <a:effectLst/>
                <a:latin typeface="+mn-lt"/>
              </a:rPr>
              <a:t>Instant order -based </a:t>
            </a:r>
            <a:r>
              <a:rPr lang="en-US" sz="1400" dirty="0">
                <a:solidFill>
                  <a:srgbClr val="575757"/>
                </a:solidFill>
                <a:latin typeface="+mn-lt"/>
              </a:rPr>
              <a:t>loans </a:t>
            </a:r>
            <a:r>
              <a:rPr lang="en-US" sz="1400" i="0" u="none" strike="noStrike" kern="1200" spc="0" dirty="0">
                <a:solidFill>
                  <a:srgbClr val="575757"/>
                </a:solidFill>
                <a:effectLst/>
                <a:latin typeface="+mn-lt"/>
              </a:rPr>
              <a:t>to sellers</a:t>
            </a:r>
            <a:endParaRPr lang="en-US" sz="1800" i="0" u="none" strike="noStrike" kern="1200" spc="0" dirty="0">
              <a:solidFill>
                <a:srgbClr val="575757"/>
              </a:solidFill>
              <a:effectLst/>
              <a:latin typeface="+mn-lt"/>
            </a:endParaRPr>
          </a:p>
          <a:p>
            <a:pPr marL="280988" indent="-169863" fontAlgn="base">
              <a:buFont typeface="Arial" panose="020B0604020202020204" pitchFamily="34" charset="0"/>
              <a:buChar char="•"/>
            </a:pPr>
            <a:endParaRPr lang="en-US" sz="1400" b="1" i="0" u="none" strike="noStrike" kern="1200" spc="0" dirty="0">
              <a:solidFill>
                <a:srgbClr val="575757"/>
              </a:solidFill>
              <a:effectLst/>
              <a:latin typeface="+mn-lt"/>
            </a:endParaRPr>
          </a:p>
          <a:p>
            <a:pPr marL="280988" indent="-169863" fontAlgn="base">
              <a:buFont typeface="Arial" panose="020B0604020202020204" pitchFamily="34" charset="0"/>
              <a:buChar char="•"/>
            </a:pPr>
            <a:r>
              <a:rPr lang="en-US" sz="1400" b="1" i="0" u="none" strike="noStrike" kern="1200" spc="0" dirty="0" err="1">
                <a:solidFill>
                  <a:srgbClr val="2E3575"/>
                </a:solidFill>
                <a:effectLst/>
                <a:latin typeface="+mn-lt"/>
              </a:rPr>
              <a:t>Microportals</a:t>
            </a:r>
            <a:r>
              <a:rPr lang="en-US" sz="1400" b="1" i="0" u="none" strike="noStrike" kern="1200" spc="0" dirty="0">
                <a:solidFill>
                  <a:srgbClr val="2E3575"/>
                </a:solidFill>
                <a:effectLst/>
                <a:latin typeface="+mn-lt"/>
              </a:rPr>
              <a:t>: Startup Runway, </a:t>
            </a:r>
            <a:r>
              <a:rPr lang="en-US" sz="1400" b="1" i="0" u="none" strike="noStrike" kern="1200" spc="0" dirty="0" err="1">
                <a:solidFill>
                  <a:srgbClr val="2E3575"/>
                </a:solidFill>
                <a:effectLst/>
                <a:latin typeface="+mn-lt"/>
              </a:rPr>
              <a:t>TRIBESINDIA</a:t>
            </a:r>
            <a:r>
              <a:rPr lang="en-US" sz="1400" b="1" i="0" u="none" strike="noStrike" kern="1200" spc="0" dirty="0">
                <a:solidFill>
                  <a:srgbClr val="2E3575"/>
                </a:solidFill>
                <a:effectLst/>
                <a:latin typeface="+mn-lt"/>
              </a:rPr>
              <a:t> </a:t>
            </a:r>
            <a:br>
              <a:rPr lang="en-US" sz="1400" b="1" i="0" u="none" strike="noStrike" kern="1200" spc="0" dirty="0">
                <a:solidFill>
                  <a:srgbClr val="2E3575"/>
                </a:solidFill>
                <a:effectLst/>
                <a:latin typeface="+mn-lt"/>
              </a:rPr>
            </a:br>
            <a:r>
              <a:rPr lang="en-US" sz="1400" b="1" i="0" u="none" strike="noStrike" kern="1200" spc="0" dirty="0">
                <a:solidFill>
                  <a:srgbClr val="2E3575"/>
                </a:solidFill>
                <a:effectLst/>
                <a:latin typeface="+mn-lt"/>
              </a:rPr>
              <a:t>e-store</a:t>
            </a:r>
            <a:endParaRPr lang="en-US" sz="1800" b="0" i="0" u="none" strike="noStrike" dirty="0">
              <a:solidFill>
                <a:srgbClr val="575757"/>
              </a:solidFill>
              <a:effectLst/>
              <a:latin typeface="+mn-lt"/>
            </a:endParaRPr>
          </a:p>
        </p:txBody>
      </p:sp>
      <p:sp>
        <p:nvSpPr>
          <p:cNvPr id="119" name="ee4pContent1">
            <a:extLst>
              <a:ext uri="{FF2B5EF4-FFF2-40B4-BE49-F238E27FC236}">
                <a16:creationId xmlns:a16="http://schemas.microsoft.com/office/drawing/2014/main" xmlns="" id="{C9238F84-CB0A-49EA-936B-F9A8CD32BC8E}"/>
              </a:ext>
            </a:extLst>
          </p:cNvPr>
          <p:cNvSpPr txBox="1"/>
          <p:nvPr/>
        </p:nvSpPr>
        <p:spPr>
          <a:xfrm>
            <a:off x="9349593" y="3655410"/>
            <a:ext cx="2587301" cy="221599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SzPct val="100000"/>
              <a:buFont typeface="Trebuchet MS" panose="020B0603020202020204" pitchFamily="34" charset="0"/>
              <a:buChar char="​"/>
              <a:defRPr sz="2000">
                <a:solidFill>
                  <a:srgbClr val="373737"/>
                </a:solidFill>
                <a:latin typeface="Trebuchet MS" panose="020B0603020202020204" pitchFamily="34" charset="0"/>
              </a:defRPr>
            </a:lvl1pPr>
            <a:lvl2pPr marL="324000" lvl="1" indent="-216000">
              <a:buClr>
                <a:srgbClr val="5A983C"/>
              </a:buClr>
              <a:buSzPct val="100000"/>
              <a:buFont typeface="Trebuchet MS" panose="020B0603020202020204" pitchFamily="34" charset="0"/>
              <a:buChar char="•"/>
              <a:defRPr sz="2000">
                <a:solidFill>
                  <a:srgbClr val="373737"/>
                </a:solidFill>
                <a:latin typeface="Trebuchet MS" panose="020B0603020202020204" pitchFamily="34" charset="0"/>
              </a:defRPr>
            </a:lvl2pPr>
            <a:lvl3pPr marL="648000" lvl="2" indent="-216000">
              <a:buClr>
                <a:srgbClr val="5A983C"/>
              </a:buClr>
              <a:buSzPct val="100000"/>
              <a:buFont typeface="Trebuchet MS" panose="020B0603020202020204" pitchFamily="34" charset="0"/>
              <a:buChar char="–"/>
              <a:defRPr sz="2000">
                <a:solidFill>
                  <a:srgbClr val="373737"/>
                </a:solidFill>
                <a:latin typeface="Trebuchet MS" panose="020B0603020202020204" pitchFamily="34" charset="0"/>
              </a:defRPr>
            </a:lvl3pPr>
            <a:lvl4pPr marL="0" lvl="3">
              <a:buSzPct val="100000"/>
              <a:buFont typeface="Trebuchet MS" panose="020B0603020202020204" pitchFamily="34" charset="0"/>
              <a:buChar char="​"/>
              <a:defRPr sz="2400">
                <a:solidFill>
                  <a:srgbClr val="5A983C"/>
                </a:solidFill>
                <a:latin typeface="Trebuchet MS" panose="020B0603020202020204" pitchFamily="34" charset="0"/>
              </a:defRPr>
            </a:lvl4pPr>
            <a:lvl5pPr marL="0" lvl="4">
              <a:buSzPct val="100000"/>
              <a:buFont typeface="Trebuchet MS" panose="020B0603020202020204" pitchFamily="34" charset="0"/>
              <a:buChar char="​"/>
              <a:defRPr sz="2400" b="1">
                <a:solidFill>
                  <a:srgbClr val="373737"/>
                </a:solidFill>
                <a:latin typeface="Trebuchet MS" panose="020B0603020202020204" pitchFamily="34" charset="0"/>
              </a:defRPr>
            </a:lvl5pPr>
            <a:lvl6pPr marL="324000" lvl="5" indent="-216000">
              <a:buClr>
                <a:srgbClr val="5A983C"/>
              </a:buClr>
              <a:buSzPct val="100000"/>
              <a:buFont typeface="Trebuchet MS" panose="020B0603020202020204" pitchFamily="34" charset="0"/>
              <a:buChar char="•"/>
              <a:defRPr sz="2400">
                <a:solidFill>
                  <a:srgbClr val="373737"/>
                </a:solidFill>
                <a:latin typeface="Trebuchet MS" panose="020B0603020202020204" pitchFamily="34" charset="0"/>
              </a:defRPr>
            </a:lvl6pPr>
            <a:lvl7pPr marL="0" lvl="6">
              <a:buSzPct val="100000"/>
              <a:buFont typeface="Trebuchet MS" panose="020B0603020202020204" pitchFamily="34" charset="0"/>
              <a:buChar char="​"/>
              <a:defRPr sz="5400">
                <a:solidFill>
                  <a:srgbClr val="373737"/>
                </a:solidFill>
                <a:latin typeface="Trebuchet MS" panose="020B0603020202020204" pitchFamily="34" charset="0"/>
              </a:defRPr>
            </a:lvl7pPr>
            <a:lvl8pPr marL="0" lvl="7">
              <a:buSzPct val="100000"/>
              <a:buFont typeface="Trebuchet MS" panose="020B0603020202020204" pitchFamily="34" charset="0"/>
              <a:buChar char="​"/>
              <a:defRPr sz="6600">
                <a:solidFill>
                  <a:srgbClr val="5A983C"/>
                </a:solidFill>
                <a:latin typeface="Trebuchet MS" panose="020B0603020202020204" pitchFamily="34" charset="0"/>
              </a:defRPr>
            </a:lvl8pPr>
            <a:lvl9pPr marL="0" lvl="8">
              <a:buSzPct val="100000"/>
              <a:buFont typeface="Trebuchet MS" panose="020B0603020202020204" pitchFamily="34" charset="0"/>
              <a:buChar char="​"/>
              <a:defRPr sz="4400">
                <a:solidFill>
                  <a:srgbClr val="5A983C"/>
                </a:solidFill>
                <a:latin typeface="Trebuchet MS" panose="020B0603020202020204" pitchFamily="34" charset="0"/>
              </a:defRPr>
            </a:lvl9pPr>
          </a:lstStyle>
          <a:p>
            <a:pPr marL="280988" indent="-169863" fontAlgn="base">
              <a:buFont typeface="Arial" panose="020B0604020202020204" pitchFamily="34" charset="0"/>
              <a:buChar char="•"/>
            </a:pPr>
            <a:r>
              <a:rPr lang="en-US" sz="1400" b="1" dirty="0">
                <a:solidFill>
                  <a:srgbClr val="2E3575"/>
                </a:solidFill>
                <a:latin typeface="+mn-lt"/>
              </a:rPr>
              <a:t>Contract data made available </a:t>
            </a:r>
            <a:r>
              <a:rPr lang="en-US" sz="1400" dirty="0">
                <a:solidFill>
                  <a:srgbClr val="575757"/>
                </a:solidFill>
                <a:latin typeface="+mn-lt"/>
              </a:rPr>
              <a:t>in the public domain</a:t>
            </a:r>
          </a:p>
          <a:p>
            <a:pPr marL="280988" indent="-169863" fontAlgn="base">
              <a:buFont typeface="Arial" panose="020B0604020202020204" pitchFamily="34" charset="0"/>
              <a:buChar char="•"/>
            </a:pPr>
            <a:endParaRPr lang="en-US" sz="1400" b="1" dirty="0">
              <a:solidFill>
                <a:srgbClr val="2E3575"/>
              </a:solidFill>
              <a:latin typeface="+mn-lt"/>
            </a:endParaRPr>
          </a:p>
          <a:p>
            <a:pPr marL="280988" indent="-169863" fontAlgn="base">
              <a:buFont typeface="Arial" panose="020B0604020202020204" pitchFamily="34" charset="0"/>
              <a:buChar char="•"/>
            </a:pPr>
            <a:r>
              <a:rPr lang="en-US" sz="1400" b="1" dirty="0">
                <a:solidFill>
                  <a:srgbClr val="2E3575"/>
                </a:solidFill>
                <a:latin typeface="+mn-lt"/>
              </a:rPr>
              <a:t>Seller representation window </a:t>
            </a:r>
            <a:r>
              <a:rPr lang="en-US" sz="1400" dirty="0">
                <a:solidFill>
                  <a:srgbClr val="575757"/>
                </a:solidFill>
                <a:latin typeface="+mn-lt"/>
              </a:rPr>
              <a:t>to challenge disqualification</a:t>
            </a:r>
          </a:p>
          <a:p>
            <a:pPr marL="280988" indent="-169863" fontAlgn="base">
              <a:buFont typeface="Arial" panose="020B0604020202020204" pitchFamily="34" charset="0"/>
              <a:buChar char="•"/>
            </a:pPr>
            <a:endParaRPr lang="en-US" sz="1400" b="1" dirty="0">
              <a:solidFill>
                <a:srgbClr val="2E3575"/>
              </a:solidFill>
              <a:latin typeface="+mn-lt"/>
            </a:endParaRPr>
          </a:p>
          <a:p>
            <a:pPr marL="280988" indent="-169863" fontAlgn="base">
              <a:buFont typeface="Arial" panose="020B0604020202020204" pitchFamily="34" charset="0"/>
              <a:buChar char="•"/>
            </a:pPr>
            <a:r>
              <a:rPr lang="en-US" sz="1400" b="1" dirty="0">
                <a:solidFill>
                  <a:srgbClr val="2E3575"/>
                </a:solidFill>
                <a:latin typeface="+mn-lt"/>
              </a:rPr>
              <a:t>Transparent authentication </a:t>
            </a:r>
            <a:r>
              <a:rPr lang="en-US" sz="1400" dirty="0">
                <a:solidFill>
                  <a:srgbClr val="575757"/>
                </a:solidFill>
                <a:latin typeface="+mn-lt"/>
              </a:rPr>
              <a:t>through e-sign and DSC</a:t>
            </a:r>
          </a:p>
          <a:p>
            <a:pPr marL="280988" indent="-169863" fontAlgn="base">
              <a:buFont typeface="Arial" panose="020B0604020202020204" pitchFamily="34" charset="0"/>
              <a:buChar char="•"/>
            </a:pPr>
            <a:endParaRPr lang="en-US" sz="1400" b="1" i="0" u="none" strike="noStrike" dirty="0">
              <a:solidFill>
                <a:srgbClr val="2E3575"/>
              </a:solidFill>
              <a:effectLst/>
              <a:latin typeface="+mn-lt"/>
            </a:endParaRPr>
          </a:p>
          <a:p>
            <a:pPr marL="280988" indent="-169863" fontAlgn="base">
              <a:buFont typeface="Arial" panose="020B0604020202020204" pitchFamily="34" charset="0"/>
              <a:buChar char="•"/>
            </a:pPr>
            <a:endParaRPr lang="en-US" sz="1800" b="0" i="0" u="none" strike="noStrike" dirty="0">
              <a:solidFill>
                <a:srgbClr val="575757"/>
              </a:solidFill>
              <a:effectLst/>
              <a:latin typeface="+mn-lt"/>
            </a:endParaRPr>
          </a:p>
        </p:txBody>
      </p:sp>
      <p:sp>
        <p:nvSpPr>
          <p:cNvPr id="52" name="Title 1">
            <a:extLst>
              <a:ext uri="{FF2B5EF4-FFF2-40B4-BE49-F238E27FC236}">
                <a16:creationId xmlns:a16="http://schemas.microsoft.com/office/drawing/2014/main" xmlns="" id="{5C3DF679-1DCD-4EF9-897F-C3C78C9AD572}"/>
              </a:ext>
            </a:extLst>
          </p:cNvPr>
          <p:cNvSpPr>
            <a:spLocks noGrp="1"/>
          </p:cNvSpPr>
          <p:nvPr>
            <p:ph type="title"/>
          </p:nvPr>
        </p:nvSpPr>
        <p:spPr>
          <a:xfrm>
            <a:off x="873102" y="445379"/>
            <a:ext cx="10683977" cy="1163395"/>
          </a:xfrm>
        </p:spPr>
        <p:txBody>
          <a:bodyPr vert="horz"/>
          <a:lstStyle/>
          <a:p>
            <a:r>
              <a:rPr lang="en-US" sz="2800" dirty="0">
                <a:solidFill>
                  <a:srgbClr val="2E3575"/>
                </a:solidFill>
                <a:latin typeface="+mn-lt"/>
              </a:rPr>
              <a:t>GeM has been reimagining India’s public procurement via technology, analytics &amp; process digitization</a:t>
            </a:r>
            <a:r>
              <a:rPr lang="en-US" sz="1400" dirty="0"/>
              <a:t/>
            </a:r>
            <a:br>
              <a:rPr lang="en-US" sz="1400" dirty="0"/>
            </a:br>
            <a:endParaRPr lang="en-US" sz="2800" dirty="0"/>
          </a:p>
        </p:txBody>
      </p:sp>
    </p:spTree>
    <p:extLst>
      <p:ext uri="{BB962C8B-B14F-4D97-AF65-F5344CB8AC3E}">
        <p14:creationId xmlns:p14="http://schemas.microsoft.com/office/powerpoint/2010/main" val="1129128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DEDD236E-BA24-4A38-9A99-BCDBBB712ED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6" name="think-cell Slide" r:id="rId5" imgW="344" imgH="344" progId="TCLayout.ActiveDocument.1">
                  <p:embed/>
                </p:oleObj>
              </mc:Choice>
              <mc:Fallback>
                <p:oleObj name="think-cell Slide" r:id="rId5" imgW="344" imgH="34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41E8C921-47CA-4859-91B3-B73EA3B3B52E}"/>
              </a:ext>
            </a:extLst>
          </p:cNvPr>
          <p:cNvSpPr>
            <a:spLocks noGrp="1"/>
          </p:cNvSpPr>
          <p:nvPr>
            <p:ph type="title"/>
          </p:nvPr>
        </p:nvSpPr>
        <p:spPr>
          <a:xfrm>
            <a:off x="855663" y="342958"/>
            <a:ext cx="10683977" cy="387798"/>
          </a:xfrm>
        </p:spPr>
        <p:txBody>
          <a:bodyPr vert="horz"/>
          <a:lstStyle/>
          <a:p>
            <a:r>
              <a:rPr lang="en-US" sz="2800" dirty="0"/>
              <a:t>Cost Savings on GeM</a:t>
            </a:r>
          </a:p>
        </p:txBody>
      </p:sp>
      <p:sp>
        <p:nvSpPr>
          <p:cNvPr id="5" name="TextBox 4">
            <a:extLst>
              <a:ext uri="{FF2B5EF4-FFF2-40B4-BE49-F238E27FC236}">
                <a16:creationId xmlns:a16="http://schemas.microsoft.com/office/drawing/2014/main" xmlns="" id="{73244312-BB44-CDEC-3F26-44EC9435B664}"/>
              </a:ext>
            </a:extLst>
          </p:cNvPr>
          <p:cNvSpPr txBox="1"/>
          <p:nvPr/>
        </p:nvSpPr>
        <p:spPr>
          <a:xfrm>
            <a:off x="520960" y="920055"/>
            <a:ext cx="11206065" cy="535531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buFont typeface="Arial" panose="020B0604020202020204" pitchFamily="34" charset="0"/>
              <a:buChar char="•"/>
            </a:pPr>
            <a:r>
              <a:rPr lang="en-US" dirty="0">
                <a:solidFill>
                  <a:srgbClr val="000000"/>
                </a:solidFill>
                <a:latin typeface="Calibri" panose="020F0502020204030204" pitchFamily="34" charset="0"/>
              </a:rPr>
              <a:t>An independent study conducted by the World Bank and IIM Lucknow in 2020 estimated an </a:t>
            </a:r>
            <a:r>
              <a:rPr lang="en-US" b="1" dirty="0">
                <a:solidFill>
                  <a:srgbClr val="000000"/>
                </a:solidFill>
                <a:latin typeface="Calibri" panose="020F0502020204030204" pitchFamily="34" charset="0"/>
              </a:rPr>
              <a:t>average 9.75% savings</a:t>
            </a:r>
            <a:r>
              <a:rPr lang="en-US" dirty="0">
                <a:solidFill>
                  <a:srgbClr val="000000"/>
                </a:solidFill>
                <a:latin typeface="Calibri" panose="020F0502020204030204" pitchFamily="34" charset="0"/>
              </a:rPr>
              <a:t> from the median price.</a:t>
            </a: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The World Bank also noted that with every increase in bidder, there was an </a:t>
            </a:r>
            <a:r>
              <a:rPr lang="en-US" b="1" dirty="0">
                <a:solidFill>
                  <a:srgbClr val="000000"/>
                </a:solidFill>
                <a:latin typeface="Calibri" panose="020F0502020204030204" pitchFamily="34" charset="0"/>
              </a:rPr>
              <a:t>increase in savings of 0.55%</a:t>
            </a:r>
            <a:r>
              <a:rPr lang="en-US" dirty="0">
                <a:solidFill>
                  <a:srgbClr val="000000"/>
                </a:solidFill>
                <a:latin typeface="Calibri" panose="020F0502020204030204" pitchFamily="34" charset="0"/>
              </a:rPr>
              <a:t>. </a:t>
            </a:r>
          </a:p>
          <a:p>
            <a:pPr marL="285750" indent="-285750" algn="l">
              <a:buFont typeface="Arial" panose="020B0604020202020204" pitchFamily="34" charset="0"/>
              <a:buChar char="•"/>
            </a:pPr>
            <a:endParaRPr lang="en-IN"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rPr>
              <a:t>The Economic Survey 2021-22 highlighted a cost comparison for 22 common-use goods listed on GeM versus listings on popular online platforms like Amazon and Flipkart. </a:t>
            </a: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rPr>
              <a:t>Prices on GeM were observed to be </a:t>
            </a:r>
            <a:r>
              <a:rPr lang="en-US" b="1" i="0" u="none" strike="noStrike" baseline="0" dirty="0">
                <a:solidFill>
                  <a:srgbClr val="000000"/>
                </a:solidFill>
                <a:latin typeface="Calibri" panose="020F0502020204030204" pitchFamily="34" charset="0"/>
              </a:rPr>
              <a:t>9.5% lower </a:t>
            </a:r>
            <a:r>
              <a:rPr lang="en-US" b="0" i="0" u="none" strike="noStrike" baseline="0" dirty="0">
                <a:solidFill>
                  <a:srgbClr val="000000"/>
                </a:solidFill>
                <a:latin typeface="Calibri" panose="020F0502020204030204" pitchFamily="34" charset="0"/>
              </a:rPr>
              <a:t>in comparison with other online platforms for 10 out of 22 commodities. </a:t>
            </a:r>
          </a:p>
          <a:p>
            <a:pPr marL="285750" indent="-285750">
              <a:buFont typeface="Arial" panose="020B0604020202020204" pitchFamily="34" charset="0"/>
              <a:buChar char="•"/>
            </a:pPr>
            <a:endParaRPr lang="en-US"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GeM also commissioned a study done by Boston Consulting Group (BCG), where the annual cost savings in FY22 were estimated to be in the range of 8-11%.</a:t>
            </a:r>
          </a:p>
          <a:p>
            <a:pPr marL="285750" indent="-285750">
              <a:buFont typeface="Arial" panose="020B0604020202020204" pitchFamily="34" charset="0"/>
              <a:buChar char="•"/>
            </a:pPr>
            <a:endParaRPr lang="en-US"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rPr>
              <a:t>Considering the above estimates</a:t>
            </a:r>
            <a:r>
              <a:rPr lang="en-US" dirty="0">
                <a:solidFill>
                  <a:srgbClr val="000000"/>
                </a:solidFill>
                <a:latin typeface="Calibri" panose="020F0502020204030204" pitchFamily="34" charset="0"/>
              </a:rPr>
              <a:t>, </a:t>
            </a:r>
            <a:r>
              <a:rPr lang="en-US" b="1" u="sng" dirty="0">
                <a:solidFill>
                  <a:srgbClr val="000000"/>
                </a:solidFill>
                <a:latin typeface="Calibri" panose="020F0502020204030204" pitchFamily="34" charset="0"/>
              </a:rPr>
              <a:t>GeM has facilitated cost savings of more than ₹ 35,000 crore for the government since its inception.</a:t>
            </a:r>
          </a:p>
          <a:p>
            <a:pPr marL="285750" indent="-285750">
              <a:buFont typeface="Arial" panose="020B0604020202020204" pitchFamily="34" charset="0"/>
              <a:buChar char="•"/>
            </a:pPr>
            <a:endParaRPr lang="en-US" b="1" i="0" u="sng"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b="1" dirty="0">
                <a:solidFill>
                  <a:srgbClr val="000000"/>
                </a:solidFill>
                <a:latin typeface="Calibri" panose="020F0502020204030204" pitchFamily="34" charset="0"/>
              </a:rPr>
              <a:t>Major reasons: </a:t>
            </a:r>
            <a:r>
              <a:rPr lang="en-US" dirty="0">
                <a:solidFill>
                  <a:srgbClr val="000000"/>
                </a:solidFill>
                <a:latin typeface="Calibri" panose="020F0502020204030204" pitchFamily="34" charset="0"/>
              </a:rPr>
              <a:t>Higher seller participation, information symmetry and availability, bulk discounts, better price discovery functionalities such as reverse auction and demand aggregation</a:t>
            </a:r>
            <a:endParaRPr lang="en-US" i="0"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8893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DEDD236E-BA24-4A38-9A99-BCDBBB712ED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0" name="think-cell Slide" r:id="rId5" imgW="344" imgH="344" progId="TCLayout.ActiveDocument.1">
                  <p:embed/>
                </p:oleObj>
              </mc:Choice>
              <mc:Fallback>
                <p:oleObj name="think-cell Slide" r:id="rId5" imgW="344" imgH="34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41E8C921-47CA-4859-91B3-B73EA3B3B52E}"/>
              </a:ext>
            </a:extLst>
          </p:cNvPr>
          <p:cNvSpPr>
            <a:spLocks noGrp="1"/>
          </p:cNvSpPr>
          <p:nvPr>
            <p:ph type="title"/>
          </p:nvPr>
        </p:nvSpPr>
        <p:spPr>
          <a:xfrm>
            <a:off x="958300" y="342958"/>
            <a:ext cx="10683977" cy="387798"/>
          </a:xfrm>
        </p:spPr>
        <p:txBody>
          <a:bodyPr vert="horz"/>
          <a:lstStyle/>
          <a:p>
            <a:r>
              <a:rPr lang="en-US" sz="2800" dirty="0"/>
              <a:t>Transparency on GeM</a:t>
            </a:r>
          </a:p>
        </p:txBody>
      </p:sp>
      <p:sp>
        <p:nvSpPr>
          <p:cNvPr id="5" name="TextBox 4">
            <a:extLst>
              <a:ext uri="{FF2B5EF4-FFF2-40B4-BE49-F238E27FC236}">
                <a16:creationId xmlns:a16="http://schemas.microsoft.com/office/drawing/2014/main" xmlns="" id="{73244312-BB44-CDEC-3F26-44EC9435B664}"/>
              </a:ext>
            </a:extLst>
          </p:cNvPr>
          <p:cNvSpPr txBox="1"/>
          <p:nvPr/>
        </p:nvSpPr>
        <p:spPr>
          <a:xfrm>
            <a:off x="492967" y="979496"/>
            <a:ext cx="11206065" cy="5122941"/>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lnSpc>
                <a:spcPct val="150000"/>
              </a:lnSpc>
              <a:buFont typeface="Arial" panose="020B0604020202020204" pitchFamily="34" charset="0"/>
              <a:buChar char="•"/>
            </a:pPr>
            <a:r>
              <a:rPr lang="en-US" sz="2000" i="0" strike="noStrike" baseline="0" dirty="0">
                <a:solidFill>
                  <a:srgbClr val="000000"/>
                </a:solidFill>
                <a:latin typeface="Calibri" panose="020F0502020204030204" pitchFamily="34" charset="0"/>
              </a:rPr>
              <a:t>Data (incl. price, participants) for all* Bids, Reverse Auctions and Contracts made available for public viewing on the Home page</a:t>
            </a:r>
            <a:endParaRPr lang="en-US" sz="2000" dirty="0">
              <a:solidFill>
                <a:srgbClr val="000000"/>
              </a:solidFill>
              <a:latin typeface="Calibri" panose="020F0502020204030204" pitchFamily="34" charset="0"/>
            </a:endParaRPr>
          </a:p>
          <a:p>
            <a:pPr marL="285750" indent="-285750">
              <a:lnSpc>
                <a:spcPct val="150000"/>
              </a:lnSpc>
              <a:buFont typeface="Arial" panose="020B0604020202020204" pitchFamily="34" charset="0"/>
              <a:buChar char="•"/>
            </a:pPr>
            <a:r>
              <a:rPr lang="en-US" sz="2000" i="0" strike="noStrike" baseline="0" dirty="0">
                <a:solidFill>
                  <a:srgbClr val="000000"/>
                </a:solidFill>
                <a:latin typeface="Calibri" panose="020F0502020204030204" pitchFamily="34" charset="0"/>
              </a:rPr>
              <a:t>GeM has introduced the feature of tracking Business opportunity in public procurement </a:t>
            </a:r>
            <a:r>
              <a:rPr lang="en-US" sz="2000" dirty="0">
                <a:solidFill>
                  <a:srgbClr val="000000"/>
                </a:solidFill>
                <a:latin typeface="Calibri" panose="020F0502020204030204" pitchFamily="34" charset="0"/>
              </a:rPr>
              <a:t>at the category level</a:t>
            </a:r>
            <a:endParaRPr lang="en-US" sz="2000" i="0" strike="noStrike" baseline="0" dirty="0">
              <a:solidFill>
                <a:srgbClr val="000000"/>
              </a:solidFill>
              <a:latin typeface="Calibri" panose="020F0502020204030204" pitchFamily="34" charset="0"/>
            </a:endParaRPr>
          </a:p>
          <a:p>
            <a:pPr marL="742950" lvl="1" indent="-285750">
              <a:lnSpc>
                <a:spcPct val="150000"/>
              </a:lnSpc>
              <a:buFont typeface="Arial" panose="020B0604020202020204" pitchFamily="34" charset="0"/>
              <a:buChar char="•"/>
            </a:pPr>
            <a:r>
              <a:rPr lang="en-US" sz="2000" i="0" strike="noStrike" baseline="0" dirty="0">
                <a:solidFill>
                  <a:srgbClr val="000000"/>
                </a:solidFill>
                <a:latin typeface="Calibri" panose="020F0502020204030204" pitchFamily="34" charset="0"/>
              </a:rPr>
              <a:t>Seller, OEM and Catalogue count available for each category</a:t>
            </a:r>
          </a:p>
          <a:p>
            <a:pPr marL="742950" lvl="1" indent="-285750">
              <a:lnSpc>
                <a:spcPct val="150000"/>
              </a:lnSpc>
              <a:buFont typeface="Arial" panose="020B0604020202020204" pitchFamily="34" charset="0"/>
              <a:buChar char="•"/>
            </a:pPr>
            <a:r>
              <a:rPr lang="en-US" sz="2000" dirty="0">
                <a:solidFill>
                  <a:srgbClr val="000000"/>
                </a:solidFill>
                <a:latin typeface="Calibri" panose="020F0502020204030204" pitchFamily="34" charset="0"/>
              </a:rPr>
              <a:t>Comparison of Order value and Order volume in the current year versus last year</a:t>
            </a:r>
            <a:endParaRPr lang="en-US" sz="2000" i="0" strike="noStrike" baseline="0" dirty="0">
              <a:solidFill>
                <a:srgbClr val="000000"/>
              </a:solidFill>
              <a:latin typeface="Calibri" panose="020F0502020204030204" pitchFamily="34" charset="0"/>
            </a:endParaRPr>
          </a:p>
          <a:p>
            <a:pPr marL="742950" lvl="1" indent="-285750">
              <a:lnSpc>
                <a:spcPct val="150000"/>
              </a:lnSpc>
              <a:buFont typeface="Arial" panose="020B0604020202020204" pitchFamily="34" charset="0"/>
              <a:buChar char="•"/>
            </a:pPr>
            <a:r>
              <a:rPr lang="en-US" sz="2000" i="0" strike="noStrike" baseline="0" dirty="0">
                <a:solidFill>
                  <a:srgbClr val="000000"/>
                </a:solidFill>
                <a:latin typeface="Calibri" panose="020F0502020204030204" pitchFamily="34" charset="0"/>
              </a:rPr>
              <a:t>List of brands populating the category</a:t>
            </a:r>
          </a:p>
          <a:p>
            <a:pPr marL="285750" lvl="1" indent="-285750">
              <a:lnSpc>
                <a:spcPct val="150000"/>
              </a:lnSpc>
              <a:buFont typeface="Arial" panose="020B0604020202020204" pitchFamily="34" charset="0"/>
              <a:buChar char="•"/>
            </a:pPr>
            <a:r>
              <a:rPr lang="en-US" sz="2000" dirty="0">
                <a:solidFill>
                  <a:srgbClr val="000000"/>
                </a:solidFill>
                <a:latin typeface="Calibri" panose="020F0502020204030204" pitchFamily="34" charset="0"/>
              </a:rPr>
              <a:t>Functionality of capturing the annual procurement potential of all buyers on GeM</a:t>
            </a:r>
          </a:p>
          <a:p>
            <a:pPr marL="742950" lvl="1" indent="-285750">
              <a:lnSpc>
                <a:spcPct val="150000"/>
              </a:lnSpc>
              <a:buFont typeface="Arial" panose="020B0604020202020204" pitchFamily="34" charset="0"/>
              <a:buChar char="•"/>
            </a:pPr>
            <a:r>
              <a:rPr lang="en-US" sz="2000" dirty="0">
                <a:solidFill>
                  <a:srgbClr val="000000"/>
                </a:solidFill>
                <a:latin typeface="Calibri" panose="020F0502020204030204" pitchFamily="34" charset="0"/>
              </a:rPr>
              <a:t>Buyers can mention their procurement plan for the upcoming Financial Year</a:t>
            </a:r>
          </a:p>
          <a:p>
            <a:pPr marL="742950" lvl="1" indent="-285750">
              <a:lnSpc>
                <a:spcPct val="150000"/>
              </a:lnSpc>
              <a:buFont typeface="Arial" panose="020B0604020202020204" pitchFamily="34" charset="0"/>
              <a:buChar char="•"/>
            </a:pPr>
            <a:r>
              <a:rPr lang="en-US" sz="2000" dirty="0">
                <a:solidFill>
                  <a:srgbClr val="000000"/>
                </a:solidFill>
                <a:latin typeface="Calibri" panose="020F0502020204030204" pitchFamily="34" charset="0"/>
              </a:rPr>
              <a:t>Demarcation for </a:t>
            </a:r>
            <a:r>
              <a:rPr lang="en-US" sz="2000" dirty="0" err="1">
                <a:solidFill>
                  <a:srgbClr val="000000"/>
                </a:solidFill>
                <a:latin typeface="Calibri" panose="020F0502020204030204" pitchFamily="34" charset="0"/>
              </a:rPr>
              <a:t>GeMmable</a:t>
            </a:r>
            <a:r>
              <a:rPr lang="en-US" sz="2000" dirty="0">
                <a:solidFill>
                  <a:srgbClr val="000000"/>
                </a:solidFill>
                <a:latin typeface="Calibri" panose="020F0502020204030204" pitchFamily="34" charset="0"/>
              </a:rPr>
              <a:t> vs non-</a:t>
            </a:r>
            <a:r>
              <a:rPr lang="en-US" sz="2000" dirty="0" err="1">
                <a:solidFill>
                  <a:srgbClr val="000000"/>
                </a:solidFill>
                <a:latin typeface="Calibri" panose="020F0502020204030204" pitchFamily="34" charset="0"/>
              </a:rPr>
              <a:t>GeMmable</a:t>
            </a:r>
            <a:r>
              <a:rPr lang="en-US" sz="2000" dirty="0">
                <a:solidFill>
                  <a:srgbClr val="000000"/>
                </a:solidFill>
                <a:latin typeface="Calibri" panose="020F0502020204030204" pitchFamily="34" charset="0"/>
              </a:rPr>
              <a:t> procurement</a:t>
            </a:r>
          </a:p>
          <a:p>
            <a:pPr marL="742950" lvl="1" indent="-285750">
              <a:lnSpc>
                <a:spcPct val="150000"/>
              </a:lnSpc>
              <a:buFont typeface="Arial" panose="020B0604020202020204" pitchFamily="34" charset="0"/>
              <a:buChar char="•"/>
            </a:pPr>
            <a:r>
              <a:rPr lang="en-US" sz="2000" dirty="0">
                <a:solidFill>
                  <a:srgbClr val="000000"/>
                </a:solidFill>
                <a:latin typeface="Calibri" panose="020F0502020204030204" pitchFamily="34" charset="0"/>
              </a:rPr>
              <a:t>GeM to concentrate efforts to improve GeM Utilization Ratio in close coordination with the buyers</a:t>
            </a:r>
          </a:p>
        </p:txBody>
      </p:sp>
      <p:sp>
        <p:nvSpPr>
          <p:cNvPr id="4" name="Rectangle 3">
            <a:extLst>
              <a:ext uri="{FF2B5EF4-FFF2-40B4-BE49-F238E27FC236}">
                <a16:creationId xmlns:a16="http://schemas.microsoft.com/office/drawing/2014/main" xmlns="" id="{21A3308E-4D10-6B0F-F6EA-6F228E19CDFD}"/>
              </a:ext>
            </a:extLst>
          </p:cNvPr>
          <p:cNvSpPr/>
          <p:nvPr/>
        </p:nvSpPr>
        <p:spPr>
          <a:xfrm>
            <a:off x="1716833" y="6413543"/>
            <a:ext cx="4655975" cy="101500"/>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400" b="1" dirty="0">
                <a:solidFill>
                  <a:schemeClr val="tx1"/>
                </a:solidFill>
              </a:rPr>
              <a:t>*Except sensitive bid information of Defence procurement</a:t>
            </a:r>
          </a:p>
        </p:txBody>
      </p:sp>
    </p:spTree>
    <p:extLst>
      <p:ext uri="{BB962C8B-B14F-4D97-AF65-F5344CB8AC3E}">
        <p14:creationId xmlns:p14="http://schemas.microsoft.com/office/powerpoint/2010/main" val="3975215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335D0914-69FC-44C0-AF78-A8C5E4E2D8B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4"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2ADA1FBB-7CB5-47DB-965C-25FB6595987F}"/>
              </a:ext>
            </a:extLst>
          </p:cNvPr>
          <p:cNvSpPr>
            <a:spLocks noGrp="1"/>
          </p:cNvSpPr>
          <p:nvPr>
            <p:ph type="title"/>
          </p:nvPr>
        </p:nvSpPr>
        <p:spPr/>
        <p:txBody>
          <a:bodyPr vert="horz"/>
          <a:lstStyle/>
          <a:p>
            <a:r>
              <a:rPr lang="en-US" sz="2800" dirty="0">
                <a:solidFill>
                  <a:srgbClr val="F3E854"/>
                </a:solidFill>
              </a:rPr>
              <a:t>E-Procurement | </a:t>
            </a:r>
            <a:br>
              <a:rPr lang="en-US" sz="2800" dirty="0">
                <a:solidFill>
                  <a:srgbClr val="F3E854"/>
                </a:solidFill>
              </a:rPr>
            </a:br>
            <a:r>
              <a:rPr lang="en-US" sz="2800" dirty="0">
                <a:solidFill>
                  <a:srgbClr val="F3E854"/>
                </a:solidFill>
              </a:rPr>
              <a:t/>
            </a:r>
            <a:br>
              <a:rPr lang="en-US" sz="2800" dirty="0">
                <a:solidFill>
                  <a:srgbClr val="F3E854"/>
                </a:solidFill>
              </a:rPr>
            </a:br>
            <a:r>
              <a:rPr lang="en-US" sz="2800" dirty="0"/>
              <a:t>Bid evaluation and awarding - Technical &amp; Financial (I/II)</a:t>
            </a:r>
            <a:endParaRPr lang="en-US" dirty="0"/>
          </a:p>
        </p:txBody>
      </p:sp>
      <p:sp>
        <p:nvSpPr>
          <p:cNvPr id="3" name="TextBox 2">
            <a:extLst>
              <a:ext uri="{FF2B5EF4-FFF2-40B4-BE49-F238E27FC236}">
                <a16:creationId xmlns:a16="http://schemas.microsoft.com/office/drawing/2014/main" xmlns="" id="{DF85A728-7613-44E9-8A9A-F8AE63F64095}"/>
              </a:ext>
            </a:extLst>
          </p:cNvPr>
          <p:cNvSpPr txBox="1"/>
          <p:nvPr/>
        </p:nvSpPr>
        <p:spPr>
          <a:xfrm>
            <a:off x="4422013" y="1251533"/>
            <a:ext cx="6724650" cy="4339650"/>
          </a:xfrm>
          <a:prstGeom prst="rect">
            <a:avLst/>
          </a:prstGeom>
          <a:noFill/>
        </p:spPr>
        <p:txBody>
          <a:bodyPr wrap="square" lIns="0" tIns="0" rIns="0" bIns="0" rtlCol="0" anchor="t">
            <a:spAutoFit/>
          </a:bodyPr>
          <a:lstStyle/>
          <a:p>
            <a:pPr marL="324000" lvl="1" indent="-216000">
              <a:spcBef>
                <a:spcPts val="400"/>
              </a:spcBef>
              <a:buClr>
                <a:schemeClr val="tx2"/>
              </a:buClr>
              <a:buFont typeface="Trebuchet MS" panose="020B0603020202020204" pitchFamily="34" charset="0"/>
              <a:buChar char="•"/>
            </a:pPr>
            <a:r>
              <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rPr>
              <a:t>Technical evaluator</a:t>
            </a:r>
          </a:p>
          <a:p>
            <a:pPr marL="324000" lvl="1" indent="-216000">
              <a:spcBef>
                <a:spcPts val="400"/>
              </a:spcBef>
              <a:buClr>
                <a:schemeClr val="tx2"/>
              </a:buClr>
              <a:buFont typeface="Trebuchet MS" panose="020B0603020202020204" pitchFamily="34" charset="0"/>
              <a:buChar char="•"/>
            </a:pPr>
            <a:endPar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endParaRPr>
          </a:p>
          <a:p>
            <a:pPr marL="324000" lvl="1" indent="-216000">
              <a:spcBef>
                <a:spcPts val="400"/>
              </a:spcBef>
              <a:buClr>
                <a:schemeClr val="tx2"/>
              </a:buClr>
              <a:buFont typeface="Trebuchet MS" panose="020B0603020202020204" pitchFamily="34" charset="0"/>
              <a:buChar char="•"/>
            </a:pPr>
            <a:r>
              <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rPr>
              <a:t>Seek clarification</a:t>
            </a:r>
          </a:p>
          <a:p>
            <a:pPr marL="518400" lvl="2" indent="-172800">
              <a:spcBef>
                <a:spcPts val="400"/>
              </a:spcBef>
              <a:buClr>
                <a:srgbClr val="263C85"/>
              </a:buClr>
              <a:buFont typeface="Trebuchet MS" panose="020B0603020202020204" pitchFamily="34" charset="0"/>
              <a:buChar char="–"/>
              <a:defRPr/>
            </a:pPr>
            <a:r>
              <a:rPr lang="en-US" dirty="0">
                <a:sym typeface="Trebuchet MS" panose="020B0603020202020204" pitchFamily="34" charset="0"/>
              </a:rPr>
              <a:t>Buyers to seek clarifications regarding uploaded documents from Sellers during technical evaluation </a:t>
            </a:r>
          </a:p>
          <a:p>
            <a:pPr marL="518400" lvl="2" indent="-172800">
              <a:spcBef>
                <a:spcPts val="400"/>
              </a:spcBef>
              <a:buClr>
                <a:srgbClr val="263C85"/>
              </a:buClr>
              <a:buFont typeface="Trebuchet MS" panose="020B0603020202020204" pitchFamily="34" charset="0"/>
              <a:buChar char="–"/>
              <a:defRPr/>
            </a:pPr>
            <a:r>
              <a:rPr lang="en-US" dirty="0">
                <a:sym typeface="Trebuchet MS" panose="020B0603020202020204" pitchFamily="34" charset="0"/>
              </a:rPr>
              <a:t>Buyer will be allowed to seek clarification from all sellers as required. Buyer may seek clarifications more than once </a:t>
            </a:r>
          </a:p>
          <a:p>
            <a:pPr marL="518400" lvl="2" indent="-172800">
              <a:spcBef>
                <a:spcPts val="400"/>
              </a:spcBef>
              <a:buClr>
                <a:srgbClr val="263C85"/>
              </a:buClr>
              <a:buFont typeface="Trebuchet MS" panose="020B0603020202020204" pitchFamily="34" charset="0"/>
              <a:buChar char="–"/>
              <a:defRPr/>
            </a:pPr>
            <a:r>
              <a:rPr lang="en-US" dirty="0">
                <a:sym typeface="Trebuchet MS" panose="020B0603020202020204" pitchFamily="34" charset="0"/>
              </a:rPr>
              <a:t>Sellers will be allowed a minimum of 48 hours to provide clarifications. The time provided to all sellers will be the same as defined by the buyer subject to a minimum of 48 hours </a:t>
            </a:r>
          </a:p>
          <a:p>
            <a:pPr marL="518400" lvl="2" indent="-172800">
              <a:spcBef>
                <a:spcPts val="400"/>
              </a:spcBef>
              <a:buClr>
                <a:srgbClr val="263C85"/>
              </a:buClr>
              <a:buFont typeface="Trebuchet MS" panose="020B0603020202020204" pitchFamily="34" charset="0"/>
              <a:buChar char="–"/>
              <a:defRPr/>
            </a:pPr>
            <a:endParaRPr lang="en-US" dirty="0">
              <a:sym typeface="Trebuchet MS" panose="020B0603020202020204" pitchFamily="34" charset="0"/>
            </a:endParaRPr>
          </a:p>
          <a:p>
            <a:pPr marL="324000" lvl="1" indent="-216000">
              <a:spcBef>
                <a:spcPts val="400"/>
              </a:spcBef>
              <a:buClr>
                <a:schemeClr val="tx2"/>
              </a:buClr>
              <a:buFont typeface="Trebuchet MS" panose="020B0603020202020204" pitchFamily="34" charset="0"/>
              <a:buChar char="•"/>
            </a:pPr>
            <a:r>
              <a:rPr kumimoji="0" lang="en-US" b="0" i="0" u="none" strike="noStrike" kern="1200" cap="none" spc="0" normalizeH="0" baseline="0" noProof="0" dirty="0">
                <a:ln>
                  <a:noFill/>
                </a:ln>
                <a:effectLst/>
                <a:uLnTx/>
                <a:uFillTx/>
                <a:ea typeface="+mn-ea"/>
                <a:cs typeface="+mn-cs"/>
                <a:sym typeface="Trebuchet MS" panose="020B0603020202020204" pitchFamily="34" charset="0"/>
              </a:rPr>
              <a:t>MSE/MII </a:t>
            </a:r>
            <a:r>
              <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rPr>
              <a:t>verifications</a:t>
            </a:r>
          </a:p>
          <a:p>
            <a:pPr marL="324000" lvl="1" indent="-216000">
              <a:spcBef>
                <a:spcPts val="400"/>
              </a:spcBef>
              <a:buClr>
                <a:schemeClr val="tx2"/>
              </a:buClr>
              <a:buFont typeface="Trebuchet MS" panose="020B0603020202020204" pitchFamily="34" charset="0"/>
              <a:buChar char="•"/>
            </a:pPr>
            <a:endPar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endParaRPr>
          </a:p>
          <a:p>
            <a:pPr marL="324000" lvl="1" indent="-216000">
              <a:spcBef>
                <a:spcPts val="400"/>
              </a:spcBef>
              <a:buClr>
                <a:schemeClr val="tx2"/>
              </a:buClr>
              <a:buFont typeface="Trebuchet MS" panose="020B0603020202020204" pitchFamily="34" charset="0"/>
              <a:buChar char="•"/>
            </a:pPr>
            <a:r>
              <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rPr>
              <a:t>Technical Evaluation results along with reason</a:t>
            </a:r>
          </a:p>
        </p:txBody>
      </p:sp>
    </p:spTree>
    <p:extLst>
      <p:ext uri="{BB962C8B-B14F-4D97-AF65-F5344CB8AC3E}">
        <p14:creationId xmlns:p14="http://schemas.microsoft.com/office/powerpoint/2010/main" val="68122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0"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9" name="Picture 18" descr="Diagram&#10;&#10;Description automatically generated">
            <a:extLst>
              <a:ext uri="{FF2B5EF4-FFF2-40B4-BE49-F238E27FC236}">
                <a16:creationId xmlns:a16="http://schemas.microsoft.com/office/drawing/2014/main" xmlns="" id="{E78A7917-2539-42C3-B2FB-17D98AB895C8}"/>
              </a:ext>
            </a:extLst>
          </p:cNvPr>
          <p:cNvPicPr>
            <a:picLocks noChangeAspect="1"/>
          </p:cNvPicPr>
          <p:nvPr/>
        </p:nvPicPr>
        <p:blipFill rotWithShape="1">
          <a:blip r:embed="rId7">
            <a:extLst>
              <a:ext uri="{28A0092B-C50C-407E-A947-70E740481C1C}">
                <a14:useLocalDpi xmlns:a14="http://schemas.microsoft.com/office/drawing/2010/main" val="0"/>
              </a:ext>
            </a:extLst>
          </a:blip>
          <a:srcRect t="2937"/>
          <a:stretch/>
        </p:blipFill>
        <p:spPr>
          <a:xfrm>
            <a:off x="8160043" y="1399244"/>
            <a:ext cx="2967628" cy="2969640"/>
          </a:xfrm>
          <a:prstGeom prst="rect">
            <a:avLst/>
          </a:prstGeom>
        </p:spPr>
      </p:pic>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552895"/>
            <a:ext cx="10683977" cy="535531"/>
          </a:xfrm>
        </p:spPr>
        <p:txBody>
          <a:bodyPr vert="horz">
            <a:spAutoFit/>
          </a:bodyPr>
          <a:lstStyle/>
          <a:p>
            <a:r>
              <a:rPr lang="en-US" sz="3200" dirty="0">
                <a:solidFill>
                  <a:srgbClr val="2E3575"/>
                </a:solidFill>
                <a:latin typeface="+mn-lt"/>
              </a:rPr>
              <a:t>The Genesis: Government e-Marketplace (GeM) setup in 2016</a:t>
            </a:r>
          </a:p>
        </p:txBody>
      </p:sp>
      <p:sp>
        <p:nvSpPr>
          <p:cNvPr id="18" name="TextBox 17">
            <a:extLst>
              <a:ext uri="{FF2B5EF4-FFF2-40B4-BE49-F238E27FC236}">
                <a16:creationId xmlns:a16="http://schemas.microsoft.com/office/drawing/2014/main" xmlns="" id="{B4A37FDD-FA2B-49A6-8BB6-397A9C7ABC83}"/>
              </a:ext>
            </a:extLst>
          </p:cNvPr>
          <p:cNvSpPr txBox="1"/>
          <p:nvPr/>
        </p:nvSpPr>
        <p:spPr>
          <a:xfrm>
            <a:off x="873102" y="1557870"/>
            <a:ext cx="6797698" cy="4093428"/>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0"/>
              </a:spcBef>
              <a:spcAft>
                <a:spcPts val="0"/>
              </a:spcAft>
              <a:buClr>
                <a:srgbClr val="263C85"/>
              </a:buClr>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8E4B09"/>
                </a:solidFill>
                <a:effectLst/>
                <a:uLnTx/>
                <a:uFillTx/>
              </a:rPr>
              <a:t>One-stop online procurement portal</a:t>
            </a:r>
            <a:r>
              <a:rPr kumimoji="0" lang="en-US" sz="2000" b="0" i="0" u="none" strike="noStrike" kern="1200" cap="none" spc="0" normalizeH="0" baseline="0" noProof="0" dirty="0">
                <a:ln>
                  <a:noFill/>
                </a:ln>
                <a:solidFill>
                  <a:prstClr val="black"/>
                </a:solidFill>
                <a:effectLst/>
                <a:uLnTx/>
                <a:uFillTx/>
              </a:rPr>
              <a:t> for all Central </a:t>
            </a:r>
            <a:r>
              <a:rPr lang="en-US" sz="2000" dirty="0">
                <a:solidFill>
                  <a:prstClr val="black"/>
                </a:solidFill>
              </a:rPr>
              <a:t>and</a:t>
            </a:r>
            <a:r>
              <a:rPr kumimoji="0" lang="en-US" sz="2000" b="0" i="0" u="none" strike="noStrike" kern="1200" cap="none" spc="0" normalizeH="0" baseline="0" noProof="0" dirty="0">
                <a:ln>
                  <a:noFill/>
                </a:ln>
                <a:solidFill>
                  <a:prstClr val="black"/>
                </a:solidFill>
                <a:effectLst/>
                <a:uLnTx/>
                <a:uFillTx/>
              </a:rPr>
              <a:t> State Ministries, Departments, Bodies &amp; PSUs</a:t>
            </a:r>
          </a:p>
          <a:p>
            <a:pPr marL="342900" marR="0" lvl="0" indent="-342900" defTabSz="914400" rtl="0" eaLnBrk="1" fontAlgn="auto" latinLnBrk="0" hangingPunct="1">
              <a:lnSpc>
                <a:spcPct val="100000"/>
              </a:lnSpc>
              <a:spcBef>
                <a:spcPts val="0"/>
              </a:spcBef>
              <a:spcAft>
                <a:spcPts val="0"/>
              </a:spcAft>
              <a:buClr>
                <a:srgbClr val="263C85"/>
              </a:buClr>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endParaRPr>
          </a:p>
          <a:p>
            <a:pPr marL="342900" marR="0" lvl="0" indent="-342900" defTabSz="914400" rtl="0" eaLnBrk="1" fontAlgn="auto" latinLnBrk="0" hangingPunct="1">
              <a:lnSpc>
                <a:spcPct val="100000"/>
              </a:lnSpc>
              <a:spcBef>
                <a:spcPts val="0"/>
              </a:spcBef>
              <a:spcAft>
                <a:spcPts val="0"/>
              </a:spcAft>
              <a:buClr>
                <a:srgbClr val="263C85"/>
              </a:buClr>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8E4B09"/>
                </a:solidFill>
                <a:effectLst/>
                <a:uLnTx/>
                <a:uFillTx/>
              </a:rPr>
              <a:t>Rule 149 of the GFR amended</a:t>
            </a:r>
            <a:r>
              <a:rPr kumimoji="0" lang="en-US" sz="2000" b="0" i="0" u="none" strike="noStrike" kern="1200" cap="none" spc="0" normalizeH="0" baseline="0" noProof="0" dirty="0">
                <a:ln>
                  <a:noFill/>
                </a:ln>
                <a:solidFill>
                  <a:prstClr val="black"/>
                </a:solidFill>
                <a:effectLst/>
                <a:uLnTx/>
                <a:uFillTx/>
              </a:rPr>
              <a:t>, mandating the procurement of Goods and Services from GeM for all the Central Ministries </a:t>
            </a:r>
            <a:r>
              <a:rPr lang="en-US" sz="2000" dirty="0">
                <a:solidFill>
                  <a:prstClr val="black"/>
                </a:solidFill>
              </a:rPr>
              <a:t>and </a:t>
            </a:r>
            <a:r>
              <a:rPr kumimoji="0" lang="en-US" sz="2000" b="0" i="0" u="none" strike="noStrike" kern="1200" cap="none" spc="0" normalizeH="0" baseline="0" noProof="0" dirty="0">
                <a:ln>
                  <a:noFill/>
                </a:ln>
                <a:solidFill>
                  <a:prstClr val="black"/>
                </a:solidFill>
                <a:effectLst/>
                <a:uLnTx/>
                <a:uFillTx/>
              </a:rPr>
              <a:t>Departments</a:t>
            </a:r>
          </a:p>
          <a:p>
            <a:pPr marL="342900" marR="0" lvl="0" indent="-342900" defTabSz="914400" rtl="0" eaLnBrk="1" fontAlgn="auto" latinLnBrk="0" hangingPunct="1">
              <a:lnSpc>
                <a:spcPct val="100000"/>
              </a:lnSpc>
              <a:spcBef>
                <a:spcPts val="0"/>
              </a:spcBef>
              <a:spcAft>
                <a:spcPts val="0"/>
              </a:spcAft>
              <a:buClr>
                <a:srgbClr val="263C85"/>
              </a:buClr>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endParaRPr>
          </a:p>
          <a:p>
            <a:pPr marL="342900" marR="0" lvl="0" indent="-342900" defTabSz="914400" rtl="0" eaLnBrk="1" fontAlgn="auto" latinLnBrk="0" hangingPunct="1">
              <a:lnSpc>
                <a:spcPct val="100000"/>
              </a:lnSpc>
              <a:spcBef>
                <a:spcPts val="0"/>
              </a:spcBef>
              <a:spcAft>
                <a:spcPts val="0"/>
              </a:spcAft>
              <a:buClr>
                <a:srgbClr val="263C85"/>
              </a:buClr>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rPr>
              <a:t>Multiple tools enabled </a:t>
            </a:r>
            <a:r>
              <a:rPr lang="en-US" sz="2000" dirty="0">
                <a:solidFill>
                  <a:prstClr val="black"/>
                </a:solidFill>
              </a:rPr>
              <a:t>for public </a:t>
            </a:r>
            <a:r>
              <a:rPr kumimoji="0" lang="en-US" sz="2000" b="0" i="0" u="none" strike="noStrike" kern="1200" cap="none" spc="0" normalizeH="0" baseline="0" noProof="0" dirty="0">
                <a:ln>
                  <a:noFill/>
                </a:ln>
                <a:solidFill>
                  <a:prstClr val="black"/>
                </a:solidFill>
                <a:effectLst/>
                <a:uLnTx/>
                <a:uFillTx/>
              </a:rPr>
              <a:t>procurement</a:t>
            </a:r>
            <a:r>
              <a:rPr lang="en-US" sz="2000" dirty="0">
                <a:solidFill>
                  <a:prstClr val="black"/>
                </a:solidFill>
              </a:rPr>
              <a:t>:</a:t>
            </a:r>
            <a:r>
              <a:rPr kumimoji="0" lang="en-US" sz="2000" b="0" i="0" u="none" strike="noStrike" kern="1200" cap="none" spc="0" normalizeH="0" baseline="0" noProof="0" dirty="0">
                <a:ln>
                  <a:noFill/>
                </a:ln>
                <a:solidFill>
                  <a:prstClr val="black"/>
                </a:solidFill>
                <a:effectLst/>
                <a:uLnTx/>
                <a:uFillTx/>
              </a:rPr>
              <a:t> </a:t>
            </a:r>
            <a:br>
              <a:rPr kumimoji="0" lang="en-US" sz="2000" b="0" i="0" u="none" strike="noStrike" kern="1200" cap="none" spc="0" normalizeH="0" baseline="0" noProof="0" dirty="0">
                <a:ln>
                  <a:noFill/>
                </a:ln>
                <a:solidFill>
                  <a:prstClr val="black"/>
                </a:solidFill>
                <a:effectLst/>
                <a:uLnTx/>
                <a:uFillTx/>
              </a:rPr>
            </a:br>
            <a:r>
              <a:rPr kumimoji="0" lang="en-US" sz="2000" b="1" i="0" u="none" strike="noStrike" kern="1200" cap="none" spc="0" normalizeH="0" baseline="0" noProof="0" dirty="0">
                <a:ln>
                  <a:noFill/>
                </a:ln>
                <a:solidFill>
                  <a:srgbClr val="8E4B09"/>
                </a:solidFill>
                <a:effectLst/>
                <a:uLnTx/>
                <a:uFillTx/>
              </a:rPr>
              <a:t>Direct purchase, L1, Bid / Reverse Auction, </a:t>
            </a:r>
            <a:br>
              <a:rPr kumimoji="0" lang="en-US" sz="2000" b="1" i="0" u="none" strike="noStrike" kern="1200" cap="none" spc="0" normalizeH="0" baseline="0" noProof="0" dirty="0">
                <a:ln>
                  <a:noFill/>
                </a:ln>
                <a:solidFill>
                  <a:srgbClr val="8E4B09"/>
                </a:solidFill>
                <a:effectLst/>
                <a:uLnTx/>
                <a:uFillTx/>
              </a:rPr>
            </a:br>
            <a:r>
              <a:rPr kumimoji="0" lang="en-US" sz="2000" b="1" i="0" u="none" strike="noStrike" kern="1200" cap="none" spc="0" normalizeH="0" baseline="0" noProof="0" dirty="0">
                <a:ln>
                  <a:noFill/>
                </a:ln>
                <a:solidFill>
                  <a:srgbClr val="8E4B09"/>
                </a:solidFill>
                <a:effectLst/>
                <a:uLnTx/>
                <a:uFillTx/>
              </a:rPr>
              <a:t>and Forward Auction </a:t>
            </a:r>
          </a:p>
          <a:p>
            <a:pPr marL="342900" marR="0" lvl="0" indent="-342900" defTabSz="914400" rtl="0" eaLnBrk="1" fontAlgn="auto" latinLnBrk="0" hangingPunct="1">
              <a:lnSpc>
                <a:spcPct val="100000"/>
              </a:lnSpc>
              <a:spcBef>
                <a:spcPts val="0"/>
              </a:spcBef>
              <a:spcAft>
                <a:spcPts val="0"/>
              </a:spcAft>
              <a:buClr>
                <a:srgbClr val="263C85"/>
              </a:buClr>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endParaRPr>
          </a:p>
          <a:p>
            <a:pPr marL="342900" marR="0" lvl="0" indent="-342900" defTabSz="914400" rtl="0" eaLnBrk="1" fontAlgn="auto" latinLnBrk="0" hangingPunct="1">
              <a:lnSpc>
                <a:spcPct val="100000"/>
              </a:lnSpc>
              <a:spcBef>
                <a:spcPts val="0"/>
              </a:spcBef>
              <a:spcAft>
                <a:spcPts val="0"/>
              </a:spcAft>
              <a:buClr>
                <a:srgbClr val="263C85"/>
              </a:buClr>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rPr>
              <a:t>Commitment to </a:t>
            </a:r>
            <a:r>
              <a:rPr lang="en-US" sz="2000" dirty="0">
                <a:solidFill>
                  <a:prstClr val="black"/>
                </a:solidFill>
              </a:rPr>
              <a:t>Three</a:t>
            </a:r>
            <a:r>
              <a:rPr kumimoji="0" lang="en-US" sz="2000" b="0" i="0" u="none" strike="noStrike" kern="1200" cap="none" spc="0" normalizeH="0" baseline="0" noProof="0" dirty="0">
                <a:ln>
                  <a:noFill/>
                </a:ln>
                <a:solidFill>
                  <a:prstClr val="black"/>
                </a:solidFill>
                <a:effectLst/>
                <a:uLnTx/>
                <a:uFillTx/>
              </a:rPr>
              <a:t> pillars: </a:t>
            </a:r>
            <a:r>
              <a:rPr kumimoji="0" lang="en-US" sz="2000" b="1" i="0" u="none" strike="noStrike" kern="1200" cap="none" spc="0" normalizeH="0" baseline="0" noProof="0" dirty="0">
                <a:ln>
                  <a:noFill/>
                </a:ln>
                <a:solidFill>
                  <a:srgbClr val="8E4B09"/>
                </a:solidFill>
                <a:effectLst/>
                <a:uLnTx/>
                <a:uFillTx/>
              </a:rPr>
              <a:t>Efficiency</a:t>
            </a:r>
            <a:r>
              <a:rPr kumimoji="0" lang="en-US" sz="2000" b="0" i="0" u="none" strike="noStrike" kern="1200" cap="none" spc="0" normalizeH="0" baseline="0" noProof="0" dirty="0">
                <a:ln>
                  <a:noFill/>
                </a:ln>
                <a:solidFill>
                  <a:srgbClr val="8E4B09"/>
                </a:solidFill>
                <a:effectLst/>
                <a:uLnTx/>
                <a:uFillTx/>
              </a:rPr>
              <a:t>, </a:t>
            </a:r>
            <a:r>
              <a:rPr kumimoji="0" lang="en-US" sz="2000" b="1" i="0" u="none" strike="noStrike" kern="1200" cap="none" spc="0" normalizeH="0" baseline="0" noProof="0" dirty="0">
                <a:ln>
                  <a:noFill/>
                </a:ln>
                <a:solidFill>
                  <a:srgbClr val="8E4B09"/>
                </a:solidFill>
                <a:effectLst/>
                <a:uLnTx/>
                <a:uFillTx/>
              </a:rPr>
              <a:t>Transparency</a:t>
            </a:r>
            <a:r>
              <a:rPr kumimoji="0" lang="en-US" sz="2000" b="0" i="0" u="none" strike="noStrike" kern="1200" cap="none" spc="0" normalizeH="0" baseline="0" noProof="0" dirty="0">
                <a:ln>
                  <a:noFill/>
                </a:ln>
                <a:solidFill>
                  <a:srgbClr val="8E4B09"/>
                </a:solidFill>
                <a:effectLst/>
                <a:uLnTx/>
                <a:uFillTx/>
              </a:rPr>
              <a:t> </a:t>
            </a:r>
            <a:r>
              <a:rPr kumimoji="0" lang="en-US" sz="2000" b="0" i="0" u="none" strike="noStrike" kern="1200" cap="none" spc="0" normalizeH="0" baseline="0" noProof="0" dirty="0">
                <a:ln>
                  <a:noFill/>
                </a:ln>
                <a:solidFill>
                  <a:prstClr val="black"/>
                </a:solidFill>
                <a:effectLst/>
                <a:uLnTx/>
                <a:uFillTx/>
              </a:rPr>
              <a:t>&amp; </a:t>
            </a:r>
            <a:r>
              <a:rPr kumimoji="0" lang="en-US" sz="2000" b="1" i="0" u="none" strike="noStrike" kern="1200" cap="none" spc="0" normalizeH="0" baseline="0" noProof="0" dirty="0">
                <a:ln>
                  <a:noFill/>
                </a:ln>
                <a:solidFill>
                  <a:srgbClr val="8E4B09"/>
                </a:solidFill>
                <a:effectLst/>
                <a:uLnTx/>
                <a:uFillTx/>
              </a:rPr>
              <a:t>Inclusiveness</a:t>
            </a:r>
            <a:r>
              <a:rPr kumimoji="0" lang="en-US" sz="2000" b="0" i="0" u="none" strike="noStrike" kern="1200" cap="none" spc="0" normalizeH="0" baseline="0" noProof="0" dirty="0">
                <a:ln>
                  <a:noFill/>
                </a:ln>
                <a:solidFill>
                  <a:srgbClr val="E71C57"/>
                </a:solidFill>
                <a:effectLst/>
                <a:uLnTx/>
                <a:uFillTx/>
              </a:rPr>
              <a:t> </a:t>
            </a:r>
            <a:r>
              <a:rPr kumimoji="0" lang="en-US" sz="2000" b="0" i="0" u="none" strike="noStrike" kern="1200" cap="none" spc="0" normalizeH="0" baseline="0" noProof="0" dirty="0">
                <a:ln>
                  <a:noFill/>
                </a:ln>
                <a:solidFill>
                  <a:prstClr val="black"/>
                </a:solidFill>
                <a:effectLst/>
                <a:uLnTx/>
                <a:uFillTx/>
              </a:rPr>
              <a:t>in public procurement</a:t>
            </a:r>
          </a:p>
        </p:txBody>
      </p:sp>
      <p:pic>
        <p:nvPicPr>
          <p:cNvPr id="20" name="Picture 19" descr="Graphical user interface, text&#10;&#10;Description automatically generated">
            <a:extLst>
              <a:ext uri="{FF2B5EF4-FFF2-40B4-BE49-F238E27FC236}">
                <a16:creationId xmlns:a16="http://schemas.microsoft.com/office/drawing/2014/main" xmlns="" id="{EFA6C426-16C8-47D4-A9B6-4D4CC24C483C}"/>
              </a:ext>
            </a:extLst>
          </p:cNvPr>
          <p:cNvPicPr>
            <a:picLocks noChangeAspect="1"/>
          </p:cNvPicPr>
          <p:nvPr/>
        </p:nvPicPr>
        <p:blipFill rotWithShape="1">
          <a:blip r:embed="rId8">
            <a:extLst>
              <a:ext uri="{28A0092B-C50C-407E-A947-70E740481C1C}">
                <a14:useLocalDpi xmlns:a14="http://schemas.microsoft.com/office/drawing/2010/main" val="0"/>
              </a:ext>
            </a:extLst>
          </a:blip>
          <a:srcRect r="490"/>
          <a:stretch/>
        </p:blipFill>
        <p:spPr>
          <a:xfrm>
            <a:off x="7730634" y="4524381"/>
            <a:ext cx="3826445" cy="1240421"/>
          </a:xfrm>
          <a:prstGeom prst="rect">
            <a:avLst/>
          </a:prstGeom>
        </p:spPr>
      </p:pic>
    </p:spTree>
    <p:extLst>
      <p:ext uri="{BB962C8B-B14F-4D97-AF65-F5344CB8AC3E}">
        <p14:creationId xmlns:p14="http://schemas.microsoft.com/office/powerpoint/2010/main" val="3804382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335D0914-69FC-44C0-AF78-A8C5E4E2D8B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18"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2ADA1FBB-7CB5-47DB-965C-25FB6595987F}"/>
              </a:ext>
            </a:extLst>
          </p:cNvPr>
          <p:cNvSpPr>
            <a:spLocks noGrp="1"/>
          </p:cNvSpPr>
          <p:nvPr>
            <p:ph type="title"/>
          </p:nvPr>
        </p:nvSpPr>
        <p:spPr/>
        <p:txBody>
          <a:bodyPr vert="horz"/>
          <a:lstStyle/>
          <a:p>
            <a:r>
              <a:rPr lang="en-US" sz="2800" dirty="0">
                <a:solidFill>
                  <a:srgbClr val="F3E854"/>
                </a:solidFill>
              </a:rPr>
              <a:t>E-Procurement | </a:t>
            </a:r>
            <a:br>
              <a:rPr lang="en-US" sz="2800" dirty="0">
                <a:solidFill>
                  <a:srgbClr val="F3E854"/>
                </a:solidFill>
              </a:rPr>
            </a:br>
            <a:r>
              <a:rPr lang="en-US" sz="2800" dirty="0">
                <a:solidFill>
                  <a:srgbClr val="F3E854"/>
                </a:solidFill>
              </a:rPr>
              <a:t/>
            </a:r>
            <a:br>
              <a:rPr lang="en-US" sz="2800" dirty="0">
                <a:solidFill>
                  <a:srgbClr val="F3E854"/>
                </a:solidFill>
              </a:rPr>
            </a:br>
            <a:r>
              <a:rPr lang="en-US" sz="2800" dirty="0"/>
              <a:t>Bid evaluation and awarding - Technical &amp; Financial (II/II)</a:t>
            </a:r>
            <a:endParaRPr lang="en-US" dirty="0"/>
          </a:p>
        </p:txBody>
      </p:sp>
      <p:sp>
        <p:nvSpPr>
          <p:cNvPr id="3" name="TextBox 2">
            <a:extLst>
              <a:ext uri="{FF2B5EF4-FFF2-40B4-BE49-F238E27FC236}">
                <a16:creationId xmlns:a16="http://schemas.microsoft.com/office/drawing/2014/main" xmlns="" id="{DF85A728-7613-44E9-8A9A-F8AE63F64095}"/>
              </a:ext>
            </a:extLst>
          </p:cNvPr>
          <p:cNvSpPr txBox="1"/>
          <p:nvPr/>
        </p:nvSpPr>
        <p:spPr>
          <a:xfrm>
            <a:off x="4433587" y="1307068"/>
            <a:ext cx="6724650" cy="4237057"/>
          </a:xfrm>
          <a:prstGeom prst="rect">
            <a:avLst/>
          </a:prstGeom>
          <a:noFill/>
        </p:spPr>
        <p:txBody>
          <a:bodyPr wrap="square" lIns="0" tIns="0" rIns="0" bIns="0" rtlCol="0" anchor="t">
            <a:spAutoFit/>
          </a:bodyPr>
          <a:lstStyle/>
          <a:p>
            <a:pPr marL="324000" lvl="1" indent="-216000">
              <a:spcBef>
                <a:spcPts val="400"/>
              </a:spcBef>
              <a:buClr>
                <a:schemeClr val="tx2"/>
              </a:buClr>
              <a:buFont typeface="Trebuchet MS" panose="020B0603020202020204" pitchFamily="34" charset="0"/>
              <a:buChar char="•"/>
            </a:pPr>
            <a:r>
              <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rPr>
              <a:t>Challenge Rejection</a:t>
            </a:r>
          </a:p>
          <a:p>
            <a:pPr marL="518400" lvl="2" indent="-172800">
              <a:spcBef>
                <a:spcPts val="400"/>
              </a:spcBef>
              <a:buClr>
                <a:srgbClr val="263C85"/>
              </a:buClr>
              <a:buFont typeface="Trebuchet MS" panose="020B0603020202020204" pitchFamily="34" charset="0"/>
              <a:buChar char="–"/>
              <a:defRPr/>
            </a:pPr>
            <a:r>
              <a:rPr lang="en-US" dirty="0">
                <a:sym typeface="Trebuchet MS" panose="020B0603020202020204" pitchFamily="34" charset="0"/>
              </a:rPr>
              <a:t>If the Buyer seeks clarification from any of the sellers, the technical qualification will be frozen for these sellers until the clarifications are obtained from the sellers (in the 48 hours duration or as per time specified by the buyer). </a:t>
            </a:r>
          </a:p>
          <a:p>
            <a:pPr marL="518400" lvl="2" indent="-172800">
              <a:spcBef>
                <a:spcPts val="400"/>
              </a:spcBef>
              <a:buClr>
                <a:srgbClr val="263C85"/>
              </a:buClr>
              <a:buFont typeface="Trebuchet MS" panose="020B0603020202020204" pitchFamily="34" charset="0"/>
              <a:buChar char="–"/>
              <a:defRPr/>
            </a:pPr>
            <a:r>
              <a:rPr lang="en-US" dirty="0">
                <a:sym typeface="Trebuchet MS" panose="020B0603020202020204" pitchFamily="34" charset="0"/>
              </a:rPr>
              <a:t>Allow sellers 48 hours post completion of technical evaluation to make any representations against disqualifications. </a:t>
            </a:r>
          </a:p>
          <a:p>
            <a:pPr marL="518400" lvl="2" indent="-172800">
              <a:spcBef>
                <a:spcPts val="400"/>
              </a:spcBef>
              <a:buClr>
                <a:srgbClr val="263C85"/>
              </a:buClr>
              <a:buFont typeface="Trebuchet MS" panose="020B0603020202020204" pitchFamily="34" charset="0"/>
              <a:buChar char="–"/>
              <a:defRPr/>
            </a:pPr>
            <a:r>
              <a:rPr lang="en-US" dirty="0">
                <a:sym typeface="Trebuchet MS" panose="020B0603020202020204" pitchFamily="34" charset="0"/>
              </a:rPr>
              <a:t>Buyer will have an option to Bypass the Challenge Rejection buffer time i.e., 48 hours, only in bids which have duration less than 10 days by submitting undertaking </a:t>
            </a:r>
          </a:p>
          <a:p>
            <a:pPr marL="518400" lvl="2" indent="-172800">
              <a:spcBef>
                <a:spcPts val="400"/>
              </a:spcBef>
              <a:buClr>
                <a:srgbClr val="263C85"/>
              </a:buClr>
              <a:buFont typeface="Trebuchet MS" panose="020B0603020202020204" pitchFamily="34" charset="0"/>
              <a:buChar char="–"/>
              <a:defRPr/>
            </a:pPr>
            <a:endParaRPr lang="en-US" dirty="0">
              <a:sym typeface="Trebuchet MS" panose="020B0603020202020204" pitchFamily="34" charset="0"/>
            </a:endParaRPr>
          </a:p>
          <a:p>
            <a:pPr marL="324000" lvl="1" indent="-216000">
              <a:spcBef>
                <a:spcPts val="400"/>
              </a:spcBef>
              <a:buClr>
                <a:schemeClr val="tx2"/>
              </a:buClr>
              <a:buFont typeface="Trebuchet MS" panose="020B0603020202020204" pitchFamily="34" charset="0"/>
              <a:buChar char="•"/>
            </a:pPr>
            <a:r>
              <a:rPr kumimoji="0" lang="en-US" b="0" i="0" u="none" strike="noStrike" kern="1200" cap="none" spc="0" normalizeH="0" baseline="0" noProof="0" dirty="0">
                <a:ln>
                  <a:noFill/>
                </a:ln>
                <a:effectLst/>
                <a:uLnTx/>
                <a:uFillTx/>
                <a:ea typeface="+mn-ea"/>
                <a:cs typeface="+mn-cs"/>
                <a:sym typeface="Trebuchet MS" panose="020B0603020202020204" pitchFamily="34" charset="0"/>
              </a:rPr>
              <a:t>Faceless </a:t>
            </a:r>
            <a:r>
              <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rPr>
              <a:t>Online L1 Negotiations </a:t>
            </a:r>
          </a:p>
          <a:p>
            <a:pPr marL="324000" lvl="1" indent="-216000">
              <a:spcBef>
                <a:spcPts val="400"/>
              </a:spcBef>
              <a:buClr>
                <a:schemeClr val="tx2"/>
              </a:buClr>
              <a:buFont typeface="Trebuchet MS" panose="020B0603020202020204" pitchFamily="34" charset="0"/>
              <a:buChar char="•"/>
            </a:pPr>
            <a:endParaRPr kumimoji="0" lang="en-US" b="0" i="0" u="none" strike="noStrike" kern="1200" cap="none" spc="0" normalizeH="0" baseline="0" noProof="0" dirty="0">
              <a:ln>
                <a:noFill/>
              </a:ln>
              <a:effectLst/>
              <a:uLnTx/>
              <a:uFillTx/>
              <a:ea typeface="+mn-ea"/>
              <a:cs typeface="+mn-cs"/>
              <a:sym typeface="Trebuchet MS" panose="020B0603020202020204" pitchFamily="34" charset="0"/>
            </a:endParaRPr>
          </a:p>
          <a:p>
            <a:pPr marL="324000" lvl="1" indent="-216000">
              <a:spcBef>
                <a:spcPts val="400"/>
              </a:spcBef>
              <a:buClr>
                <a:schemeClr val="tx2"/>
              </a:buClr>
              <a:buFont typeface="Trebuchet MS" panose="020B0603020202020204" pitchFamily="34" charset="0"/>
              <a:buChar char="•"/>
            </a:pPr>
            <a:r>
              <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rPr>
              <a:t>System driven splitting</a:t>
            </a:r>
            <a:r>
              <a:rPr kumimoji="0" lang="en-US" b="0" i="0" u="none" strike="noStrike" kern="1200" cap="none" spc="0" normalizeH="0" baseline="0" noProof="0" dirty="0">
                <a:ln>
                  <a:noFill/>
                </a:ln>
                <a:effectLst/>
                <a:uLnTx/>
                <a:uFillTx/>
                <a:ea typeface="+mn-ea"/>
                <a:cs typeface="+mn-cs"/>
                <a:sym typeface="Trebuchet MS" panose="020B0603020202020204" pitchFamily="34" charset="0"/>
              </a:rPr>
              <a:t> for MII and </a:t>
            </a:r>
            <a:r>
              <a:rPr kumimoji="0" lang="en-US" b="0" i="0" u="none" strike="noStrike" kern="1200" cap="none" spc="0" normalizeH="0" baseline="0" noProof="0" dirty="0" err="1">
                <a:ln>
                  <a:noFill/>
                </a:ln>
                <a:effectLst/>
                <a:uLnTx/>
                <a:uFillTx/>
                <a:ea typeface="+mn-ea"/>
                <a:cs typeface="+mn-cs"/>
                <a:sym typeface="Trebuchet MS" panose="020B0603020202020204" pitchFamily="34" charset="0"/>
              </a:rPr>
              <a:t>MSE</a:t>
            </a:r>
            <a:endParaRPr kumimoji="0" lang="en-US" b="0" i="0" u="none" strike="noStrike" kern="1200" cap="none" spc="0" normalizeH="0" baseline="0" noProof="0" dirty="0">
              <a:ln>
                <a:noFill/>
              </a:ln>
              <a:effectLst/>
              <a:uLnTx/>
              <a:uFillTx/>
              <a:ea typeface="+mn-ea"/>
              <a:cs typeface="+mn-cs"/>
              <a:sym typeface="Trebuchet MS" panose="020B0603020202020204" pitchFamily="34" charset="0"/>
            </a:endParaRPr>
          </a:p>
        </p:txBody>
      </p:sp>
    </p:spTree>
    <p:extLst>
      <p:ext uri="{BB962C8B-B14F-4D97-AF65-F5344CB8AC3E}">
        <p14:creationId xmlns:p14="http://schemas.microsoft.com/office/powerpoint/2010/main" val="3500012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DEDD236E-BA24-4A38-9A99-BCDBBB712ED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2" name="think-cell Slide" r:id="rId5" imgW="344" imgH="344" progId="TCLayout.ActiveDocument.1">
                  <p:embed/>
                </p:oleObj>
              </mc:Choice>
              <mc:Fallback>
                <p:oleObj name="think-cell Slide" r:id="rId5" imgW="344" imgH="34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41E8C921-47CA-4859-91B3-B73EA3B3B52E}"/>
              </a:ext>
            </a:extLst>
          </p:cNvPr>
          <p:cNvSpPr>
            <a:spLocks noGrp="1"/>
          </p:cNvSpPr>
          <p:nvPr>
            <p:ph type="title"/>
          </p:nvPr>
        </p:nvSpPr>
        <p:spPr>
          <a:xfrm>
            <a:off x="958300" y="342958"/>
            <a:ext cx="10683977" cy="553998"/>
          </a:xfrm>
        </p:spPr>
        <p:txBody>
          <a:bodyPr vert="horz"/>
          <a:lstStyle/>
          <a:p>
            <a:r>
              <a:rPr lang="en-US" sz="2000" dirty="0"/>
              <a:t>Findings from a study undertaken by BCG (during end 2021) on feedback from stakeholders, cost savings and measures to enhance TRUST on the portal</a:t>
            </a:r>
          </a:p>
        </p:txBody>
      </p:sp>
      <p:sp>
        <p:nvSpPr>
          <p:cNvPr id="5" name="TextBox 4">
            <a:extLst>
              <a:ext uri="{FF2B5EF4-FFF2-40B4-BE49-F238E27FC236}">
                <a16:creationId xmlns:a16="http://schemas.microsoft.com/office/drawing/2014/main" xmlns="" id="{73244312-BB44-CDEC-3F26-44EC9435B664}"/>
              </a:ext>
            </a:extLst>
          </p:cNvPr>
          <p:cNvSpPr txBox="1"/>
          <p:nvPr/>
        </p:nvSpPr>
        <p:spPr>
          <a:xfrm>
            <a:off x="492967" y="979496"/>
            <a:ext cx="11206065" cy="6046271"/>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buFont typeface="Arial" panose="020B0604020202020204" pitchFamily="34" charset="0"/>
              <a:buChar char="•"/>
            </a:pPr>
            <a:r>
              <a:rPr lang="en-US" sz="2000" dirty="0">
                <a:solidFill>
                  <a:srgbClr val="000000"/>
                </a:solidFill>
                <a:latin typeface="Calibri" panose="020F0502020204030204" pitchFamily="34" charset="0"/>
              </a:rPr>
              <a:t>Buyer and Seller satisfaction scores were 59% and 56%: measures initiated to raise score to 80%  (excellent by industry standards)over next 2 years</a:t>
            </a:r>
          </a:p>
          <a:p>
            <a:endParaRPr lang="en-US" sz="200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000" dirty="0">
                <a:solidFill>
                  <a:srgbClr val="000000"/>
                </a:solidFill>
                <a:latin typeface="Calibri" panose="020F0502020204030204" pitchFamily="34" charset="0"/>
              </a:rPr>
              <a:t>Overall sentiment analysis for GeM was -3.9% , much better as compared to -14.5% for IRCTC, -20.1% for Flipkart,-13.6% for Amazon . Positive themes for GeM include focus on transparency, efficiency and inclusivity and negative ones include fake websites, pricing and occasional quality issues.</a:t>
            </a:r>
          </a:p>
          <a:p>
            <a:endParaRPr lang="en-US" sz="200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000" dirty="0">
                <a:solidFill>
                  <a:srgbClr val="000000"/>
                </a:solidFill>
                <a:latin typeface="Calibri" panose="020F0502020204030204" pitchFamily="34" charset="0"/>
              </a:rPr>
              <a:t>Measures initiated on all recommendations for enhancing Trust: </a:t>
            </a:r>
            <a:r>
              <a:rPr lang="en-US" sz="2000" i="1" dirty="0">
                <a:solidFill>
                  <a:srgbClr val="000000"/>
                </a:solidFill>
                <a:latin typeface="Calibri" panose="020F0502020204030204" pitchFamily="34" charset="0"/>
              </a:rPr>
              <a:t>Measures relate to Customer promise, Strengthening internal control measures, enhancing competence  &amp; Education and sensitization</a:t>
            </a:r>
          </a:p>
          <a:p>
            <a:pPr marL="285750" indent="-285750">
              <a:buFont typeface="Arial" panose="020B0604020202020204" pitchFamily="34" charset="0"/>
              <a:buChar char="•"/>
            </a:pPr>
            <a:r>
              <a:rPr lang="en-US" sz="2000" dirty="0">
                <a:solidFill>
                  <a:srgbClr val="000000"/>
                </a:solidFill>
                <a:latin typeface="Calibri" panose="020F0502020204030204" pitchFamily="34" charset="0"/>
              </a:rPr>
              <a:t>Some such measures include:</a:t>
            </a:r>
          </a:p>
          <a:p>
            <a:pPr marL="742950" lvl="1" indent="-285750">
              <a:buFont typeface="Arial" panose="020B0604020202020204" pitchFamily="34" charset="0"/>
              <a:buChar char="•"/>
            </a:pPr>
            <a:r>
              <a:rPr lang="en-US" sz="2000" dirty="0">
                <a:solidFill>
                  <a:srgbClr val="000000"/>
                </a:solidFill>
                <a:latin typeface="Calibri" panose="020F0502020204030204" pitchFamily="34" charset="0"/>
              </a:rPr>
              <a:t>AI/ML based use case-based platform level controls- Development complete, to be rolled out  in phases from 01.04.23</a:t>
            </a:r>
          </a:p>
          <a:p>
            <a:pPr marL="742950" lvl="1" indent="-285750">
              <a:buFont typeface="Arial" panose="020B0604020202020204" pitchFamily="34" charset="0"/>
              <a:buChar char="•"/>
            </a:pPr>
            <a:r>
              <a:rPr lang="en-US" sz="2000" dirty="0">
                <a:solidFill>
                  <a:srgbClr val="000000"/>
                </a:solidFill>
                <a:latin typeface="Calibri" panose="020F0502020204030204" pitchFamily="34" charset="0"/>
              </a:rPr>
              <a:t>Help Desk strengthened</a:t>
            </a:r>
          </a:p>
          <a:p>
            <a:pPr marL="742950" lvl="1" indent="-285750">
              <a:buFont typeface="Arial" panose="020B0604020202020204" pitchFamily="34" charset="0"/>
              <a:buChar char="•"/>
            </a:pPr>
            <a:r>
              <a:rPr lang="en-US" sz="2000" dirty="0">
                <a:solidFill>
                  <a:srgbClr val="000000"/>
                </a:solidFill>
                <a:latin typeface="Calibri" panose="020F0502020204030204" pitchFamily="34" charset="0"/>
              </a:rPr>
              <a:t>Separate vertical being established for Risk and Fraud assessment, monitoring and reporting - </a:t>
            </a:r>
            <a:r>
              <a:rPr lang="en-US" sz="2000" dirty="0" err="1">
                <a:solidFill>
                  <a:srgbClr val="000000"/>
                </a:solidFill>
                <a:latin typeface="Calibri" panose="020F0502020204030204" pitchFamily="34" charset="0"/>
              </a:rPr>
              <a:t>RfP</a:t>
            </a:r>
            <a:r>
              <a:rPr lang="en-US" sz="2000" dirty="0">
                <a:solidFill>
                  <a:srgbClr val="000000"/>
                </a:solidFill>
                <a:latin typeface="Calibri" panose="020F0502020204030204" pitchFamily="34" charset="0"/>
              </a:rPr>
              <a:t> floated, work to be started by end of May 2023</a:t>
            </a:r>
          </a:p>
          <a:p>
            <a:pPr marL="742950" lvl="1" indent="-285750">
              <a:buFont typeface="Arial" panose="020B0604020202020204" pitchFamily="34" charset="0"/>
              <a:buChar char="•"/>
            </a:pPr>
            <a:r>
              <a:rPr lang="en-US" sz="2000" dirty="0">
                <a:solidFill>
                  <a:srgbClr val="000000"/>
                </a:solidFill>
                <a:latin typeface="Calibri" panose="020F0502020204030204" pitchFamily="34" charset="0"/>
              </a:rPr>
              <a:t>Annual External Audit : </a:t>
            </a:r>
            <a:r>
              <a:rPr lang="en-US" sz="2000" dirty="0" err="1">
                <a:solidFill>
                  <a:srgbClr val="000000"/>
                </a:solidFill>
                <a:latin typeface="Calibri" panose="020F0502020204030204" pitchFamily="34" charset="0"/>
              </a:rPr>
              <a:t>RfP</a:t>
            </a:r>
            <a:r>
              <a:rPr lang="en-US" sz="2000" dirty="0">
                <a:solidFill>
                  <a:srgbClr val="000000"/>
                </a:solidFill>
                <a:latin typeface="Calibri" panose="020F0502020204030204" pitchFamily="34" charset="0"/>
              </a:rPr>
              <a:t> being floated for a fresh Audit to assess impact of the portal- SWOT and recommendations to enhance Effectiveness, Trust and Integrity. </a:t>
            </a:r>
          </a:p>
          <a:p>
            <a:pPr marL="285750" indent="-285750">
              <a:buFont typeface="Arial" panose="020B0604020202020204" pitchFamily="34" charset="0"/>
              <a:buChar char="•"/>
            </a:pPr>
            <a:endParaRPr lang="en-US" sz="2000" dirty="0">
              <a:solidFill>
                <a:srgbClr val="000000"/>
              </a:solidFill>
              <a:latin typeface="Calibri" panose="020F0502020204030204" pitchFamily="34" charset="0"/>
            </a:endParaRPr>
          </a:p>
          <a:p>
            <a:pPr marL="285750" indent="-285750">
              <a:lnSpc>
                <a:spcPct val="150000"/>
              </a:lnSpc>
              <a:buFont typeface="Arial" panose="020B0604020202020204" pitchFamily="34" charset="0"/>
              <a:buChar char="•"/>
            </a:pPr>
            <a:endParaRPr lang="en-US" sz="2000" dirty="0">
              <a:solidFill>
                <a:srgbClr val="000000"/>
              </a:solidFill>
              <a:latin typeface="Calibri" panose="020F0502020204030204" pitchFamily="34" charset="0"/>
            </a:endParaRPr>
          </a:p>
        </p:txBody>
      </p:sp>
      <p:sp>
        <p:nvSpPr>
          <p:cNvPr id="4" name="Rectangle 3">
            <a:extLst>
              <a:ext uri="{FF2B5EF4-FFF2-40B4-BE49-F238E27FC236}">
                <a16:creationId xmlns:a16="http://schemas.microsoft.com/office/drawing/2014/main" xmlns="" id="{21A3308E-4D10-6B0F-F6EA-6F228E19CDFD}"/>
              </a:ext>
            </a:extLst>
          </p:cNvPr>
          <p:cNvSpPr/>
          <p:nvPr/>
        </p:nvSpPr>
        <p:spPr>
          <a:xfrm>
            <a:off x="2803762" y="6413542"/>
            <a:ext cx="4655975" cy="101500"/>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400" b="1" dirty="0">
              <a:solidFill>
                <a:schemeClr val="tx1"/>
              </a:solidFill>
            </a:endParaRPr>
          </a:p>
        </p:txBody>
      </p:sp>
    </p:spTree>
    <p:extLst>
      <p:ext uri="{BB962C8B-B14F-4D97-AF65-F5344CB8AC3E}">
        <p14:creationId xmlns:p14="http://schemas.microsoft.com/office/powerpoint/2010/main" val="2150251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66DCFDA-FF1A-4883-B5F6-16676DB8D47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6" name="think-cell Slide" r:id="rId4" imgW="473" imgH="476" progId="TCLayout.ActiveDocument.1">
                  <p:embed/>
                </p:oleObj>
              </mc:Choice>
              <mc:Fallback>
                <p:oleObj name="think-cell Slide" r:id="rId4" imgW="473" imgH="476" progId="TCLayout.ActiveDocument.1">
                  <p:embed/>
                  <p:pic>
                    <p:nvPicPr>
                      <p:cNvPr id="4" name="Object 3" hidden="1">
                        <a:extLst>
                          <a:ext uri="{FF2B5EF4-FFF2-40B4-BE49-F238E27FC236}">
                            <a16:creationId xmlns:a16="http://schemas.microsoft.com/office/drawing/2014/main" xmlns="" id="{366DCFDA-FF1A-4883-B5F6-16676DB8D4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xmlns="" id="{AD071DDF-DB8E-4A9A-A1CF-FAB136EB7278}"/>
              </a:ext>
            </a:extLst>
          </p:cNvPr>
          <p:cNvSpPr>
            <a:spLocks noGrp="1"/>
          </p:cNvSpPr>
          <p:nvPr>
            <p:ph type="title"/>
          </p:nvPr>
        </p:nvSpPr>
        <p:spPr>
          <a:xfrm>
            <a:off x="873102" y="445379"/>
            <a:ext cx="10683977" cy="941796"/>
          </a:xfrm>
        </p:spPr>
        <p:txBody>
          <a:bodyPr vert="horz" lIns="91440" tIns="45720" rIns="91440" bIns="45720" rtlCol="0" anchor="ctr">
            <a:noAutofit/>
          </a:bodyPr>
          <a:lstStyle/>
          <a:p>
            <a:r>
              <a:rPr lang="en-US" sz="2800" dirty="0">
                <a:solidFill>
                  <a:srgbClr val="263C85"/>
                </a:solidFill>
                <a:latin typeface="+mn-lt"/>
              </a:rPr>
              <a:t>Multiple initiatives currently in progress to unlock the next wave of growth at GeM</a:t>
            </a:r>
          </a:p>
        </p:txBody>
      </p:sp>
      <p:grpSp>
        <p:nvGrpSpPr>
          <p:cNvPr id="6" name="Group 5">
            <a:extLst>
              <a:ext uri="{FF2B5EF4-FFF2-40B4-BE49-F238E27FC236}">
                <a16:creationId xmlns:a16="http://schemas.microsoft.com/office/drawing/2014/main" xmlns="" id="{A51F6BF2-E1B1-2E2F-87D5-98DB10213CB5}"/>
              </a:ext>
            </a:extLst>
          </p:cNvPr>
          <p:cNvGrpSpPr/>
          <p:nvPr/>
        </p:nvGrpSpPr>
        <p:grpSpPr>
          <a:xfrm>
            <a:off x="726322" y="1828428"/>
            <a:ext cx="5130463" cy="3698021"/>
            <a:chOff x="726322" y="1576503"/>
            <a:chExt cx="5130463" cy="3698021"/>
          </a:xfrm>
        </p:grpSpPr>
        <p:sp>
          <p:nvSpPr>
            <p:cNvPr id="23" name="ee4pHeader1">
              <a:extLst>
                <a:ext uri="{FF2B5EF4-FFF2-40B4-BE49-F238E27FC236}">
                  <a16:creationId xmlns:a16="http://schemas.microsoft.com/office/drawing/2014/main" xmlns="" id="{EBDE3980-25F5-4A8A-984F-DBD435E4339E}"/>
                </a:ext>
              </a:extLst>
            </p:cNvPr>
            <p:cNvSpPr txBox="1"/>
            <p:nvPr/>
          </p:nvSpPr>
          <p:spPr>
            <a:xfrm>
              <a:off x="1114236" y="1576503"/>
              <a:ext cx="3071590" cy="457201"/>
            </a:xfrm>
            <a:prstGeom prst="rect">
              <a:avLst/>
            </a:prstGeom>
            <a:noFill/>
            <a:ln cap="rnd">
              <a:noFill/>
            </a:ln>
          </p:spPr>
          <p:txBody>
            <a:bodyPr vert="horz" wrap="square" lIns="0" tIns="0" rIns="0" bIns="0" rtlCol="0" anchor="b" anchorCtr="0">
              <a:noAutofit/>
            </a:bodyPr>
            <a:lstStyle/>
            <a:p>
              <a:pPr marL="0" lvl="3"/>
              <a:r>
                <a:rPr lang="en-US" sz="2800" b="1" dirty="0">
                  <a:solidFill>
                    <a:srgbClr val="8E4B09"/>
                  </a:solidFill>
                </a:rPr>
                <a:t>Key growth vectors</a:t>
              </a:r>
            </a:p>
          </p:txBody>
        </p:sp>
        <p:grpSp>
          <p:nvGrpSpPr>
            <p:cNvPr id="2" name="Group 1">
              <a:extLst>
                <a:ext uri="{FF2B5EF4-FFF2-40B4-BE49-F238E27FC236}">
                  <a16:creationId xmlns:a16="http://schemas.microsoft.com/office/drawing/2014/main" xmlns="" id="{9357AEB6-EDAC-4108-FF4F-984752572BA1}"/>
                </a:ext>
              </a:extLst>
            </p:cNvPr>
            <p:cNvGrpSpPr/>
            <p:nvPr/>
          </p:nvGrpSpPr>
          <p:grpSpPr>
            <a:xfrm>
              <a:off x="726322" y="2413535"/>
              <a:ext cx="5130463" cy="2860989"/>
              <a:chOff x="726322" y="2680235"/>
              <a:chExt cx="5130463" cy="2860989"/>
            </a:xfrm>
          </p:grpSpPr>
          <p:sp>
            <p:nvSpPr>
              <p:cNvPr id="21" name="ee4pContent1">
                <a:extLst>
                  <a:ext uri="{FF2B5EF4-FFF2-40B4-BE49-F238E27FC236}">
                    <a16:creationId xmlns:a16="http://schemas.microsoft.com/office/drawing/2014/main" xmlns="" id="{3A841530-8DFF-4B44-B28D-8FC061B903B6}"/>
                  </a:ext>
                </a:extLst>
              </p:cNvPr>
              <p:cNvSpPr txBox="1"/>
              <p:nvPr/>
            </p:nvSpPr>
            <p:spPr>
              <a:xfrm>
                <a:off x="1657423" y="2891847"/>
                <a:ext cx="4199362" cy="250329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2000">
                    <a:solidFill>
                      <a:srgbClr val="373737"/>
                    </a:solidFill>
                    <a:latin typeface="Trebuchet MS" panose="020B0603020202020204" pitchFamily="34" charset="0"/>
                  </a:defRPr>
                </a:lvl1pPr>
                <a:lvl2pPr marL="324000" lvl="1" indent="-216000">
                  <a:buClr>
                    <a:srgbClr val="5A983C"/>
                  </a:buClr>
                  <a:buSzPct val="100000"/>
                  <a:buFont typeface="Trebuchet MS" panose="020B0603020202020204" pitchFamily="34" charset="0"/>
                  <a:buChar char="•"/>
                  <a:defRPr sz="2000">
                    <a:solidFill>
                      <a:srgbClr val="373737"/>
                    </a:solidFill>
                    <a:latin typeface="Trebuchet MS" panose="020B0603020202020204" pitchFamily="34" charset="0"/>
                  </a:defRPr>
                </a:lvl2pPr>
                <a:lvl3pPr marL="648000" lvl="2" indent="-216000">
                  <a:buClr>
                    <a:srgbClr val="5A983C"/>
                  </a:buClr>
                  <a:buSzPct val="100000"/>
                  <a:buFont typeface="Trebuchet MS" panose="020B0603020202020204" pitchFamily="34" charset="0"/>
                  <a:buChar char="–"/>
                  <a:defRPr sz="2000">
                    <a:solidFill>
                      <a:srgbClr val="373737"/>
                    </a:solidFill>
                    <a:latin typeface="Trebuchet MS" panose="020B0603020202020204" pitchFamily="34" charset="0"/>
                  </a:defRPr>
                </a:lvl3pPr>
                <a:lvl4pPr marL="0" lvl="3">
                  <a:buSzPct val="100000"/>
                  <a:buFont typeface="Trebuchet MS" panose="020B0603020202020204" pitchFamily="34" charset="0"/>
                  <a:buChar char="​"/>
                  <a:defRPr sz="2400">
                    <a:solidFill>
                      <a:srgbClr val="5A983C"/>
                    </a:solidFill>
                    <a:latin typeface="Trebuchet MS" panose="020B0603020202020204" pitchFamily="34" charset="0"/>
                  </a:defRPr>
                </a:lvl4pPr>
                <a:lvl5pPr marL="0" lvl="4">
                  <a:buSzPct val="100000"/>
                  <a:buFont typeface="Trebuchet MS" panose="020B0603020202020204" pitchFamily="34" charset="0"/>
                  <a:buChar char="​"/>
                  <a:defRPr sz="2400" b="1">
                    <a:solidFill>
                      <a:srgbClr val="373737"/>
                    </a:solidFill>
                    <a:latin typeface="Trebuchet MS" panose="020B0603020202020204" pitchFamily="34" charset="0"/>
                  </a:defRPr>
                </a:lvl5pPr>
                <a:lvl6pPr marL="324000" lvl="5" indent="-216000">
                  <a:buClr>
                    <a:srgbClr val="5A983C"/>
                  </a:buClr>
                  <a:buSzPct val="100000"/>
                  <a:buFont typeface="Trebuchet MS" panose="020B0603020202020204" pitchFamily="34" charset="0"/>
                  <a:buChar char="•"/>
                  <a:defRPr sz="2400">
                    <a:solidFill>
                      <a:srgbClr val="373737"/>
                    </a:solidFill>
                    <a:latin typeface="Trebuchet MS" panose="020B0603020202020204" pitchFamily="34" charset="0"/>
                  </a:defRPr>
                </a:lvl6pPr>
                <a:lvl7pPr marL="0" lvl="6">
                  <a:buSzPct val="100000"/>
                  <a:buFont typeface="Trebuchet MS" panose="020B0603020202020204" pitchFamily="34" charset="0"/>
                  <a:buChar char="​"/>
                  <a:defRPr sz="5400">
                    <a:solidFill>
                      <a:srgbClr val="373737"/>
                    </a:solidFill>
                    <a:latin typeface="Trebuchet MS" panose="020B0603020202020204" pitchFamily="34" charset="0"/>
                  </a:defRPr>
                </a:lvl7pPr>
                <a:lvl8pPr marL="0" lvl="7">
                  <a:buSzPct val="100000"/>
                  <a:buFont typeface="Trebuchet MS" panose="020B0603020202020204" pitchFamily="34" charset="0"/>
                  <a:buChar char="​"/>
                  <a:defRPr sz="6600">
                    <a:solidFill>
                      <a:srgbClr val="5A983C"/>
                    </a:solidFill>
                    <a:latin typeface="Trebuchet MS" panose="020B0603020202020204" pitchFamily="34" charset="0"/>
                  </a:defRPr>
                </a:lvl8pPr>
                <a:lvl9pPr marL="0" lvl="8">
                  <a:buSzPct val="100000"/>
                  <a:buFont typeface="Trebuchet MS" panose="020B0603020202020204" pitchFamily="34" charset="0"/>
                  <a:buChar char="​"/>
                  <a:defRPr sz="4400">
                    <a:solidFill>
                      <a:srgbClr val="5A983C"/>
                    </a:solidFill>
                    <a:latin typeface="Trebuchet MS" panose="020B0603020202020204" pitchFamily="34" charset="0"/>
                  </a:defRPr>
                </a:lvl9pPr>
              </a:lstStyle>
              <a:p>
                <a:r>
                  <a:rPr lang="en-US" dirty="0">
                    <a:latin typeface="+mn-lt"/>
                  </a:rPr>
                  <a:t>Bringing together all forms of govt. procurement on GeM</a:t>
                </a:r>
              </a:p>
              <a:p>
                <a:endParaRPr lang="en-US" dirty="0">
                  <a:latin typeface="+mn-lt"/>
                </a:endParaRPr>
              </a:p>
              <a:p>
                <a:r>
                  <a:rPr lang="en-US" dirty="0">
                    <a:latin typeface="+mn-lt"/>
                  </a:rPr>
                  <a:t>Driving grassroot adoption: States, Municipalities, Village Panchayat</a:t>
                </a:r>
              </a:p>
              <a:p>
                <a:endParaRPr lang="en-US" dirty="0">
                  <a:latin typeface="+mn-lt"/>
                </a:endParaRPr>
              </a:p>
              <a:p>
                <a:r>
                  <a:rPr lang="en-US" dirty="0">
                    <a:latin typeface="+mn-lt"/>
                  </a:rPr>
                  <a:t>Value added services: Fintech, Logistics, Data &amp; analytics</a:t>
                </a:r>
              </a:p>
              <a:p>
                <a:endParaRPr lang="en-US" dirty="0">
                  <a:latin typeface="+mn-lt"/>
                </a:endParaRPr>
              </a:p>
            </p:txBody>
          </p:sp>
          <p:grpSp>
            <p:nvGrpSpPr>
              <p:cNvPr id="32" name="Group 31">
                <a:extLst>
                  <a:ext uri="{FF2B5EF4-FFF2-40B4-BE49-F238E27FC236}">
                    <a16:creationId xmlns:a16="http://schemas.microsoft.com/office/drawing/2014/main" xmlns="" id="{E0CCA71E-F938-4C42-8FDB-69A155CEB8B1}"/>
                  </a:ext>
                </a:extLst>
              </p:cNvPr>
              <p:cNvGrpSpPr>
                <a:grpSpLocks noChangeAspect="1"/>
              </p:cNvGrpSpPr>
              <p:nvPr/>
            </p:nvGrpSpPr>
            <p:grpSpPr>
              <a:xfrm>
                <a:off x="726322" y="2680235"/>
                <a:ext cx="726422" cy="727095"/>
                <a:chOff x="5273799" y="2606040"/>
                <a:chExt cx="1644396" cy="1645920"/>
              </a:xfrm>
            </p:grpSpPr>
            <p:sp>
              <p:nvSpPr>
                <p:cNvPr id="33" name="AutoShape 8">
                  <a:extLst>
                    <a:ext uri="{FF2B5EF4-FFF2-40B4-BE49-F238E27FC236}">
                      <a16:creationId xmlns:a16="http://schemas.microsoft.com/office/drawing/2014/main" xmlns="" id="{2332B2BF-D0E7-44CC-9247-294FC65A47E4}"/>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4" name="Group 33">
                  <a:extLst>
                    <a:ext uri="{FF2B5EF4-FFF2-40B4-BE49-F238E27FC236}">
                      <a16:creationId xmlns:a16="http://schemas.microsoft.com/office/drawing/2014/main" xmlns="" id="{D4974045-2ED5-4566-ACAF-D82B42297178}"/>
                    </a:ext>
                  </a:extLst>
                </p:cNvPr>
                <p:cNvGrpSpPr/>
                <p:nvPr/>
              </p:nvGrpSpPr>
              <p:grpSpPr>
                <a:xfrm>
                  <a:off x="5497065" y="2719578"/>
                  <a:ext cx="1197864" cy="1361694"/>
                  <a:chOff x="5497065" y="2719578"/>
                  <a:chExt cx="1197864" cy="1361694"/>
                </a:xfrm>
              </p:grpSpPr>
              <p:sp>
                <p:nvSpPr>
                  <p:cNvPr id="35" name="Freeform 10">
                    <a:extLst>
                      <a:ext uri="{FF2B5EF4-FFF2-40B4-BE49-F238E27FC236}">
                        <a16:creationId xmlns:a16="http://schemas.microsoft.com/office/drawing/2014/main" xmlns="" id="{A3A0F03E-C9A5-403B-9F95-1420C857842C}"/>
                      </a:ext>
                    </a:extLst>
                  </p:cNvPr>
                  <p:cNvSpPr>
                    <a:spLocks noEditPoints="1"/>
                  </p:cNvSpPr>
                  <p:nvPr/>
                </p:nvSpPr>
                <p:spPr bwMode="auto">
                  <a:xfrm>
                    <a:off x="5497065" y="3014091"/>
                    <a:ext cx="1197864" cy="1067181"/>
                  </a:xfrm>
                  <a:custGeom>
                    <a:avLst/>
                    <a:gdLst>
                      <a:gd name="T0" fmla="*/ 1656 w 1678"/>
                      <a:gd name="T1" fmla="*/ 1332 h 1494"/>
                      <a:gd name="T2" fmla="*/ 1568 w 1678"/>
                      <a:gd name="T3" fmla="*/ 1332 h 1494"/>
                      <a:gd name="T4" fmla="*/ 1568 w 1678"/>
                      <a:gd name="T5" fmla="*/ 1288 h 1494"/>
                      <a:gd name="T6" fmla="*/ 1546 w 1678"/>
                      <a:gd name="T7" fmla="*/ 1266 h 1494"/>
                      <a:gd name="T8" fmla="*/ 132 w 1678"/>
                      <a:gd name="T9" fmla="*/ 1266 h 1494"/>
                      <a:gd name="T10" fmla="*/ 110 w 1678"/>
                      <a:gd name="T11" fmla="*/ 1288 h 1494"/>
                      <a:gd name="T12" fmla="*/ 110 w 1678"/>
                      <a:gd name="T13" fmla="*/ 1332 h 1494"/>
                      <a:gd name="T14" fmla="*/ 22 w 1678"/>
                      <a:gd name="T15" fmla="*/ 1332 h 1494"/>
                      <a:gd name="T16" fmla="*/ 0 w 1678"/>
                      <a:gd name="T17" fmla="*/ 1354 h 1494"/>
                      <a:gd name="T18" fmla="*/ 0 w 1678"/>
                      <a:gd name="T19" fmla="*/ 1472 h 1494"/>
                      <a:gd name="T20" fmla="*/ 22 w 1678"/>
                      <a:gd name="T21" fmla="*/ 1494 h 1494"/>
                      <a:gd name="T22" fmla="*/ 1656 w 1678"/>
                      <a:gd name="T23" fmla="*/ 1494 h 1494"/>
                      <a:gd name="T24" fmla="*/ 1678 w 1678"/>
                      <a:gd name="T25" fmla="*/ 1472 h 1494"/>
                      <a:gd name="T26" fmla="*/ 1678 w 1678"/>
                      <a:gd name="T27" fmla="*/ 1354 h 1494"/>
                      <a:gd name="T28" fmla="*/ 1656 w 1678"/>
                      <a:gd name="T29" fmla="*/ 1332 h 1494"/>
                      <a:gd name="T30" fmla="*/ 1645 w 1678"/>
                      <a:gd name="T31" fmla="*/ 375 h 1494"/>
                      <a:gd name="T32" fmla="*/ 1314 w 1678"/>
                      <a:gd name="T33" fmla="*/ 375 h 1494"/>
                      <a:gd name="T34" fmla="*/ 1147 w 1678"/>
                      <a:gd name="T35" fmla="*/ 109 h 1494"/>
                      <a:gd name="T36" fmla="*/ 839 w 1678"/>
                      <a:gd name="T37" fmla="*/ 0 h 1494"/>
                      <a:gd name="T38" fmla="*/ 532 w 1678"/>
                      <a:gd name="T39" fmla="*/ 108 h 1494"/>
                      <a:gd name="T40" fmla="*/ 364 w 1678"/>
                      <a:gd name="T41" fmla="*/ 375 h 1494"/>
                      <a:gd name="T42" fmla="*/ 33 w 1678"/>
                      <a:gd name="T43" fmla="*/ 375 h 1494"/>
                      <a:gd name="T44" fmla="*/ 11 w 1678"/>
                      <a:gd name="T45" fmla="*/ 397 h 1494"/>
                      <a:gd name="T46" fmla="*/ 11 w 1678"/>
                      <a:gd name="T47" fmla="*/ 528 h 1494"/>
                      <a:gd name="T48" fmla="*/ 33 w 1678"/>
                      <a:gd name="T49" fmla="*/ 550 h 1494"/>
                      <a:gd name="T50" fmla="*/ 1645 w 1678"/>
                      <a:gd name="T51" fmla="*/ 550 h 1494"/>
                      <a:gd name="T52" fmla="*/ 1667 w 1678"/>
                      <a:gd name="T53" fmla="*/ 528 h 1494"/>
                      <a:gd name="T54" fmla="*/ 1667 w 1678"/>
                      <a:gd name="T55" fmla="*/ 397 h 1494"/>
                      <a:gd name="T56" fmla="*/ 1645 w 1678"/>
                      <a:gd name="T57" fmla="*/ 375 h 1494"/>
                      <a:gd name="T58" fmla="*/ 839 w 1678"/>
                      <a:gd name="T59" fmla="*/ 44 h 1494"/>
                      <a:gd name="T60" fmla="*/ 1269 w 1678"/>
                      <a:gd name="T61" fmla="*/ 375 h 1494"/>
                      <a:gd name="T62" fmla="*/ 409 w 1678"/>
                      <a:gd name="T63" fmla="*/ 375 h 1494"/>
                      <a:gd name="T64" fmla="*/ 839 w 1678"/>
                      <a:gd name="T65" fmla="*/ 44 h 1494"/>
                      <a:gd name="T66" fmla="*/ 1623 w 1678"/>
                      <a:gd name="T67" fmla="*/ 506 h 1494"/>
                      <a:gd name="T68" fmla="*/ 55 w 1678"/>
                      <a:gd name="T69" fmla="*/ 506 h 1494"/>
                      <a:gd name="T70" fmla="*/ 55 w 1678"/>
                      <a:gd name="T71" fmla="*/ 419 h 1494"/>
                      <a:gd name="T72" fmla="*/ 1623 w 1678"/>
                      <a:gd name="T73" fmla="*/ 419 h 1494"/>
                      <a:gd name="T74" fmla="*/ 1623 w 1678"/>
                      <a:gd name="T75" fmla="*/ 50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8" h="1494">
                        <a:moveTo>
                          <a:pt x="1656" y="1332"/>
                        </a:moveTo>
                        <a:cubicBezTo>
                          <a:pt x="1568" y="1332"/>
                          <a:pt x="1568" y="1332"/>
                          <a:pt x="1568" y="1332"/>
                        </a:cubicBezTo>
                        <a:cubicBezTo>
                          <a:pt x="1568" y="1288"/>
                          <a:pt x="1568" y="1288"/>
                          <a:pt x="1568" y="1288"/>
                        </a:cubicBezTo>
                        <a:cubicBezTo>
                          <a:pt x="1568" y="1276"/>
                          <a:pt x="1558" y="1266"/>
                          <a:pt x="1546" y="1266"/>
                        </a:cubicBezTo>
                        <a:cubicBezTo>
                          <a:pt x="132" y="1266"/>
                          <a:pt x="132" y="1266"/>
                          <a:pt x="132" y="1266"/>
                        </a:cubicBezTo>
                        <a:cubicBezTo>
                          <a:pt x="120" y="1266"/>
                          <a:pt x="110" y="1276"/>
                          <a:pt x="110" y="1288"/>
                        </a:cubicBezTo>
                        <a:cubicBezTo>
                          <a:pt x="110" y="1332"/>
                          <a:pt x="110" y="1332"/>
                          <a:pt x="110" y="1332"/>
                        </a:cubicBezTo>
                        <a:cubicBezTo>
                          <a:pt x="22" y="1332"/>
                          <a:pt x="22" y="1332"/>
                          <a:pt x="22" y="1332"/>
                        </a:cubicBezTo>
                        <a:cubicBezTo>
                          <a:pt x="10" y="1332"/>
                          <a:pt x="0" y="1342"/>
                          <a:pt x="0" y="1354"/>
                        </a:cubicBezTo>
                        <a:cubicBezTo>
                          <a:pt x="0" y="1472"/>
                          <a:pt x="0" y="1472"/>
                          <a:pt x="0" y="1472"/>
                        </a:cubicBezTo>
                        <a:cubicBezTo>
                          <a:pt x="0" y="1484"/>
                          <a:pt x="10" y="1494"/>
                          <a:pt x="22" y="1494"/>
                        </a:cubicBezTo>
                        <a:cubicBezTo>
                          <a:pt x="1656" y="1494"/>
                          <a:pt x="1656" y="1494"/>
                          <a:pt x="1656" y="1494"/>
                        </a:cubicBezTo>
                        <a:cubicBezTo>
                          <a:pt x="1668" y="1494"/>
                          <a:pt x="1678" y="1484"/>
                          <a:pt x="1678" y="1472"/>
                        </a:cubicBezTo>
                        <a:cubicBezTo>
                          <a:pt x="1678" y="1354"/>
                          <a:pt x="1678" y="1354"/>
                          <a:pt x="1678" y="1354"/>
                        </a:cubicBezTo>
                        <a:cubicBezTo>
                          <a:pt x="1678" y="1342"/>
                          <a:pt x="1668" y="1332"/>
                          <a:pt x="1656" y="1332"/>
                        </a:cubicBezTo>
                        <a:close/>
                        <a:moveTo>
                          <a:pt x="1645" y="375"/>
                        </a:moveTo>
                        <a:cubicBezTo>
                          <a:pt x="1314" y="375"/>
                          <a:pt x="1314" y="375"/>
                          <a:pt x="1314" y="375"/>
                        </a:cubicBezTo>
                        <a:cubicBezTo>
                          <a:pt x="1289" y="271"/>
                          <a:pt x="1230" y="177"/>
                          <a:pt x="1147" y="109"/>
                        </a:cubicBezTo>
                        <a:cubicBezTo>
                          <a:pt x="1060" y="38"/>
                          <a:pt x="951" y="0"/>
                          <a:pt x="839" y="0"/>
                        </a:cubicBezTo>
                        <a:cubicBezTo>
                          <a:pt x="728" y="0"/>
                          <a:pt x="619" y="38"/>
                          <a:pt x="532" y="108"/>
                        </a:cubicBezTo>
                        <a:cubicBezTo>
                          <a:pt x="448" y="176"/>
                          <a:pt x="389" y="271"/>
                          <a:pt x="364" y="375"/>
                        </a:cubicBezTo>
                        <a:cubicBezTo>
                          <a:pt x="33" y="375"/>
                          <a:pt x="33" y="375"/>
                          <a:pt x="33" y="375"/>
                        </a:cubicBezTo>
                        <a:cubicBezTo>
                          <a:pt x="21" y="375"/>
                          <a:pt x="11" y="385"/>
                          <a:pt x="11" y="397"/>
                        </a:cubicBezTo>
                        <a:cubicBezTo>
                          <a:pt x="11" y="528"/>
                          <a:pt x="11" y="528"/>
                          <a:pt x="11" y="528"/>
                        </a:cubicBezTo>
                        <a:cubicBezTo>
                          <a:pt x="11" y="540"/>
                          <a:pt x="21" y="550"/>
                          <a:pt x="33" y="550"/>
                        </a:cubicBezTo>
                        <a:cubicBezTo>
                          <a:pt x="1645" y="550"/>
                          <a:pt x="1645" y="550"/>
                          <a:pt x="1645" y="550"/>
                        </a:cubicBezTo>
                        <a:cubicBezTo>
                          <a:pt x="1657" y="550"/>
                          <a:pt x="1667" y="540"/>
                          <a:pt x="1667" y="528"/>
                        </a:cubicBezTo>
                        <a:cubicBezTo>
                          <a:pt x="1667" y="397"/>
                          <a:pt x="1667" y="397"/>
                          <a:pt x="1667" y="397"/>
                        </a:cubicBezTo>
                        <a:cubicBezTo>
                          <a:pt x="1667" y="385"/>
                          <a:pt x="1657" y="375"/>
                          <a:pt x="1645" y="375"/>
                        </a:cubicBezTo>
                        <a:close/>
                        <a:moveTo>
                          <a:pt x="839" y="44"/>
                        </a:moveTo>
                        <a:cubicBezTo>
                          <a:pt x="1040" y="44"/>
                          <a:pt x="1218" y="182"/>
                          <a:pt x="1269" y="375"/>
                        </a:cubicBezTo>
                        <a:cubicBezTo>
                          <a:pt x="409" y="375"/>
                          <a:pt x="409" y="375"/>
                          <a:pt x="409" y="375"/>
                        </a:cubicBezTo>
                        <a:cubicBezTo>
                          <a:pt x="460" y="179"/>
                          <a:pt x="635" y="44"/>
                          <a:pt x="839" y="44"/>
                        </a:cubicBezTo>
                        <a:close/>
                        <a:moveTo>
                          <a:pt x="1623" y="506"/>
                        </a:moveTo>
                        <a:cubicBezTo>
                          <a:pt x="55" y="506"/>
                          <a:pt x="55" y="506"/>
                          <a:pt x="55" y="506"/>
                        </a:cubicBezTo>
                        <a:cubicBezTo>
                          <a:pt x="55" y="419"/>
                          <a:pt x="55" y="419"/>
                          <a:pt x="55" y="419"/>
                        </a:cubicBezTo>
                        <a:cubicBezTo>
                          <a:pt x="1623" y="419"/>
                          <a:pt x="1623" y="419"/>
                          <a:pt x="1623" y="419"/>
                        </a:cubicBezTo>
                        <a:lnTo>
                          <a:pt x="1623" y="506"/>
                        </a:lnTo>
                        <a:close/>
                      </a:path>
                    </a:pathLst>
                  </a:custGeom>
                  <a:solidFill>
                    <a:srgbClr val="305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1">
                    <a:extLst>
                      <a:ext uri="{FF2B5EF4-FFF2-40B4-BE49-F238E27FC236}">
                        <a16:creationId xmlns:a16="http://schemas.microsoft.com/office/drawing/2014/main" xmlns="" id="{42184006-71D4-46F4-8607-2D8B3A238E9F}"/>
                      </a:ext>
                    </a:extLst>
                  </p:cNvPr>
                  <p:cNvSpPr>
                    <a:spLocks noEditPoints="1"/>
                  </p:cNvSpPr>
                  <p:nvPr/>
                </p:nvSpPr>
                <p:spPr bwMode="auto">
                  <a:xfrm>
                    <a:off x="5594982" y="2719578"/>
                    <a:ext cx="1002030" cy="1155954"/>
                  </a:xfrm>
                  <a:custGeom>
                    <a:avLst/>
                    <a:gdLst>
                      <a:gd name="T0" fmla="*/ 12 w 1404"/>
                      <a:gd name="T1" fmla="*/ 1032 h 1618"/>
                      <a:gd name="T2" fmla="*/ 105 w 1404"/>
                      <a:gd name="T3" fmla="*/ 1022 h 1618"/>
                      <a:gd name="T4" fmla="*/ 127 w 1404"/>
                      <a:gd name="T5" fmla="*/ 1608 h 1618"/>
                      <a:gd name="T6" fmla="*/ 10 w 1404"/>
                      <a:gd name="T7" fmla="*/ 1618 h 1618"/>
                      <a:gd name="T8" fmla="*/ 1031 w 1404"/>
                      <a:gd name="T9" fmla="*/ 1618 h 1618"/>
                      <a:gd name="T10" fmla="*/ 1149 w 1404"/>
                      <a:gd name="T11" fmla="*/ 1608 h 1618"/>
                      <a:gd name="T12" fmla="*/ 1127 w 1404"/>
                      <a:gd name="T13" fmla="*/ 1022 h 1618"/>
                      <a:gd name="T14" fmla="*/ 1033 w 1404"/>
                      <a:gd name="T15" fmla="*/ 1032 h 1618"/>
                      <a:gd name="T16" fmla="*/ 1031 w 1404"/>
                      <a:gd name="T17" fmla="*/ 1618 h 1618"/>
                      <a:gd name="T18" fmla="*/ 1394 w 1404"/>
                      <a:gd name="T19" fmla="*/ 1618 h 1618"/>
                      <a:gd name="T20" fmla="*/ 1392 w 1404"/>
                      <a:gd name="T21" fmla="*/ 1032 h 1618"/>
                      <a:gd name="T22" fmla="*/ 1299 w 1404"/>
                      <a:gd name="T23" fmla="*/ 1022 h 1618"/>
                      <a:gd name="T24" fmla="*/ 1277 w 1404"/>
                      <a:gd name="T25" fmla="*/ 1608 h 1618"/>
                      <a:gd name="T26" fmla="*/ 776 w 1404"/>
                      <a:gd name="T27" fmla="*/ 1618 h 1618"/>
                      <a:gd name="T28" fmla="*/ 894 w 1404"/>
                      <a:gd name="T29" fmla="*/ 1608 h 1618"/>
                      <a:gd name="T30" fmla="*/ 871 w 1404"/>
                      <a:gd name="T31" fmla="*/ 1022 h 1618"/>
                      <a:gd name="T32" fmla="*/ 778 w 1404"/>
                      <a:gd name="T33" fmla="*/ 1032 h 1618"/>
                      <a:gd name="T34" fmla="*/ 776 w 1404"/>
                      <a:gd name="T35" fmla="*/ 1618 h 1618"/>
                      <a:gd name="T36" fmla="*/ 628 w 1404"/>
                      <a:gd name="T37" fmla="*/ 1618 h 1618"/>
                      <a:gd name="T38" fmla="*/ 626 w 1404"/>
                      <a:gd name="T39" fmla="*/ 1032 h 1618"/>
                      <a:gd name="T40" fmla="*/ 533 w 1404"/>
                      <a:gd name="T41" fmla="*/ 1022 h 1618"/>
                      <a:gd name="T42" fmla="*/ 510 w 1404"/>
                      <a:gd name="T43" fmla="*/ 1608 h 1618"/>
                      <a:gd name="T44" fmla="*/ 265 w 1404"/>
                      <a:gd name="T45" fmla="*/ 1618 h 1618"/>
                      <a:gd name="T46" fmla="*/ 383 w 1404"/>
                      <a:gd name="T47" fmla="*/ 1608 h 1618"/>
                      <a:gd name="T48" fmla="*/ 361 w 1404"/>
                      <a:gd name="T49" fmla="*/ 1022 h 1618"/>
                      <a:gd name="T50" fmla="*/ 267 w 1404"/>
                      <a:gd name="T51" fmla="*/ 1032 h 1618"/>
                      <a:gd name="T52" fmla="*/ 265 w 1404"/>
                      <a:gd name="T53" fmla="*/ 1618 h 1618"/>
                      <a:gd name="T54" fmla="*/ 702 w 1404"/>
                      <a:gd name="T55" fmla="*/ 368 h 1618"/>
                      <a:gd name="T56" fmla="*/ 727 w 1404"/>
                      <a:gd name="T57" fmla="*/ 200 h 1618"/>
                      <a:gd name="T58" fmla="*/ 1036 w 1404"/>
                      <a:gd name="T59" fmla="*/ 193 h 1618"/>
                      <a:gd name="T60" fmla="*/ 959 w 1404"/>
                      <a:gd name="T61" fmla="*/ 101 h 1618"/>
                      <a:gd name="T62" fmla="*/ 1040 w 1404"/>
                      <a:gd name="T63" fmla="*/ 11 h 1618"/>
                      <a:gd name="T64" fmla="*/ 720 w 1404"/>
                      <a:gd name="T65" fmla="*/ 0 h 1618"/>
                      <a:gd name="T66" fmla="*/ 681 w 1404"/>
                      <a:gd name="T67" fmla="*/ 0 h 1618"/>
                      <a:gd name="T68" fmla="*/ 675 w 1404"/>
                      <a:gd name="T69" fmla="*/ 193 h 1618"/>
                      <a:gd name="T70" fmla="*/ 675 w 1404"/>
                      <a:gd name="T71" fmla="*/ 36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4" h="1618">
                        <a:moveTo>
                          <a:pt x="0" y="1608"/>
                        </a:moveTo>
                        <a:cubicBezTo>
                          <a:pt x="12" y="1032"/>
                          <a:pt x="12" y="1032"/>
                          <a:pt x="12" y="1032"/>
                        </a:cubicBezTo>
                        <a:cubicBezTo>
                          <a:pt x="12" y="1027"/>
                          <a:pt x="16" y="1022"/>
                          <a:pt x="22" y="1022"/>
                        </a:cubicBezTo>
                        <a:cubicBezTo>
                          <a:pt x="105" y="1022"/>
                          <a:pt x="105" y="1022"/>
                          <a:pt x="105" y="1022"/>
                        </a:cubicBezTo>
                        <a:cubicBezTo>
                          <a:pt x="111" y="1022"/>
                          <a:pt x="115" y="1027"/>
                          <a:pt x="115" y="1032"/>
                        </a:cubicBezTo>
                        <a:cubicBezTo>
                          <a:pt x="127" y="1608"/>
                          <a:pt x="127" y="1608"/>
                          <a:pt x="127" y="1608"/>
                        </a:cubicBezTo>
                        <a:cubicBezTo>
                          <a:pt x="127" y="1613"/>
                          <a:pt x="123" y="1618"/>
                          <a:pt x="117" y="1618"/>
                        </a:cubicBezTo>
                        <a:cubicBezTo>
                          <a:pt x="10" y="1618"/>
                          <a:pt x="10" y="1618"/>
                          <a:pt x="10" y="1618"/>
                        </a:cubicBezTo>
                        <a:cubicBezTo>
                          <a:pt x="4" y="1618"/>
                          <a:pt x="0" y="1613"/>
                          <a:pt x="0" y="1608"/>
                        </a:cubicBezTo>
                        <a:close/>
                        <a:moveTo>
                          <a:pt x="1031" y="1618"/>
                        </a:moveTo>
                        <a:cubicBezTo>
                          <a:pt x="1139" y="1618"/>
                          <a:pt x="1139" y="1618"/>
                          <a:pt x="1139" y="1618"/>
                        </a:cubicBezTo>
                        <a:cubicBezTo>
                          <a:pt x="1144" y="1618"/>
                          <a:pt x="1149" y="1613"/>
                          <a:pt x="1149" y="1608"/>
                        </a:cubicBezTo>
                        <a:cubicBezTo>
                          <a:pt x="1137" y="1032"/>
                          <a:pt x="1137" y="1032"/>
                          <a:pt x="1137" y="1032"/>
                        </a:cubicBezTo>
                        <a:cubicBezTo>
                          <a:pt x="1137" y="1027"/>
                          <a:pt x="1132" y="1022"/>
                          <a:pt x="1127" y="1022"/>
                        </a:cubicBezTo>
                        <a:cubicBezTo>
                          <a:pt x="1043" y="1022"/>
                          <a:pt x="1043" y="1022"/>
                          <a:pt x="1043" y="1022"/>
                        </a:cubicBezTo>
                        <a:cubicBezTo>
                          <a:pt x="1038" y="1022"/>
                          <a:pt x="1033" y="1027"/>
                          <a:pt x="1033" y="1032"/>
                        </a:cubicBezTo>
                        <a:cubicBezTo>
                          <a:pt x="1021" y="1608"/>
                          <a:pt x="1021" y="1608"/>
                          <a:pt x="1021" y="1608"/>
                        </a:cubicBezTo>
                        <a:cubicBezTo>
                          <a:pt x="1021" y="1613"/>
                          <a:pt x="1026" y="1618"/>
                          <a:pt x="1031" y="1618"/>
                        </a:cubicBezTo>
                        <a:close/>
                        <a:moveTo>
                          <a:pt x="1287" y="1618"/>
                        </a:moveTo>
                        <a:cubicBezTo>
                          <a:pt x="1394" y="1618"/>
                          <a:pt x="1394" y="1618"/>
                          <a:pt x="1394" y="1618"/>
                        </a:cubicBezTo>
                        <a:cubicBezTo>
                          <a:pt x="1400" y="1618"/>
                          <a:pt x="1404" y="1613"/>
                          <a:pt x="1404" y="1608"/>
                        </a:cubicBezTo>
                        <a:cubicBezTo>
                          <a:pt x="1392" y="1032"/>
                          <a:pt x="1392" y="1032"/>
                          <a:pt x="1392" y="1032"/>
                        </a:cubicBezTo>
                        <a:cubicBezTo>
                          <a:pt x="1392" y="1027"/>
                          <a:pt x="1388" y="1022"/>
                          <a:pt x="1382" y="1022"/>
                        </a:cubicBezTo>
                        <a:cubicBezTo>
                          <a:pt x="1299" y="1022"/>
                          <a:pt x="1299" y="1022"/>
                          <a:pt x="1299" y="1022"/>
                        </a:cubicBezTo>
                        <a:cubicBezTo>
                          <a:pt x="1293" y="1022"/>
                          <a:pt x="1289" y="1027"/>
                          <a:pt x="1289" y="1032"/>
                        </a:cubicBezTo>
                        <a:cubicBezTo>
                          <a:pt x="1277" y="1608"/>
                          <a:pt x="1277" y="1608"/>
                          <a:pt x="1277" y="1608"/>
                        </a:cubicBezTo>
                        <a:cubicBezTo>
                          <a:pt x="1277" y="1613"/>
                          <a:pt x="1281" y="1618"/>
                          <a:pt x="1287" y="1618"/>
                        </a:cubicBezTo>
                        <a:close/>
                        <a:moveTo>
                          <a:pt x="776" y="1618"/>
                        </a:moveTo>
                        <a:cubicBezTo>
                          <a:pt x="883" y="1618"/>
                          <a:pt x="883" y="1618"/>
                          <a:pt x="883" y="1618"/>
                        </a:cubicBezTo>
                        <a:cubicBezTo>
                          <a:pt x="889" y="1618"/>
                          <a:pt x="894" y="1613"/>
                          <a:pt x="894" y="1608"/>
                        </a:cubicBezTo>
                        <a:cubicBezTo>
                          <a:pt x="881" y="1032"/>
                          <a:pt x="881" y="1032"/>
                          <a:pt x="881" y="1032"/>
                        </a:cubicBezTo>
                        <a:cubicBezTo>
                          <a:pt x="881" y="1027"/>
                          <a:pt x="877" y="1022"/>
                          <a:pt x="871" y="1022"/>
                        </a:cubicBezTo>
                        <a:cubicBezTo>
                          <a:pt x="788" y="1022"/>
                          <a:pt x="788" y="1022"/>
                          <a:pt x="788" y="1022"/>
                        </a:cubicBezTo>
                        <a:cubicBezTo>
                          <a:pt x="782" y="1022"/>
                          <a:pt x="778" y="1027"/>
                          <a:pt x="778" y="1032"/>
                        </a:cubicBezTo>
                        <a:cubicBezTo>
                          <a:pt x="766" y="1608"/>
                          <a:pt x="766" y="1608"/>
                          <a:pt x="766" y="1608"/>
                        </a:cubicBezTo>
                        <a:cubicBezTo>
                          <a:pt x="766" y="1613"/>
                          <a:pt x="770" y="1618"/>
                          <a:pt x="776" y="1618"/>
                        </a:cubicBezTo>
                        <a:close/>
                        <a:moveTo>
                          <a:pt x="521" y="1618"/>
                        </a:moveTo>
                        <a:cubicBezTo>
                          <a:pt x="628" y="1618"/>
                          <a:pt x="628" y="1618"/>
                          <a:pt x="628" y="1618"/>
                        </a:cubicBezTo>
                        <a:cubicBezTo>
                          <a:pt x="634" y="1618"/>
                          <a:pt x="638" y="1613"/>
                          <a:pt x="638" y="1608"/>
                        </a:cubicBezTo>
                        <a:cubicBezTo>
                          <a:pt x="626" y="1032"/>
                          <a:pt x="626" y="1032"/>
                          <a:pt x="626" y="1032"/>
                        </a:cubicBezTo>
                        <a:cubicBezTo>
                          <a:pt x="626" y="1027"/>
                          <a:pt x="622" y="1022"/>
                          <a:pt x="616" y="1022"/>
                        </a:cubicBezTo>
                        <a:cubicBezTo>
                          <a:pt x="533" y="1022"/>
                          <a:pt x="533" y="1022"/>
                          <a:pt x="533" y="1022"/>
                        </a:cubicBezTo>
                        <a:cubicBezTo>
                          <a:pt x="527" y="1022"/>
                          <a:pt x="523" y="1027"/>
                          <a:pt x="523" y="1032"/>
                        </a:cubicBezTo>
                        <a:cubicBezTo>
                          <a:pt x="510" y="1608"/>
                          <a:pt x="510" y="1608"/>
                          <a:pt x="510" y="1608"/>
                        </a:cubicBezTo>
                        <a:cubicBezTo>
                          <a:pt x="510" y="1613"/>
                          <a:pt x="515" y="1618"/>
                          <a:pt x="521" y="1618"/>
                        </a:cubicBezTo>
                        <a:close/>
                        <a:moveTo>
                          <a:pt x="265" y="1618"/>
                        </a:moveTo>
                        <a:cubicBezTo>
                          <a:pt x="373" y="1618"/>
                          <a:pt x="373" y="1618"/>
                          <a:pt x="373" y="1618"/>
                        </a:cubicBezTo>
                        <a:cubicBezTo>
                          <a:pt x="378" y="1618"/>
                          <a:pt x="383" y="1613"/>
                          <a:pt x="383" y="1608"/>
                        </a:cubicBezTo>
                        <a:cubicBezTo>
                          <a:pt x="371" y="1032"/>
                          <a:pt x="371" y="1032"/>
                          <a:pt x="371" y="1032"/>
                        </a:cubicBezTo>
                        <a:cubicBezTo>
                          <a:pt x="371" y="1027"/>
                          <a:pt x="366" y="1022"/>
                          <a:pt x="361" y="1022"/>
                        </a:cubicBezTo>
                        <a:cubicBezTo>
                          <a:pt x="277" y="1022"/>
                          <a:pt x="277" y="1022"/>
                          <a:pt x="277" y="1022"/>
                        </a:cubicBezTo>
                        <a:cubicBezTo>
                          <a:pt x="272" y="1022"/>
                          <a:pt x="267" y="1027"/>
                          <a:pt x="267" y="1032"/>
                        </a:cubicBezTo>
                        <a:cubicBezTo>
                          <a:pt x="255" y="1608"/>
                          <a:pt x="255" y="1608"/>
                          <a:pt x="255" y="1608"/>
                        </a:cubicBezTo>
                        <a:cubicBezTo>
                          <a:pt x="255" y="1613"/>
                          <a:pt x="260" y="1618"/>
                          <a:pt x="265" y="1618"/>
                        </a:cubicBezTo>
                        <a:close/>
                        <a:moveTo>
                          <a:pt x="675" y="368"/>
                        </a:moveTo>
                        <a:cubicBezTo>
                          <a:pt x="684" y="368"/>
                          <a:pt x="693" y="368"/>
                          <a:pt x="702" y="368"/>
                        </a:cubicBezTo>
                        <a:cubicBezTo>
                          <a:pt x="710" y="368"/>
                          <a:pt x="718" y="368"/>
                          <a:pt x="727" y="368"/>
                        </a:cubicBezTo>
                        <a:cubicBezTo>
                          <a:pt x="727" y="200"/>
                          <a:pt x="727" y="200"/>
                          <a:pt x="727" y="200"/>
                        </a:cubicBezTo>
                        <a:cubicBezTo>
                          <a:pt x="727" y="196"/>
                          <a:pt x="730" y="193"/>
                          <a:pt x="733" y="193"/>
                        </a:cubicBezTo>
                        <a:cubicBezTo>
                          <a:pt x="1036" y="193"/>
                          <a:pt x="1036" y="193"/>
                          <a:pt x="1036" y="193"/>
                        </a:cubicBezTo>
                        <a:cubicBezTo>
                          <a:pt x="1042" y="193"/>
                          <a:pt x="1044" y="186"/>
                          <a:pt x="1040" y="182"/>
                        </a:cubicBezTo>
                        <a:cubicBezTo>
                          <a:pt x="959" y="101"/>
                          <a:pt x="959" y="101"/>
                          <a:pt x="959" y="101"/>
                        </a:cubicBezTo>
                        <a:cubicBezTo>
                          <a:pt x="957" y="99"/>
                          <a:pt x="957" y="95"/>
                          <a:pt x="959" y="92"/>
                        </a:cubicBezTo>
                        <a:cubicBezTo>
                          <a:pt x="1040" y="11"/>
                          <a:pt x="1040" y="11"/>
                          <a:pt x="1040" y="11"/>
                        </a:cubicBezTo>
                        <a:cubicBezTo>
                          <a:pt x="1044" y="7"/>
                          <a:pt x="1042" y="0"/>
                          <a:pt x="1036" y="0"/>
                        </a:cubicBezTo>
                        <a:cubicBezTo>
                          <a:pt x="720" y="0"/>
                          <a:pt x="720" y="0"/>
                          <a:pt x="720" y="0"/>
                        </a:cubicBezTo>
                        <a:cubicBezTo>
                          <a:pt x="681" y="0"/>
                          <a:pt x="681" y="0"/>
                          <a:pt x="681" y="0"/>
                        </a:cubicBezTo>
                        <a:cubicBezTo>
                          <a:pt x="681" y="0"/>
                          <a:pt x="681" y="0"/>
                          <a:pt x="681" y="0"/>
                        </a:cubicBezTo>
                        <a:cubicBezTo>
                          <a:pt x="678" y="0"/>
                          <a:pt x="675" y="3"/>
                          <a:pt x="675" y="7"/>
                        </a:cubicBezTo>
                        <a:cubicBezTo>
                          <a:pt x="675" y="193"/>
                          <a:pt x="675" y="193"/>
                          <a:pt x="675" y="193"/>
                        </a:cubicBezTo>
                        <a:cubicBezTo>
                          <a:pt x="675" y="193"/>
                          <a:pt x="675" y="193"/>
                          <a:pt x="675" y="193"/>
                        </a:cubicBezTo>
                        <a:lnTo>
                          <a:pt x="675" y="368"/>
                        </a:lnTo>
                        <a:close/>
                      </a:path>
                    </a:pathLst>
                  </a:custGeom>
                  <a:solidFill>
                    <a:srgbClr val="5A98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pic>
            <p:nvPicPr>
              <p:cNvPr id="162" name="Picture 161">
                <a:extLst>
                  <a:ext uri="{FF2B5EF4-FFF2-40B4-BE49-F238E27FC236}">
                    <a16:creationId xmlns:a16="http://schemas.microsoft.com/office/drawing/2014/main" xmlns="" id="{C9FC7BB3-5058-484B-93AD-3566C7DAD96F}"/>
                  </a:ext>
                </a:extLst>
              </p:cNvPr>
              <p:cNvPicPr>
                <a:picLocks noChangeAspect="1"/>
              </p:cNvPicPr>
              <p:nvPr/>
            </p:nvPicPr>
            <p:blipFill>
              <a:blip r:embed="rId6"/>
              <a:stretch>
                <a:fillRect/>
              </a:stretch>
            </p:blipFill>
            <p:spPr>
              <a:xfrm>
                <a:off x="806831" y="3839575"/>
                <a:ext cx="614810" cy="694550"/>
              </a:xfrm>
              <a:prstGeom prst="rect">
                <a:avLst/>
              </a:prstGeom>
            </p:spPr>
          </p:pic>
          <p:grpSp>
            <p:nvGrpSpPr>
              <p:cNvPr id="172" name="Group 171">
                <a:extLst>
                  <a:ext uri="{FF2B5EF4-FFF2-40B4-BE49-F238E27FC236}">
                    <a16:creationId xmlns:a16="http://schemas.microsoft.com/office/drawing/2014/main" xmlns="" id="{5DD76ADE-F67E-4D01-8229-9B436C866679}"/>
                  </a:ext>
                </a:extLst>
              </p:cNvPr>
              <p:cNvGrpSpPr/>
              <p:nvPr/>
            </p:nvGrpSpPr>
            <p:grpSpPr>
              <a:xfrm>
                <a:off x="744534" y="4787593"/>
                <a:ext cx="711651" cy="753631"/>
                <a:chOff x="763233" y="4462398"/>
                <a:chExt cx="711651" cy="753631"/>
              </a:xfrm>
            </p:grpSpPr>
            <p:grpSp>
              <p:nvGrpSpPr>
                <p:cNvPr id="164" name="Group 163">
                  <a:extLst>
                    <a:ext uri="{FF2B5EF4-FFF2-40B4-BE49-F238E27FC236}">
                      <a16:creationId xmlns:a16="http://schemas.microsoft.com/office/drawing/2014/main" xmlns="" id="{B7417A98-9891-4E71-9B97-318D4EAACEFC}"/>
                    </a:ext>
                  </a:extLst>
                </p:cNvPr>
                <p:cNvGrpSpPr>
                  <a:grpSpLocks noChangeAspect="1"/>
                </p:cNvGrpSpPr>
                <p:nvPr/>
              </p:nvGrpSpPr>
              <p:grpSpPr>
                <a:xfrm>
                  <a:off x="763233" y="4462398"/>
                  <a:ext cx="456760" cy="457200"/>
                  <a:chOff x="5273675" y="2605088"/>
                  <a:chExt cx="1646238" cy="1647825"/>
                </a:xfrm>
              </p:grpSpPr>
              <p:sp>
                <p:nvSpPr>
                  <p:cNvPr id="165" name="AutoShape 9">
                    <a:extLst>
                      <a:ext uri="{FF2B5EF4-FFF2-40B4-BE49-F238E27FC236}">
                        <a16:creationId xmlns:a16="http://schemas.microsoft.com/office/drawing/2014/main" xmlns="" id="{6C9747B7-1F31-4276-A68C-40DBA2C37F2E}"/>
                      </a:ext>
                    </a:extLst>
                  </p:cNvPr>
                  <p:cNvSpPr>
                    <a:spLocks noChangeAspect="1" noChangeArrowheads="1" noTextEdit="1"/>
                  </p:cNvSpPr>
                  <p:nvPr/>
                </p:nvSpPr>
                <p:spPr bwMode="auto">
                  <a:xfrm>
                    <a:off x="5273675" y="2605088"/>
                    <a:ext cx="164623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66" name="Group 165">
                    <a:extLst>
                      <a:ext uri="{FF2B5EF4-FFF2-40B4-BE49-F238E27FC236}">
                        <a16:creationId xmlns:a16="http://schemas.microsoft.com/office/drawing/2014/main" xmlns="" id="{03737829-9688-47C6-87D9-6B5A8A4EF234}"/>
                      </a:ext>
                    </a:extLst>
                  </p:cNvPr>
                  <p:cNvGrpSpPr/>
                  <p:nvPr/>
                </p:nvGrpSpPr>
                <p:grpSpPr>
                  <a:xfrm>
                    <a:off x="5453063" y="2784475"/>
                    <a:ext cx="1287462" cy="1289050"/>
                    <a:chOff x="5453063" y="2784475"/>
                    <a:chExt cx="1287462" cy="1289050"/>
                  </a:xfrm>
                </p:grpSpPr>
                <p:sp>
                  <p:nvSpPr>
                    <p:cNvPr id="167" name="Freeform 38">
                      <a:extLst>
                        <a:ext uri="{FF2B5EF4-FFF2-40B4-BE49-F238E27FC236}">
                          <a16:creationId xmlns:a16="http://schemas.microsoft.com/office/drawing/2014/main" xmlns="" id="{0F6E456A-1FC5-407C-B28D-FBD24197271D}"/>
                        </a:ext>
                      </a:extLst>
                    </p:cNvPr>
                    <p:cNvSpPr>
                      <a:spLocks/>
                    </p:cNvSpPr>
                    <p:nvPr/>
                  </p:nvSpPr>
                  <p:spPr bwMode="auto">
                    <a:xfrm>
                      <a:off x="5453063" y="2784475"/>
                      <a:ext cx="1287462" cy="1289050"/>
                    </a:xfrm>
                    <a:custGeom>
                      <a:avLst/>
                      <a:gdLst>
                        <a:gd name="connsiteX0" fmla="*/ 912812 w 1287462"/>
                        <a:gd name="connsiteY0" fmla="*/ 1144587 h 1289050"/>
                        <a:gd name="connsiteX1" fmla="*/ 928687 w 1287462"/>
                        <a:gd name="connsiteY1" fmla="*/ 1160321 h 1289050"/>
                        <a:gd name="connsiteX2" fmla="*/ 928687 w 1287462"/>
                        <a:gd name="connsiteY2" fmla="*/ 1273317 h 1289050"/>
                        <a:gd name="connsiteX3" fmla="*/ 912812 w 1287462"/>
                        <a:gd name="connsiteY3" fmla="*/ 1289050 h 1289050"/>
                        <a:gd name="connsiteX4" fmla="*/ 896937 w 1287462"/>
                        <a:gd name="connsiteY4" fmla="*/ 1273317 h 1289050"/>
                        <a:gd name="connsiteX5" fmla="*/ 896937 w 1287462"/>
                        <a:gd name="connsiteY5" fmla="*/ 1160321 h 1289050"/>
                        <a:gd name="connsiteX6" fmla="*/ 912812 w 1287462"/>
                        <a:gd name="connsiteY6" fmla="*/ 1144587 h 1289050"/>
                        <a:gd name="connsiteX7" fmla="*/ 733072 w 1287462"/>
                        <a:gd name="connsiteY7" fmla="*/ 1144587 h 1289050"/>
                        <a:gd name="connsiteX8" fmla="*/ 749300 w 1287462"/>
                        <a:gd name="connsiteY8" fmla="*/ 1160321 h 1289050"/>
                        <a:gd name="connsiteX9" fmla="*/ 749300 w 1287462"/>
                        <a:gd name="connsiteY9" fmla="*/ 1273317 h 1289050"/>
                        <a:gd name="connsiteX10" fmla="*/ 733072 w 1287462"/>
                        <a:gd name="connsiteY10" fmla="*/ 1289050 h 1289050"/>
                        <a:gd name="connsiteX11" fmla="*/ 717550 w 1287462"/>
                        <a:gd name="connsiteY11" fmla="*/ 1273317 h 1289050"/>
                        <a:gd name="connsiteX12" fmla="*/ 717550 w 1287462"/>
                        <a:gd name="connsiteY12" fmla="*/ 1160321 h 1289050"/>
                        <a:gd name="connsiteX13" fmla="*/ 733072 w 1287462"/>
                        <a:gd name="connsiteY13" fmla="*/ 1144587 h 1289050"/>
                        <a:gd name="connsiteX14" fmla="*/ 554390 w 1287462"/>
                        <a:gd name="connsiteY14" fmla="*/ 1144587 h 1289050"/>
                        <a:gd name="connsiteX15" fmla="*/ 569912 w 1287462"/>
                        <a:gd name="connsiteY15" fmla="*/ 1160321 h 1289050"/>
                        <a:gd name="connsiteX16" fmla="*/ 569912 w 1287462"/>
                        <a:gd name="connsiteY16" fmla="*/ 1273317 h 1289050"/>
                        <a:gd name="connsiteX17" fmla="*/ 554390 w 1287462"/>
                        <a:gd name="connsiteY17" fmla="*/ 1289050 h 1289050"/>
                        <a:gd name="connsiteX18" fmla="*/ 538162 w 1287462"/>
                        <a:gd name="connsiteY18" fmla="*/ 1273317 h 1289050"/>
                        <a:gd name="connsiteX19" fmla="*/ 538162 w 1287462"/>
                        <a:gd name="connsiteY19" fmla="*/ 1160321 h 1289050"/>
                        <a:gd name="connsiteX20" fmla="*/ 554390 w 1287462"/>
                        <a:gd name="connsiteY20" fmla="*/ 1144587 h 1289050"/>
                        <a:gd name="connsiteX21" fmla="*/ 374650 w 1287462"/>
                        <a:gd name="connsiteY21" fmla="*/ 1144587 h 1289050"/>
                        <a:gd name="connsiteX22" fmla="*/ 390525 w 1287462"/>
                        <a:gd name="connsiteY22" fmla="*/ 1160321 h 1289050"/>
                        <a:gd name="connsiteX23" fmla="*/ 390525 w 1287462"/>
                        <a:gd name="connsiteY23" fmla="*/ 1273317 h 1289050"/>
                        <a:gd name="connsiteX24" fmla="*/ 374650 w 1287462"/>
                        <a:gd name="connsiteY24" fmla="*/ 1289050 h 1289050"/>
                        <a:gd name="connsiteX25" fmla="*/ 358775 w 1287462"/>
                        <a:gd name="connsiteY25" fmla="*/ 1273317 h 1289050"/>
                        <a:gd name="connsiteX26" fmla="*/ 358775 w 1287462"/>
                        <a:gd name="connsiteY26" fmla="*/ 1160321 h 1289050"/>
                        <a:gd name="connsiteX27" fmla="*/ 374650 w 1287462"/>
                        <a:gd name="connsiteY27" fmla="*/ 1144587 h 1289050"/>
                        <a:gd name="connsiteX28" fmla="*/ 1160148 w 1287462"/>
                        <a:gd name="connsiteY28" fmla="*/ 898525 h 1289050"/>
                        <a:gd name="connsiteX29" fmla="*/ 1271902 w 1287462"/>
                        <a:gd name="connsiteY29" fmla="*/ 898525 h 1289050"/>
                        <a:gd name="connsiteX30" fmla="*/ 1287462 w 1287462"/>
                        <a:gd name="connsiteY30" fmla="*/ 913607 h 1289050"/>
                        <a:gd name="connsiteX31" fmla="*/ 1271902 w 1287462"/>
                        <a:gd name="connsiteY31" fmla="*/ 928688 h 1289050"/>
                        <a:gd name="connsiteX32" fmla="*/ 1160148 w 1287462"/>
                        <a:gd name="connsiteY32" fmla="*/ 928688 h 1289050"/>
                        <a:gd name="connsiteX33" fmla="*/ 1144587 w 1287462"/>
                        <a:gd name="connsiteY33" fmla="*/ 913607 h 1289050"/>
                        <a:gd name="connsiteX34" fmla="*/ 1160148 w 1287462"/>
                        <a:gd name="connsiteY34" fmla="*/ 898525 h 1289050"/>
                        <a:gd name="connsiteX35" fmla="*/ 15560 w 1287462"/>
                        <a:gd name="connsiteY35" fmla="*/ 898525 h 1289050"/>
                        <a:gd name="connsiteX36" fmla="*/ 127314 w 1287462"/>
                        <a:gd name="connsiteY36" fmla="*/ 898525 h 1289050"/>
                        <a:gd name="connsiteX37" fmla="*/ 142875 w 1287462"/>
                        <a:gd name="connsiteY37" fmla="*/ 913607 h 1289050"/>
                        <a:gd name="connsiteX38" fmla="*/ 127314 w 1287462"/>
                        <a:gd name="connsiteY38" fmla="*/ 928688 h 1289050"/>
                        <a:gd name="connsiteX39" fmla="*/ 15560 w 1287462"/>
                        <a:gd name="connsiteY39" fmla="*/ 928688 h 1289050"/>
                        <a:gd name="connsiteX40" fmla="*/ 0 w 1287462"/>
                        <a:gd name="connsiteY40" fmla="*/ 913607 h 1289050"/>
                        <a:gd name="connsiteX41" fmla="*/ 15560 w 1287462"/>
                        <a:gd name="connsiteY41" fmla="*/ 898525 h 1289050"/>
                        <a:gd name="connsiteX42" fmla="*/ 1160148 w 1287462"/>
                        <a:gd name="connsiteY42" fmla="*/ 717550 h 1289050"/>
                        <a:gd name="connsiteX43" fmla="*/ 1271902 w 1287462"/>
                        <a:gd name="connsiteY43" fmla="*/ 717550 h 1289050"/>
                        <a:gd name="connsiteX44" fmla="*/ 1287462 w 1287462"/>
                        <a:gd name="connsiteY44" fmla="*/ 733849 h 1289050"/>
                        <a:gd name="connsiteX45" fmla="*/ 1271902 w 1287462"/>
                        <a:gd name="connsiteY45" fmla="*/ 750888 h 1289050"/>
                        <a:gd name="connsiteX46" fmla="*/ 1160148 w 1287462"/>
                        <a:gd name="connsiteY46" fmla="*/ 750888 h 1289050"/>
                        <a:gd name="connsiteX47" fmla="*/ 1144587 w 1287462"/>
                        <a:gd name="connsiteY47" fmla="*/ 733849 h 1289050"/>
                        <a:gd name="connsiteX48" fmla="*/ 1160148 w 1287462"/>
                        <a:gd name="connsiteY48" fmla="*/ 717550 h 1289050"/>
                        <a:gd name="connsiteX49" fmla="*/ 15560 w 1287462"/>
                        <a:gd name="connsiteY49" fmla="*/ 717550 h 1289050"/>
                        <a:gd name="connsiteX50" fmla="*/ 127314 w 1287462"/>
                        <a:gd name="connsiteY50" fmla="*/ 717550 h 1289050"/>
                        <a:gd name="connsiteX51" fmla="*/ 142875 w 1287462"/>
                        <a:gd name="connsiteY51" fmla="*/ 733849 h 1289050"/>
                        <a:gd name="connsiteX52" fmla="*/ 127314 w 1287462"/>
                        <a:gd name="connsiteY52" fmla="*/ 750888 h 1289050"/>
                        <a:gd name="connsiteX53" fmla="*/ 15560 w 1287462"/>
                        <a:gd name="connsiteY53" fmla="*/ 750888 h 1289050"/>
                        <a:gd name="connsiteX54" fmla="*/ 0 w 1287462"/>
                        <a:gd name="connsiteY54" fmla="*/ 733849 h 1289050"/>
                        <a:gd name="connsiteX55" fmla="*/ 15560 w 1287462"/>
                        <a:gd name="connsiteY55" fmla="*/ 717550 h 1289050"/>
                        <a:gd name="connsiteX56" fmla="*/ 1160148 w 1287462"/>
                        <a:gd name="connsiteY56" fmla="*/ 538162 h 1289050"/>
                        <a:gd name="connsiteX57" fmla="*/ 1271902 w 1287462"/>
                        <a:gd name="connsiteY57" fmla="*/ 538162 h 1289050"/>
                        <a:gd name="connsiteX58" fmla="*/ 1287462 w 1287462"/>
                        <a:gd name="connsiteY58" fmla="*/ 555202 h 1289050"/>
                        <a:gd name="connsiteX59" fmla="*/ 1271902 w 1287462"/>
                        <a:gd name="connsiteY59" fmla="*/ 571500 h 1289050"/>
                        <a:gd name="connsiteX60" fmla="*/ 1160148 w 1287462"/>
                        <a:gd name="connsiteY60" fmla="*/ 571500 h 1289050"/>
                        <a:gd name="connsiteX61" fmla="*/ 1144587 w 1287462"/>
                        <a:gd name="connsiteY61" fmla="*/ 555202 h 1289050"/>
                        <a:gd name="connsiteX62" fmla="*/ 1160148 w 1287462"/>
                        <a:gd name="connsiteY62" fmla="*/ 538162 h 1289050"/>
                        <a:gd name="connsiteX63" fmla="*/ 15560 w 1287462"/>
                        <a:gd name="connsiteY63" fmla="*/ 538162 h 1289050"/>
                        <a:gd name="connsiteX64" fmla="*/ 127314 w 1287462"/>
                        <a:gd name="connsiteY64" fmla="*/ 538162 h 1289050"/>
                        <a:gd name="connsiteX65" fmla="*/ 142875 w 1287462"/>
                        <a:gd name="connsiteY65" fmla="*/ 555202 h 1289050"/>
                        <a:gd name="connsiteX66" fmla="*/ 127314 w 1287462"/>
                        <a:gd name="connsiteY66" fmla="*/ 571500 h 1289050"/>
                        <a:gd name="connsiteX67" fmla="*/ 15560 w 1287462"/>
                        <a:gd name="connsiteY67" fmla="*/ 571500 h 1289050"/>
                        <a:gd name="connsiteX68" fmla="*/ 0 w 1287462"/>
                        <a:gd name="connsiteY68" fmla="*/ 555202 h 1289050"/>
                        <a:gd name="connsiteX69" fmla="*/ 15560 w 1287462"/>
                        <a:gd name="connsiteY69" fmla="*/ 538162 h 1289050"/>
                        <a:gd name="connsiteX70" fmla="*/ 1160148 w 1287462"/>
                        <a:gd name="connsiteY70" fmla="*/ 360362 h 1289050"/>
                        <a:gd name="connsiteX71" fmla="*/ 1271902 w 1287462"/>
                        <a:gd name="connsiteY71" fmla="*/ 360362 h 1289050"/>
                        <a:gd name="connsiteX72" fmla="*/ 1287462 w 1287462"/>
                        <a:gd name="connsiteY72" fmla="*/ 376237 h 1289050"/>
                        <a:gd name="connsiteX73" fmla="*/ 1271902 w 1287462"/>
                        <a:gd name="connsiteY73" fmla="*/ 392112 h 1289050"/>
                        <a:gd name="connsiteX74" fmla="*/ 1160148 w 1287462"/>
                        <a:gd name="connsiteY74" fmla="*/ 392112 h 1289050"/>
                        <a:gd name="connsiteX75" fmla="*/ 1144587 w 1287462"/>
                        <a:gd name="connsiteY75" fmla="*/ 376237 h 1289050"/>
                        <a:gd name="connsiteX76" fmla="*/ 1160148 w 1287462"/>
                        <a:gd name="connsiteY76" fmla="*/ 360362 h 1289050"/>
                        <a:gd name="connsiteX77" fmla="*/ 15560 w 1287462"/>
                        <a:gd name="connsiteY77" fmla="*/ 360362 h 1289050"/>
                        <a:gd name="connsiteX78" fmla="*/ 127314 w 1287462"/>
                        <a:gd name="connsiteY78" fmla="*/ 360362 h 1289050"/>
                        <a:gd name="connsiteX79" fmla="*/ 142875 w 1287462"/>
                        <a:gd name="connsiteY79" fmla="*/ 376237 h 1289050"/>
                        <a:gd name="connsiteX80" fmla="*/ 127314 w 1287462"/>
                        <a:gd name="connsiteY80" fmla="*/ 392112 h 1289050"/>
                        <a:gd name="connsiteX81" fmla="*/ 15560 w 1287462"/>
                        <a:gd name="connsiteY81" fmla="*/ 392112 h 1289050"/>
                        <a:gd name="connsiteX82" fmla="*/ 0 w 1287462"/>
                        <a:gd name="connsiteY82" fmla="*/ 376237 h 1289050"/>
                        <a:gd name="connsiteX83" fmla="*/ 15560 w 1287462"/>
                        <a:gd name="connsiteY83" fmla="*/ 360362 h 1289050"/>
                        <a:gd name="connsiteX84" fmla="*/ 214312 w 1287462"/>
                        <a:gd name="connsiteY84" fmla="*/ 215900 h 1289050"/>
                        <a:gd name="connsiteX85" fmla="*/ 214312 w 1287462"/>
                        <a:gd name="connsiteY85" fmla="*/ 1073150 h 1289050"/>
                        <a:gd name="connsiteX86" fmla="*/ 1073150 w 1287462"/>
                        <a:gd name="connsiteY86" fmla="*/ 1073150 h 1289050"/>
                        <a:gd name="connsiteX87" fmla="*/ 1073150 w 1287462"/>
                        <a:gd name="connsiteY87" fmla="*/ 215900 h 1289050"/>
                        <a:gd name="connsiteX88" fmla="*/ 198292 w 1287462"/>
                        <a:gd name="connsiteY88" fmla="*/ 182562 h 1289050"/>
                        <a:gd name="connsiteX89" fmla="*/ 1089170 w 1287462"/>
                        <a:gd name="connsiteY89" fmla="*/ 182562 h 1289050"/>
                        <a:gd name="connsiteX90" fmla="*/ 1104900 w 1287462"/>
                        <a:gd name="connsiteY90" fmla="*/ 198319 h 1289050"/>
                        <a:gd name="connsiteX91" fmla="*/ 1104900 w 1287462"/>
                        <a:gd name="connsiteY91" fmla="*/ 1090730 h 1289050"/>
                        <a:gd name="connsiteX92" fmla="*/ 1089170 w 1287462"/>
                        <a:gd name="connsiteY92" fmla="*/ 1106487 h 1289050"/>
                        <a:gd name="connsiteX93" fmla="*/ 198292 w 1287462"/>
                        <a:gd name="connsiteY93" fmla="*/ 1106487 h 1289050"/>
                        <a:gd name="connsiteX94" fmla="*/ 182562 w 1287462"/>
                        <a:gd name="connsiteY94" fmla="*/ 1090730 h 1289050"/>
                        <a:gd name="connsiteX95" fmla="*/ 182562 w 1287462"/>
                        <a:gd name="connsiteY95" fmla="*/ 198319 h 1289050"/>
                        <a:gd name="connsiteX96" fmla="*/ 198292 w 1287462"/>
                        <a:gd name="connsiteY96" fmla="*/ 182562 h 1289050"/>
                        <a:gd name="connsiteX97" fmla="*/ 912812 w 1287462"/>
                        <a:gd name="connsiteY97" fmla="*/ 0 h 1289050"/>
                        <a:gd name="connsiteX98" fmla="*/ 928687 w 1287462"/>
                        <a:gd name="connsiteY98" fmla="*/ 15734 h 1289050"/>
                        <a:gd name="connsiteX99" fmla="*/ 928687 w 1287462"/>
                        <a:gd name="connsiteY99" fmla="*/ 128730 h 1289050"/>
                        <a:gd name="connsiteX100" fmla="*/ 912812 w 1287462"/>
                        <a:gd name="connsiteY100" fmla="*/ 144463 h 1289050"/>
                        <a:gd name="connsiteX101" fmla="*/ 896937 w 1287462"/>
                        <a:gd name="connsiteY101" fmla="*/ 128730 h 1289050"/>
                        <a:gd name="connsiteX102" fmla="*/ 896937 w 1287462"/>
                        <a:gd name="connsiteY102" fmla="*/ 15734 h 1289050"/>
                        <a:gd name="connsiteX103" fmla="*/ 912812 w 1287462"/>
                        <a:gd name="connsiteY103" fmla="*/ 0 h 1289050"/>
                        <a:gd name="connsiteX104" fmla="*/ 733072 w 1287462"/>
                        <a:gd name="connsiteY104" fmla="*/ 0 h 1289050"/>
                        <a:gd name="connsiteX105" fmla="*/ 749300 w 1287462"/>
                        <a:gd name="connsiteY105" fmla="*/ 15734 h 1289050"/>
                        <a:gd name="connsiteX106" fmla="*/ 749300 w 1287462"/>
                        <a:gd name="connsiteY106" fmla="*/ 128730 h 1289050"/>
                        <a:gd name="connsiteX107" fmla="*/ 733072 w 1287462"/>
                        <a:gd name="connsiteY107" fmla="*/ 144463 h 1289050"/>
                        <a:gd name="connsiteX108" fmla="*/ 717550 w 1287462"/>
                        <a:gd name="connsiteY108" fmla="*/ 128730 h 1289050"/>
                        <a:gd name="connsiteX109" fmla="*/ 717550 w 1287462"/>
                        <a:gd name="connsiteY109" fmla="*/ 15734 h 1289050"/>
                        <a:gd name="connsiteX110" fmla="*/ 733072 w 1287462"/>
                        <a:gd name="connsiteY110" fmla="*/ 0 h 1289050"/>
                        <a:gd name="connsiteX111" fmla="*/ 554390 w 1287462"/>
                        <a:gd name="connsiteY111" fmla="*/ 0 h 1289050"/>
                        <a:gd name="connsiteX112" fmla="*/ 569912 w 1287462"/>
                        <a:gd name="connsiteY112" fmla="*/ 15734 h 1289050"/>
                        <a:gd name="connsiteX113" fmla="*/ 569912 w 1287462"/>
                        <a:gd name="connsiteY113" fmla="*/ 128730 h 1289050"/>
                        <a:gd name="connsiteX114" fmla="*/ 554390 w 1287462"/>
                        <a:gd name="connsiteY114" fmla="*/ 144463 h 1289050"/>
                        <a:gd name="connsiteX115" fmla="*/ 538162 w 1287462"/>
                        <a:gd name="connsiteY115" fmla="*/ 128730 h 1289050"/>
                        <a:gd name="connsiteX116" fmla="*/ 538162 w 1287462"/>
                        <a:gd name="connsiteY116" fmla="*/ 15734 h 1289050"/>
                        <a:gd name="connsiteX117" fmla="*/ 554390 w 1287462"/>
                        <a:gd name="connsiteY117" fmla="*/ 0 h 1289050"/>
                        <a:gd name="connsiteX118" fmla="*/ 374650 w 1287462"/>
                        <a:gd name="connsiteY118" fmla="*/ 0 h 1289050"/>
                        <a:gd name="connsiteX119" fmla="*/ 390525 w 1287462"/>
                        <a:gd name="connsiteY119" fmla="*/ 15734 h 1289050"/>
                        <a:gd name="connsiteX120" fmla="*/ 390525 w 1287462"/>
                        <a:gd name="connsiteY120" fmla="*/ 128730 h 1289050"/>
                        <a:gd name="connsiteX121" fmla="*/ 374650 w 1287462"/>
                        <a:gd name="connsiteY121" fmla="*/ 144463 h 1289050"/>
                        <a:gd name="connsiteX122" fmla="*/ 358775 w 1287462"/>
                        <a:gd name="connsiteY122" fmla="*/ 128730 h 1289050"/>
                        <a:gd name="connsiteX123" fmla="*/ 358775 w 1287462"/>
                        <a:gd name="connsiteY123" fmla="*/ 15734 h 1289050"/>
                        <a:gd name="connsiteX124" fmla="*/ 374650 w 1287462"/>
                        <a:gd name="connsiteY124" fmla="*/ 0 h 128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87462" h="1289050">
                          <a:moveTo>
                            <a:pt x="912812" y="1144587"/>
                          </a:moveTo>
                          <a:cubicBezTo>
                            <a:pt x="921471" y="1144587"/>
                            <a:pt x="928687" y="1151739"/>
                            <a:pt x="928687" y="1160321"/>
                          </a:cubicBezTo>
                          <a:cubicBezTo>
                            <a:pt x="928687" y="1160321"/>
                            <a:pt x="928687" y="1160321"/>
                            <a:pt x="928687" y="1273317"/>
                          </a:cubicBezTo>
                          <a:cubicBezTo>
                            <a:pt x="928687" y="1281898"/>
                            <a:pt x="921471" y="1289050"/>
                            <a:pt x="912812" y="1289050"/>
                          </a:cubicBezTo>
                          <a:cubicBezTo>
                            <a:pt x="904153" y="1289050"/>
                            <a:pt x="896937" y="1281898"/>
                            <a:pt x="896937" y="1273317"/>
                          </a:cubicBezTo>
                          <a:cubicBezTo>
                            <a:pt x="896937" y="1273317"/>
                            <a:pt x="896937" y="1273317"/>
                            <a:pt x="896937" y="1160321"/>
                          </a:cubicBezTo>
                          <a:cubicBezTo>
                            <a:pt x="896937" y="1151739"/>
                            <a:pt x="904153" y="1144587"/>
                            <a:pt x="912812" y="1144587"/>
                          </a:cubicBezTo>
                          <a:close/>
                          <a:moveTo>
                            <a:pt x="733072" y="1144587"/>
                          </a:moveTo>
                          <a:cubicBezTo>
                            <a:pt x="742950" y="1144587"/>
                            <a:pt x="749300" y="1151739"/>
                            <a:pt x="749300" y="1160321"/>
                          </a:cubicBezTo>
                          <a:cubicBezTo>
                            <a:pt x="749300" y="1160321"/>
                            <a:pt x="749300" y="1160321"/>
                            <a:pt x="749300" y="1273317"/>
                          </a:cubicBezTo>
                          <a:cubicBezTo>
                            <a:pt x="749300" y="1281898"/>
                            <a:pt x="742950" y="1289050"/>
                            <a:pt x="733072" y="1289050"/>
                          </a:cubicBezTo>
                          <a:cubicBezTo>
                            <a:pt x="724606" y="1289050"/>
                            <a:pt x="717550" y="1281898"/>
                            <a:pt x="717550" y="1273317"/>
                          </a:cubicBezTo>
                          <a:cubicBezTo>
                            <a:pt x="717550" y="1273317"/>
                            <a:pt x="717550" y="1273317"/>
                            <a:pt x="717550" y="1160321"/>
                          </a:cubicBezTo>
                          <a:cubicBezTo>
                            <a:pt x="717550" y="1151739"/>
                            <a:pt x="724606" y="1144587"/>
                            <a:pt x="733072" y="1144587"/>
                          </a:cubicBezTo>
                          <a:close/>
                          <a:moveTo>
                            <a:pt x="554390" y="1144587"/>
                          </a:moveTo>
                          <a:cubicBezTo>
                            <a:pt x="562857" y="1144587"/>
                            <a:pt x="569912" y="1151739"/>
                            <a:pt x="569912" y="1160321"/>
                          </a:cubicBezTo>
                          <a:cubicBezTo>
                            <a:pt x="569912" y="1160321"/>
                            <a:pt x="569912" y="1160321"/>
                            <a:pt x="569912" y="1273317"/>
                          </a:cubicBezTo>
                          <a:cubicBezTo>
                            <a:pt x="569912" y="1281898"/>
                            <a:pt x="562857" y="1289050"/>
                            <a:pt x="554390" y="1289050"/>
                          </a:cubicBezTo>
                          <a:cubicBezTo>
                            <a:pt x="544512" y="1289050"/>
                            <a:pt x="538162" y="1281898"/>
                            <a:pt x="538162" y="1273317"/>
                          </a:cubicBezTo>
                          <a:cubicBezTo>
                            <a:pt x="538162" y="1273317"/>
                            <a:pt x="538162" y="1273317"/>
                            <a:pt x="538162" y="1160321"/>
                          </a:cubicBezTo>
                          <a:cubicBezTo>
                            <a:pt x="538162" y="1151739"/>
                            <a:pt x="544512" y="1144587"/>
                            <a:pt x="554390" y="1144587"/>
                          </a:cubicBezTo>
                          <a:close/>
                          <a:moveTo>
                            <a:pt x="374650" y="1144587"/>
                          </a:moveTo>
                          <a:cubicBezTo>
                            <a:pt x="383309" y="1144587"/>
                            <a:pt x="390525" y="1151739"/>
                            <a:pt x="390525" y="1160321"/>
                          </a:cubicBezTo>
                          <a:cubicBezTo>
                            <a:pt x="390525" y="1160321"/>
                            <a:pt x="390525" y="1160321"/>
                            <a:pt x="390525" y="1273317"/>
                          </a:cubicBezTo>
                          <a:cubicBezTo>
                            <a:pt x="390525" y="1281898"/>
                            <a:pt x="383309" y="1289050"/>
                            <a:pt x="374650" y="1289050"/>
                          </a:cubicBezTo>
                          <a:cubicBezTo>
                            <a:pt x="365991" y="1289050"/>
                            <a:pt x="358775" y="1281898"/>
                            <a:pt x="358775" y="1273317"/>
                          </a:cubicBezTo>
                          <a:cubicBezTo>
                            <a:pt x="358775" y="1273317"/>
                            <a:pt x="358775" y="1273317"/>
                            <a:pt x="358775" y="1160321"/>
                          </a:cubicBezTo>
                          <a:cubicBezTo>
                            <a:pt x="358775" y="1151739"/>
                            <a:pt x="365991" y="1144587"/>
                            <a:pt x="374650" y="1144587"/>
                          </a:cubicBezTo>
                          <a:close/>
                          <a:moveTo>
                            <a:pt x="1160148" y="898525"/>
                          </a:moveTo>
                          <a:cubicBezTo>
                            <a:pt x="1160148" y="898525"/>
                            <a:pt x="1160148" y="898525"/>
                            <a:pt x="1271902" y="898525"/>
                          </a:cubicBezTo>
                          <a:cubicBezTo>
                            <a:pt x="1280389" y="898525"/>
                            <a:pt x="1287462" y="905380"/>
                            <a:pt x="1287462" y="913607"/>
                          </a:cubicBezTo>
                          <a:cubicBezTo>
                            <a:pt x="1287462" y="921833"/>
                            <a:pt x="1280389" y="928688"/>
                            <a:pt x="1271902" y="928688"/>
                          </a:cubicBezTo>
                          <a:cubicBezTo>
                            <a:pt x="1271902" y="928688"/>
                            <a:pt x="1271902" y="928688"/>
                            <a:pt x="1160148" y="928688"/>
                          </a:cubicBezTo>
                          <a:cubicBezTo>
                            <a:pt x="1151660" y="928688"/>
                            <a:pt x="1144587" y="921833"/>
                            <a:pt x="1144587" y="913607"/>
                          </a:cubicBezTo>
                          <a:cubicBezTo>
                            <a:pt x="1144587" y="905380"/>
                            <a:pt x="1151660" y="898525"/>
                            <a:pt x="1160148" y="898525"/>
                          </a:cubicBezTo>
                          <a:close/>
                          <a:moveTo>
                            <a:pt x="15560" y="898525"/>
                          </a:moveTo>
                          <a:cubicBezTo>
                            <a:pt x="15560" y="898525"/>
                            <a:pt x="15560" y="898525"/>
                            <a:pt x="127314" y="898525"/>
                          </a:cubicBezTo>
                          <a:cubicBezTo>
                            <a:pt x="135802" y="898525"/>
                            <a:pt x="142875" y="905380"/>
                            <a:pt x="142875" y="913607"/>
                          </a:cubicBezTo>
                          <a:cubicBezTo>
                            <a:pt x="142875" y="921833"/>
                            <a:pt x="135802" y="928688"/>
                            <a:pt x="127314" y="928688"/>
                          </a:cubicBezTo>
                          <a:cubicBezTo>
                            <a:pt x="127314" y="928688"/>
                            <a:pt x="127314" y="928688"/>
                            <a:pt x="15560" y="928688"/>
                          </a:cubicBezTo>
                          <a:cubicBezTo>
                            <a:pt x="7073" y="928688"/>
                            <a:pt x="0" y="921833"/>
                            <a:pt x="0" y="913607"/>
                          </a:cubicBezTo>
                          <a:cubicBezTo>
                            <a:pt x="0" y="905380"/>
                            <a:pt x="7073" y="898525"/>
                            <a:pt x="15560" y="898525"/>
                          </a:cubicBezTo>
                          <a:close/>
                          <a:moveTo>
                            <a:pt x="1160148" y="717550"/>
                          </a:moveTo>
                          <a:cubicBezTo>
                            <a:pt x="1160148" y="717550"/>
                            <a:pt x="1160148" y="717550"/>
                            <a:pt x="1271902" y="717550"/>
                          </a:cubicBezTo>
                          <a:cubicBezTo>
                            <a:pt x="1280389" y="717550"/>
                            <a:pt x="1287462" y="724959"/>
                            <a:pt x="1287462" y="733849"/>
                          </a:cubicBezTo>
                          <a:cubicBezTo>
                            <a:pt x="1287462" y="744221"/>
                            <a:pt x="1280389" y="750888"/>
                            <a:pt x="1271902" y="750888"/>
                          </a:cubicBezTo>
                          <a:cubicBezTo>
                            <a:pt x="1271902" y="750888"/>
                            <a:pt x="1271902" y="750888"/>
                            <a:pt x="1160148" y="750888"/>
                          </a:cubicBezTo>
                          <a:cubicBezTo>
                            <a:pt x="1151660" y="750888"/>
                            <a:pt x="1144587" y="744221"/>
                            <a:pt x="1144587" y="733849"/>
                          </a:cubicBezTo>
                          <a:cubicBezTo>
                            <a:pt x="1144587" y="724959"/>
                            <a:pt x="1151660" y="717550"/>
                            <a:pt x="1160148" y="717550"/>
                          </a:cubicBezTo>
                          <a:close/>
                          <a:moveTo>
                            <a:pt x="15560" y="717550"/>
                          </a:moveTo>
                          <a:cubicBezTo>
                            <a:pt x="15560" y="717550"/>
                            <a:pt x="15560" y="717550"/>
                            <a:pt x="127314" y="717550"/>
                          </a:cubicBezTo>
                          <a:cubicBezTo>
                            <a:pt x="135802" y="717550"/>
                            <a:pt x="142875" y="724959"/>
                            <a:pt x="142875" y="733849"/>
                          </a:cubicBezTo>
                          <a:cubicBezTo>
                            <a:pt x="142875" y="744221"/>
                            <a:pt x="135802" y="750888"/>
                            <a:pt x="127314" y="750888"/>
                          </a:cubicBezTo>
                          <a:cubicBezTo>
                            <a:pt x="127314" y="750888"/>
                            <a:pt x="127314" y="750888"/>
                            <a:pt x="15560" y="750888"/>
                          </a:cubicBezTo>
                          <a:cubicBezTo>
                            <a:pt x="7073" y="750888"/>
                            <a:pt x="0" y="744221"/>
                            <a:pt x="0" y="733849"/>
                          </a:cubicBezTo>
                          <a:cubicBezTo>
                            <a:pt x="0" y="724959"/>
                            <a:pt x="7073" y="717550"/>
                            <a:pt x="15560" y="717550"/>
                          </a:cubicBezTo>
                          <a:close/>
                          <a:moveTo>
                            <a:pt x="1160148" y="538162"/>
                          </a:moveTo>
                          <a:cubicBezTo>
                            <a:pt x="1160148" y="538162"/>
                            <a:pt x="1160148" y="538162"/>
                            <a:pt x="1271902" y="538162"/>
                          </a:cubicBezTo>
                          <a:cubicBezTo>
                            <a:pt x="1280389" y="538162"/>
                            <a:pt x="1287462" y="544830"/>
                            <a:pt x="1287462" y="555202"/>
                          </a:cubicBezTo>
                          <a:cubicBezTo>
                            <a:pt x="1287462" y="564092"/>
                            <a:pt x="1280389" y="571500"/>
                            <a:pt x="1271902" y="571500"/>
                          </a:cubicBezTo>
                          <a:cubicBezTo>
                            <a:pt x="1271902" y="571500"/>
                            <a:pt x="1271902" y="571500"/>
                            <a:pt x="1160148" y="571500"/>
                          </a:cubicBezTo>
                          <a:cubicBezTo>
                            <a:pt x="1151660" y="571500"/>
                            <a:pt x="1144587" y="564092"/>
                            <a:pt x="1144587" y="555202"/>
                          </a:cubicBezTo>
                          <a:cubicBezTo>
                            <a:pt x="1144587" y="544830"/>
                            <a:pt x="1151660" y="538162"/>
                            <a:pt x="1160148" y="538162"/>
                          </a:cubicBezTo>
                          <a:close/>
                          <a:moveTo>
                            <a:pt x="15560" y="538162"/>
                          </a:moveTo>
                          <a:cubicBezTo>
                            <a:pt x="15560" y="538162"/>
                            <a:pt x="15560" y="538162"/>
                            <a:pt x="127314" y="538162"/>
                          </a:cubicBezTo>
                          <a:cubicBezTo>
                            <a:pt x="135802" y="538162"/>
                            <a:pt x="142875" y="544830"/>
                            <a:pt x="142875" y="555202"/>
                          </a:cubicBezTo>
                          <a:cubicBezTo>
                            <a:pt x="142875" y="564092"/>
                            <a:pt x="135802" y="571500"/>
                            <a:pt x="127314" y="571500"/>
                          </a:cubicBezTo>
                          <a:cubicBezTo>
                            <a:pt x="127314" y="571500"/>
                            <a:pt x="127314" y="571500"/>
                            <a:pt x="15560" y="571500"/>
                          </a:cubicBezTo>
                          <a:cubicBezTo>
                            <a:pt x="7073" y="571500"/>
                            <a:pt x="0" y="564092"/>
                            <a:pt x="0" y="555202"/>
                          </a:cubicBezTo>
                          <a:cubicBezTo>
                            <a:pt x="0" y="544830"/>
                            <a:pt x="7073" y="538162"/>
                            <a:pt x="15560" y="538162"/>
                          </a:cubicBezTo>
                          <a:close/>
                          <a:moveTo>
                            <a:pt x="1160148" y="360362"/>
                          </a:moveTo>
                          <a:cubicBezTo>
                            <a:pt x="1160148" y="360362"/>
                            <a:pt x="1160148" y="360362"/>
                            <a:pt x="1271902" y="360362"/>
                          </a:cubicBezTo>
                          <a:cubicBezTo>
                            <a:pt x="1280389" y="360362"/>
                            <a:pt x="1287462" y="367578"/>
                            <a:pt x="1287462" y="376237"/>
                          </a:cubicBezTo>
                          <a:cubicBezTo>
                            <a:pt x="1287462" y="384896"/>
                            <a:pt x="1280389" y="392112"/>
                            <a:pt x="1271902" y="392112"/>
                          </a:cubicBezTo>
                          <a:cubicBezTo>
                            <a:pt x="1271902" y="392112"/>
                            <a:pt x="1271902" y="392112"/>
                            <a:pt x="1160148" y="392112"/>
                          </a:cubicBezTo>
                          <a:cubicBezTo>
                            <a:pt x="1151660" y="392112"/>
                            <a:pt x="1144587" y="384896"/>
                            <a:pt x="1144587" y="376237"/>
                          </a:cubicBezTo>
                          <a:cubicBezTo>
                            <a:pt x="1144587" y="367578"/>
                            <a:pt x="1151660" y="360362"/>
                            <a:pt x="1160148" y="360362"/>
                          </a:cubicBezTo>
                          <a:close/>
                          <a:moveTo>
                            <a:pt x="15560" y="360362"/>
                          </a:moveTo>
                          <a:cubicBezTo>
                            <a:pt x="15560" y="360362"/>
                            <a:pt x="15560" y="360362"/>
                            <a:pt x="127314" y="360362"/>
                          </a:cubicBezTo>
                          <a:cubicBezTo>
                            <a:pt x="135802" y="360362"/>
                            <a:pt x="142875" y="367578"/>
                            <a:pt x="142875" y="376237"/>
                          </a:cubicBezTo>
                          <a:cubicBezTo>
                            <a:pt x="142875" y="384896"/>
                            <a:pt x="135802" y="392112"/>
                            <a:pt x="127314" y="392112"/>
                          </a:cubicBezTo>
                          <a:cubicBezTo>
                            <a:pt x="127314" y="392112"/>
                            <a:pt x="127314" y="392112"/>
                            <a:pt x="15560" y="392112"/>
                          </a:cubicBezTo>
                          <a:cubicBezTo>
                            <a:pt x="7073" y="392112"/>
                            <a:pt x="0" y="384896"/>
                            <a:pt x="0" y="376237"/>
                          </a:cubicBezTo>
                          <a:cubicBezTo>
                            <a:pt x="0" y="367578"/>
                            <a:pt x="7073" y="360362"/>
                            <a:pt x="15560" y="360362"/>
                          </a:cubicBezTo>
                          <a:close/>
                          <a:moveTo>
                            <a:pt x="214312" y="215900"/>
                          </a:moveTo>
                          <a:lnTo>
                            <a:pt x="214312" y="1073150"/>
                          </a:lnTo>
                          <a:lnTo>
                            <a:pt x="1073150" y="1073150"/>
                          </a:lnTo>
                          <a:lnTo>
                            <a:pt x="1073150" y="215900"/>
                          </a:lnTo>
                          <a:close/>
                          <a:moveTo>
                            <a:pt x="198292" y="182562"/>
                          </a:moveTo>
                          <a:cubicBezTo>
                            <a:pt x="198292" y="182562"/>
                            <a:pt x="198292" y="182562"/>
                            <a:pt x="1089170" y="182562"/>
                          </a:cubicBezTo>
                          <a:cubicBezTo>
                            <a:pt x="1097750" y="182562"/>
                            <a:pt x="1104900" y="189724"/>
                            <a:pt x="1104900" y="198319"/>
                          </a:cubicBezTo>
                          <a:cubicBezTo>
                            <a:pt x="1104900" y="198319"/>
                            <a:pt x="1104900" y="198319"/>
                            <a:pt x="1104900" y="1090730"/>
                          </a:cubicBezTo>
                          <a:cubicBezTo>
                            <a:pt x="1104900" y="1099325"/>
                            <a:pt x="1097750" y="1106487"/>
                            <a:pt x="1089170" y="1106487"/>
                          </a:cubicBezTo>
                          <a:cubicBezTo>
                            <a:pt x="1089170" y="1106487"/>
                            <a:pt x="1089170" y="1106487"/>
                            <a:pt x="198292" y="1106487"/>
                          </a:cubicBezTo>
                          <a:cubicBezTo>
                            <a:pt x="189712" y="1106487"/>
                            <a:pt x="182562" y="1099325"/>
                            <a:pt x="182562" y="1090730"/>
                          </a:cubicBezTo>
                          <a:cubicBezTo>
                            <a:pt x="182562" y="1090730"/>
                            <a:pt x="182562" y="1090730"/>
                            <a:pt x="182562" y="198319"/>
                          </a:cubicBezTo>
                          <a:cubicBezTo>
                            <a:pt x="182562" y="189724"/>
                            <a:pt x="189712" y="182562"/>
                            <a:pt x="198292" y="182562"/>
                          </a:cubicBezTo>
                          <a:close/>
                          <a:moveTo>
                            <a:pt x="912812" y="0"/>
                          </a:moveTo>
                          <a:cubicBezTo>
                            <a:pt x="921471" y="0"/>
                            <a:pt x="928687" y="7152"/>
                            <a:pt x="928687" y="15734"/>
                          </a:cubicBezTo>
                          <a:cubicBezTo>
                            <a:pt x="928687" y="15734"/>
                            <a:pt x="928687" y="15734"/>
                            <a:pt x="928687" y="128730"/>
                          </a:cubicBezTo>
                          <a:cubicBezTo>
                            <a:pt x="928687" y="137311"/>
                            <a:pt x="921471" y="144463"/>
                            <a:pt x="912812" y="144463"/>
                          </a:cubicBezTo>
                          <a:cubicBezTo>
                            <a:pt x="904153" y="144463"/>
                            <a:pt x="896937" y="137311"/>
                            <a:pt x="896937" y="128730"/>
                          </a:cubicBezTo>
                          <a:cubicBezTo>
                            <a:pt x="896937" y="128730"/>
                            <a:pt x="896937" y="128730"/>
                            <a:pt x="896937" y="15734"/>
                          </a:cubicBezTo>
                          <a:cubicBezTo>
                            <a:pt x="896937" y="7152"/>
                            <a:pt x="904153" y="0"/>
                            <a:pt x="912812" y="0"/>
                          </a:cubicBezTo>
                          <a:close/>
                          <a:moveTo>
                            <a:pt x="733072" y="0"/>
                          </a:moveTo>
                          <a:cubicBezTo>
                            <a:pt x="742950" y="0"/>
                            <a:pt x="749300" y="7152"/>
                            <a:pt x="749300" y="15734"/>
                          </a:cubicBezTo>
                          <a:cubicBezTo>
                            <a:pt x="749300" y="15734"/>
                            <a:pt x="749300" y="15734"/>
                            <a:pt x="749300" y="128730"/>
                          </a:cubicBezTo>
                          <a:cubicBezTo>
                            <a:pt x="749300" y="137311"/>
                            <a:pt x="742950" y="144463"/>
                            <a:pt x="733072" y="144463"/>
                          </a:cubicBezTo>
                          <a:cubicBezTo>
                            <a:pt x="724606" y="144463"/>
                            <a:pt x="717550" y="137311"/>
                            <a:pt x="717550" y="128730"/>
                          </a:cubicBezTo>
                          <a:cubicBezTo>
                            <a:pt x="717550" y="128730"/>
                            <a:pt x="717550" y="128730"/>
                            <a:pt x="717550" y="15734"/>
                          </a:cubicBezTo>
                          <a:cubicBezTo>
                            <a:pt x="717550" y="7152"/>
                            <a:pt x="724606" y="0"/>
                            <a:pt x="733072" y="0"/>
                          </a:cubicBezTo>
                          <a:close/>
                          <a:moveTo>
                            <a:pt x="554390" y="0"/>
                          </a:moveTo>
                          <a:cubicBezTo>
                            <a:pt x="562857" y="0"/>
                            <a:pt x="569912" y="7152"/>
                            <a:pt x="569912" y="15734"/>
                          </a:cubicBezTo>
                          <a:cubicBezTo>
                            <a:pt x="569912" y="15734"/>
                            <a:pt x="569912" y="15734"/>
                            <a:pt x="569912" y="128730"/>
                          </a:cubicBezTo>
                          <a:cubicBezTo>
                            <a:pt x="569912" y="137311"/>
                            <a:pt x="562857" y="144463"/>
                            <a:pt x="554390" y="144463"/>
                          </a:cubicBezTo>
                          <a:cubicBezTo>
                            <a:pt x="544512" y="144463"/>
                            <a:pt x="538162" y="137311"/>
                            <a:pt x="538162" y="128730"/>
                          </a:cubicBezTo>
                          <a:cubicBezTo>
                            <a:pt x="538162" y="128730"/>
                            <a:pt x="538162" y="128730"/>
                            <a:pt x="538162" y="15734"/>
                          </a:cubicBezTo>
                          <a:cubicBezTo>
                            <a:pt x="538162" y="7152"/>
                            <a:pt x="544512" y="0"/>
                            <a:pt x="554390" y="0"/>
                          </a:cubicBezTo>
                          <a:close/>
                          <a:moveTo>
                            <a:pt x="374650" y="0"/>
                          </a:moveTo>
                          <a:cubicBezTo>
                            <a:pt x="383309" y="0"/>
                            <a:pt x="390525" y="7152"/>
                            <a:pt x="390525" y="15734"/>
                          </a:cubicBezTo>
                          <a:cubicBezTo>
                            <a:pt x="390525" y="15734"/>
                            <a:pt x="390525" y="15734"/>
                            <a:pt x="390525" y="128730"/>
                          </a:cubicBezTo>
                          <a:cubicBezTo>
                            <a:pt x="390525" y="137311"/>
                            <a:pt x="383309" y="144463"/>
                            <a:pt x="374650" y="144463"/>
                          </a:cubicBezTo>
                          <a:cubicBezTo>
                            <a:pt x="365991" y="144463"/>
                            <a:pt x="358775" y="137311"/>
                            <a:pt x="358775" y="128730"/>
                          </a:cubicBezTo>
                          <a:cubicBezTo>
                            <a:pt x="358775" y="128730"/>
                            <a:pt x="358775" y="128730"/>
                            <a:pt x="358775" y="15734"/>
                          </a:cubicBezTo>
                          <a:cubicBezTo>
                            <a:pt x="358775" y="7152"/>
                            <a:pt x="365991" y="0"/>
                            <a:pt x="374650" y="0"/>
                          </a:cubicBezTo>
                          <a:close/>
                        </a:path>
                      </a:pathLst>
                    </a:custGeom>
                    <a:solidFill>
                      <a:srgbClr val="305020"/>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68" name="Freeform 39">
                      <a:extLst>
                        <a:ext uri="{FF2B5EF4-FFF2-40B4-BE49-F238E27FC236}">
                          <a16:creationId xmlns:a16="http://schemas.microsoft.com/office/drawing/2014/main" xmlns="" id="{504A6C5F-19C8-4450-BF0E-3ACF79DC67A6}"/>
                        </a:ext>
                      </a:extLst>
                    </p:cNvPr>
                    <p:cNvSpPr>
                      <a:spLocks/>
                    </p:cNvSpPr>
                    <p:nvPr/>
                  </p:nvSpPr>
                  <p:spPr bwMode="auto">
                    <a:xfrm>
                      <a:off x="5697538" y="3028951"/>
                      <a:ext cx="798513" cy="800100"/>
                    </a:xfrm>
                    <a:custGeom>
                      <a:avLst/>
                      <a:gdLst>
                        <a:gd name="connsiteX0" fmla="*/ 428625 w 798513"/>
                        <a:gd name="connsiteY0" fmla="*/ 447675 h 800100"/>
                        <a:gd name="connsiteX1" fmla="*/ 458629 w 798513"/>
                        <a:gd name="connsiteY1" fmla="*/ 461977 h 800100"/>
                        <a:gd name="connsiteX2" fmla="*/ 471488 w 798513"/>
                        <a:gd name="connsiteY2" fmla="*/ 487005 h 800100"/>
                        <a:gd name="connsiteX3" fmla="*/ 460772 w 798513"/>
                        <a:gd name="connsiteY3" fmla="*/ 513463 h 800100"/>
                        <a:gd name="connsiteX4" fmla="*/ 428625 w 798513"/>
                        <a:gd name="connsiteY4" fmla="*/ 527050 h 800100"/>
                        <a:gd name="connsiteX5" fmla="*/ 428625 w 798513"/>
                        <a:gd name="connsiteY5" fmla="*/ 447675 h 800100"/>
                        <a:gd name="connsiteX6" fmla="*/ 376237 w 798513"/>
                        <a:gd name="connsiteY6" fmla="*/ 258762 h 800100"/>
                        <a:gd name="connsiteX7" fmla="*/ 376237 w 798513"/>
                        <a:gd name="connsiteY7" fmla="*/ 349250 h 800100"/>
                        <a:gd name="connsiteX8" fmla="*/ 343975 w 798513"/>
                        <a:gd name="connsiteY8" fmla="*/ 332863 h 800100"/>
                        <a:gd name="connsiteX9" fmla="*/ 331787 w 798513"/>
                        <a:gd name="connsiteY9" fmla="*/ 303650 h 800100"/>
                        <a:gd name="connsiteX10" fmla="*/ 376237 w 798513"/>
                        <a:gd name="connsiteY10" fmla="*/ 258762 h 800100"/>
                        <a:gd name="connsiteX11" fmla="*/ 377088 w 798513"/>
                        <a:gd name="connsiteY11" fmla="*/ 139700 h 800100"/>
                        <a:gd name="connsiteX12" fmla="*/ 377088 w 798513"/>
                        <a:gd name="connsiteY12" fmla="*/ 194926 h 800100"/>
                        <a:gd name="connsiteX13" fmla="*/ 291273 w 798513"/>
                        <a:gd name="connsiteY13" fmla="*/ 232938 h 800100"/>
                        <a:gd name="connsiteX14" fmla="*/ 261238 w 798513"/>
                        <a:gd name="connsiteY14" fmla="*/ 313984 h 800100"/>
                        <a:gd name="connsiteX15" fmla="*/ 271249 w 798513"/>
                        <a:gd name="connsiteY15" fmla="*/ 360603 h 800100"/>
                        <a:gd name="connsiteX16" fmla="*/ 297709 w 798513"/>
                        <a:gd name="connsiteY16" fmla="*/ 392161 h 800100"/>
                        <a:gd name="connsiteX17" fmla="*/ 334180 w 798513"/>
                        <a:gd name="connsiteY17" fmla="*/ 412243 h 800100"/>
                        <a:gd name="connsiteX18" fmla="*/ 377088 w 798513"/>
                        <a:gd name="connsiteY18" fmla="*/ 427304 h 800100"/>
                        <a:gd name="connsiteX19" fmla="*/ 377088 w 798513"/>
                        <a:gd name="connsiteY19" fmla="*/ 532018 h 800100"/>
                        <a:gd name="connsiteX20" fmla="*/ 338471 w 798513"/>
                        <a:gd name="connsiteY20" fmla="*/ 516957 h 800100"/>
                        <a:gd name="connsiteX21" fmla="*/ 315587 w 798513"/>
                        <a:gd name="connsiteY21" fmla="*/ 490420 h 800100"/>
                        <a:gd name="connsiteX22" fmla="*/ 247650 w 798513"/>
                        <a:gd name="connsiteY22" fmla="*/ 521977 h 800100"/>
                        <a:gd name="connsiteX23" fmla="*/ 377088 w 798513"/>
                        <a:gd name="connsiteY23" fmla="*/ 601588 h 800100"/>
                        <a:gd name="connsiteX24" fmla="*/ 377088 w 798513"/>
                        <a:gd name="connsiteY24" fmla="*/ 660400 h 800100"/>
                        <a:gd name="connsiteX25" fmla="*/ 431437 w 798513"/>
                        <a:gd name="connsiteY25" fmla="*/ 660400 h 800100"/>
                        <a:gd name="connsiteX26" fmla="*/ 431437 w 798513"/>
                        <a:gd name="connsiteY26" fmla="*/ 600154 h 800100"/>
                        <a:gd name="connsiteX27" fmla="*/ 518683 w 798513"/>
                        <a:gd name="connsiteY27" fmla="*/ 562141 h 800100"/>
                        <a:gd name="connsiteX28" fmla="*/ 550863 w 798513"/>
                        <a:gd name="connsiteY28" fmla="*/ 478944 h 800100"/>
                        <a:gd name="connsiteX29" fmla="*/ 540851 w 798513"/>
                        <a:gd name="connsiteY29" fmla="*/ 430890 h 800100"/>
                        <a:gd name="connsiteX30" fmla="*/ 512962 w 798513"/>
                        <a:gd name="connsiteY30" fmla="*/ 397898 h 800100"/>
                        <a:gd name="connsiteX31" fmla="*/ 474345 w 798513"/>
                        <a:gd name="connsiteY31" fmla="*/ 376382 h 800100"/>
                        <a:gd name="connsiteX32" fmla="*/ 431437 w 798513"/>
                        <a:gd name="connsiteY32" fmla="*/ 361320 h 800100"/>
                        <a:gd name="connsiteX33" fmla="*/ 431437 w 798513"/>
                        <a:gd name="connsiteY33" fmla="*/ 264496 h 800100"/>
                        <a:gd name="connsiteX34" fmla="*/ 459327 w 798513"/>
                        <a:gd name="connsiteY34" fmla="*/ 273103 h 800100"/>
                        <a:gd name="connsiteX35" fmla="*/ 479351 w 798513"/>
                        <a:gd name="connsiteY35" fmla="*/ 291033 h 800100"/>
                        <a:gd name="connsiteX36" fmla="*/ 540851 w 798513"/>
                        <a:gd name="connsiteY36" fmla="*/ 250869 h 800100"/>
                        <a:gd name="connsiteX37" fmla="*/ 494368 w 798513"/>
                        <a:gd name="connsiteY37" fmla="*/ 209987 h 800100"/>
                        <a:gd name="connsiteX38" fmla="*/ 431437 w 798513"/>
                        <a:gd name="connsiteY38" fmla="*/ 194926 h 800100"/>
                        <a:gd name="connsiteX39" fmla="*/ 431437 w 798513"/>
                        <a:gd name="connsiteY39" fmla="*/ 139700 h 800100"/>
                        <a:gd name="connsiteX40" fmla="*/ 377088 w 798513"/>
                        <a:gd name="connsiteY40" fmla="*/ 139700 h 800100"/>
                        <a:gd name="connsiteX41" fmla="*/ 0 w 798513"/>
                        <a:gd name="connsiteY41" fmla="*/ 0 h 800100"/>
                        <a:gd name="connsiteX42" fmla="*/ 798513 w 798513"/>
                        <a:gd name="connsiteY42" fmla="*/ 0 h 800100"/>
                        <a:gd name="connsiteX43" fmla="*/ 798513 w 798513"/>
                        <a:gd name="connsiteY43" fmla="*/ 800100 h 800100"/>
                        <a:gd name="connsiteX44" fmla="*/ 0 w 798513"/>
                        <a:gd name="connsiteY44" fmla="*/ 8001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98513" h="800100">
                          <a:moveTo>
                            <a:pt x="428625" y="447675"/>
                          </a:moveTo>
                          <a:cubicBezTo>
                            <a:pt x="440055" y="451251"/>
                            <a:pt x="451486" y="455541"/>
                            <a:pt x="458629" y="461977"/>
                          </a:cubicBezTo>
                          <a:cubicBezTo>
                            <a:pt x="467202" y="468413"/>
                            <a:pt x="471488" y="475564"/>
                            <a:pt x="471488" y="487005"/>
                          </a:cubicBezTo>
                          <a:cubicBezTo>
                            <a:pt x="471488" y="497016"/>
                            <a:pt x="468631" y="505597"/>
                            <a:pt x="460772" y="513463"/>
                          </a:cubicBezTo>
                          <a:cubicBezTo>
                            <a:pt x="455057" y="521329"/>
                            <a:pt x="445056" y="524905"/>
                            <a:pt x="428625" y="527050"/>
                          </a:cubicBezTo>
                          <a:cubicBezTo>
                            <a:pt x="428625" y="527050"/>
                            <a:pt x="428625" y="527050"/>
                            <a:pt x="428625" y="447675"/>
                          </a:cubicBezTo>
                          <a:close/>
                          <a:moveTo>
                            <a:pt x="376237" y="258762"/>
                          </a:moveTo>
                          <a:cubicBezTo>
                            <a:pt x="376237" y="258762"/>
                            <a:pt x="376237" y="258762"/>
                            <a:pt x="376237" y="349250"/>
                          </a:cubicBezTo>
                          <a:cubicBezTo>
                            <a:pt x="364049" y="344263"/>
                            <a:pt x="352578" y="339275"/>
                            <a:pt x="343975" y="332863"/>
                          </a:cubicBezTo>
                          <a:cubicBezTo>
                            <a:pt x="336089" y="326450"/>
                            <a:pt x="331787" y="316475"/>
                            <a:pt x="331787" y="303650"/>
                          </a:cubicBezTo>
                          <a:cubicBezTo>
                            <a:pt x="331787" y="278712"/>
                            <a:pt x="346126" y="263750"/>
                            <a:pt x="376237" y="258762"/>
                          </a:cubicBezTo>
                          <a:close/>
                          <a:moveTo>
                            <a:pt x="377088" y="139700"/>
                          </a:moveTo>
                          <a:cubicBezTo>
                            <a:pt x="377088" y="139700"/>
                            <a:pt x="377088" y="139700"/>
                            <a:pt x="377088" y="194926"/>
                          </a:cubicBezTo>
                          <a:cubicBezTo>
                            <a:pt x="340616" y="199946"/>
                            <a:pt x="312011" y="212856"/>
                            <a:pt x="291273" y="232938"/>
                          </a:cubicBezTo>
                          <a:cubicBezTo>
                            <a:pt x="271249" y="253021"/>
                            <a:pt x="261238" y="279558"/>
                            <a:pt x="261238" y="313984"/>
                          </a:cubicBezTo>
                          <a:cubicBezTo>
                            <a:pt x="261238" y="331197"/>
                            <a:pt x="264098" y="346259"/>
                            <a:pt x="271249" y="360603"/>
                          </a:cubicBezTo>
                          <a:cubicBezTo>
                            <a:pt x="277685" y="372796"/>
                            <a:pt x="286267" y="382837"/>
                            <a:pt x="297709" y="392161"/>
                          </a:cubicBezTo>
                          <a:cubicBezTo>
                            <a:pt x="309151" y="400767"/>
                            <a:pt x="320593" y="407222"/>
                            <a:pt x="334180" y="412243"/>
                          </a:cubicBezTo>
                          <a:cubicBezTo>
                            <a:pt x="349198" y="418698"/>
                            <a:pt x="363500" y="423718"/>
                            <a:pt x="377088" y="427304"/>
                          </a:cubicBezTo>
                          <a:cubicBezTo>
                            <a:pt x="377088" y="427304"/>
                            <a:pt x="377088" y="427304"/>
                            <a:pt x="377088" y="532018"/>
                          </a:cubicBezTo>
                          <a:cubicBezTo>
                            <a:pt x="359210" y="529149"/>
                            <a:pt x="347053" y="524129"/>
                            <a:pt x="338471" y="516957"/>
                          </a:cubicBezTo>
                          <a:cubicBezTo>
                            <a:pt x="329174" y="509067"/>
                            <a:pt x="322023" y="500461"/>
                            <a:pt x="315587" y="490420"/>
                          </a:cubicBezTo>
                          <a:cubicBezTo>
                            <a:pt x="315587" y="490420"/>
                            <a:pt x="315587" y="490420"/>
                            <a:pt x="247650" y="521977"/>
                          </a:cubicBezTo>
                          <a:cubicBezTo>
                            <a:pt x="269104" y="570748"/>
                            <a:pt x="312011" y="598719"/>
                            <a:pt x="377088" y="601588"/>
                          </a:cubicBezTo>
                          <a:cubicBezTo>
                            <a:pt x="377088" y="601588"/>
                            <a:pt x="377088" y="601588"/>
                            <a:pt x="377088" y="660400"/>
                          </a:cubicBezTo>
                          <a:cubicBezTo>
                            <a:pt x="377088" y="660400"/>
                            <a:pt x="377088" y="660400"/>
                            <a:pt x="431437" y="660400"/>
                          </a:cubicBezTo>
                          <a:cubicBezTo>
                            <a:pt x="431437" y="660400"/>
                            <a:pt x="431437" y="660400"/>
                            <a:pt x="431437" y="600154"/>
                          </a:cubicBezTo>
                          <a:cubicBezTo>
                            <a:pt x="467909" y="595133"/>
                            <a:pt x="497229" y="582223"/>
                            <a:pt x="518683" y="562141"/>
                          </a:cubicBezTo>
                          <a:cubicBezTo>
                            <a:pt x="539421" y="542059"/>
                            <a:pt x="550863" y="514088"/>
                            <a:pt x="550863" y="478944"/>
                          </a:cubicBezTo>
                          <a:cubicBezTo>
                            <a:pt x="550863" y="460296"/>
                            <a:pt x="547288" y="443800"/>
                            <a:pt x="540851" y="430890"/>
                          </a:cubicBezTo>
                          <a:cubicBezTo>
                            <a:pt x="533700" y="417263"/>
                            <a:pt x="524404" y="407222"/>
                            <a:pt x="512962" y="397898"/>
                          </a:cubicBezTo>
                          <a:cubicBezTo>
                            <a:pt x="500804" y="389292"/>
                            <a:pt x="487932" y="381402"/>
                            <a:pt x="474345" y="376382"/>
                          </a:cubicBezTo>
                          <a:cubicBezTo>
                            <a:pt x="460042" y="370644"/>
                            <a:pt x="446455" y="365624"/>
                            <a:pt x="431437" y="361320"/>
                          </a:cubicBezTo>
                          <a:cubicBezTo>
                            <a:pt x="431437" y="361320"/>
                            <a:pt x="431437" y="361320"/>
                            <a:pt x="431437" y="264496"/>
                          </a:cubicBezTo>
                          <a:cubicBezTo>
                            <a:pt x="442879" y="265930"/>
                            <a:pt x="452891" y="269517"/>
                            <a:pt x="459327" y="273103"/>
                          </a:cubicBezTo>
                          <a:cubicBezTo>
                            <a:pt x="466478" y="278123"/>
                            <a:pt x="472915" y="283144"/>
                            <a:pt x="479351" y="291033"/>
                          </a:cubicBezTo>
                          <a:cubicBezTo>
                            <a:pt x="479351" y="291033"/>
                            <a:pt x="479351" y="291033"/>
                            <a:pt x="540851" y="250869"/>
                          </a:cubicBezTo>
                          <a:cubicBezTo>
                            <a:pt x="528694" y="232938"/>
                            <a:pt x="512962" y="219311"/>
                            <a:pt x="494368" y="209987"/>
                          </a:cubicBezTo>
                          <a:cubicBezTo>
                            <a:pt x="476490" y="202815"/>
                            <a:pt x="455036" y="196360"/>
                            <a:pt x="431437" y="194926"/>
                          </a:cubicBezTo>
                          <a:cubicBezTo>
                            <a:pt x="431437" y="194926"/>
                            <a:pt x="431437" y="194926"/>
                            <a:pt x="431437" y="139700"/>
                          </a:cubicBezTo>
                          <a:cubicBezTo>
                            <a:pt x="431437" y="139700"/>
                            <a:pt x="431437" y="139700"/>
                            <a:pt x="377088" y="139700"/>
                          </a:cubicBezTo>
                          <a:close/>
                          <a:moveTo>
                            <a:pt x="0" y="0"/>
                          </a:moveTo>
                          <a:lnTo>
                            <a:pt x="798513" y="0"/>
                          </a:lnTo>
                          <a:lnTo>
                            <a:pt x="798513" y="800100"/>
                          </a:lnTo>
                          <a:lnTo>
                            <a:pt x="0" y="800100"/>
                          </a:lnTo>
                          <a:close/>
                        </a:path>
                      </a:pathLst>
                    </a:custGeom>
                    <a:solidFill>
                      <a:srgbClr val="5A983C"/>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169" name="Group 4">
                  <a:extLst>
                    <a:ext uri="{FF2B5EF4-FFF2-40B4-BE49-F238E27FC236}">
                      <a16:creationId xmlns:a16="http://schemas.microsoft.com/office/drawing/2014/main" xmlns="" id="{8F1BBE50-A903-4207-BBBD-E2632E96264B}"/>
                    </a:ext>
                  </a:extLst>
                </p:cNvPr>
                <p:cNvGrpSpPr>
                  <a:grpSpLocks noChangeAspect="1"/>
                </p:cNvGrpSpPr>
                <p:nvPr/>
              </p:nvGrpSpPr>
              <p:grpSpPr bwMode="auto">
                <a:xfrm>
                  <a:off x="1017684" y="4758829"/>
                  <a:ext cx="457200" cy="457200"/>
                  <a:chOff x="2652" y="972"/>
                  <a:chExt cx="2376" cy="2376"/>
                </a:xfrm>
              </p:grpSpPr>
              <p:sp>
                <p:nvSpPr>
                  <p:cNvPr id="170" name="AutoShape 3">
                    <a:extLst>
                      <a:ext uri="{FF2B5EF4-FFF2-40B4-BE49-F238E27FC236}">
                        <a16:creationId xmlns:a16="http://schemas.microsoft.com/office/drawing/2014/main" xmlns="" id="{F8A01892-B8C5-4CBF-8B7D-BB7E983DDBE7}"/>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5">
                    <a:extLst>
                      <a:ext uri="{FF2B5EF4-FFF2-40B4-BE49-F238E27FC236}">
                        <a16:creationId xmlns:a16="http://schemas.microsoft.com/office/drawing/2014/main" xmlns="" id="{F040FFF9-7A50-497F-AAB6-41CBBEDF19DA}"/>
                      </a:ext>
                    </a:extLst>
                  </p:cNvPr>
                  <p:cNvSpPr>
                    <a:spLocks noEditPoints="1"/>
                  </p:cNvSpPr>
                  <p:nvPr/>
                </p:nvSpPr>
                <p:spPr bwMode="auto">
                  <a:xfrm>
                    <a:off x="2797" y="1488"/>
                    <a:ext cx="2086" cy="1346"/>
                  </a:xfrm>
                  <a:custGeom>
                    <a:avLst/>
                    <a:gdLst>
                      <a:gd name="T0" fmla="*/ 282 w 877"/>
                      <a:gd name="T1" fmla="*/ 330 h 566"/>
                      <a:gd name="T2" fmla="*/ 248 w 877"/>
                      <a:gd name="T3" fmla="*/ 350 h 566"/>
                      <a:gd name="T4" fmla="*/ 178 w 877"/>
                      <a:gd name="T5" fmla="*/ 342 h 566"/>
                      <a:gd name="T6" fmla="*/ 100 w 877"/>
                      <a:gd name="T7" fmla="*/ 351 h 566"/>
                      <a:gd name="T8" fmla="*/ 84 w 877"/>
                      <a:gd name="T9" fmla="*/ 383 h 566"/>
                      <a:gd name="T10" fmla="*/ 590 w 877"/>
                      <a:gd name="T11" fmla="*/ 147 h 566"/>
                      <a:gd name="T12" fmla="*/ 363 w 877"/>
                      <a:gd name="T13" fmla="*/ 150 h 566"/>
                      <a:gd name="T14" fmla="*/ 323 w 877"/>
                      <a:gd name="T15" fmla="*/ 249 h 566"/>
                      <a:gd name="T16" fmla="*/ 15 w 877"/>
                      <a:gd name="T17" fmla="*/ 478 h 566"/>
                      <a:gd name="T18" fmla="*/ 60 w 877"/>
                      <a:gd name="T19" fmla="*/ 487 h 566"/>
                      <a:gd name="T20" fmla="*/ 175 w 877"/>
                      <a:gd name="T21" fmla="*/ 507 h 566"/>
                      <a:gd name="T22" fmla="*/ 233 w 877"/>
                      <a:gd name="T23" fmla="*/ 507 h 566"/>
                      <a:gd name="T24" fmla="*/ 348 w 877"/>
                      <a:gd name="T25" fmla="*/ 487 h 566"/>
                      <a:gd name="T26" fmla="*/ 24 w 877"/>
                      <a:gd name="T27" fmla="*/ 401 h 566"/>
                      <a:gd name="T28" fmla="*/ 292 w 877"/>
                      <a:gd name="T29" fmla="*/ 466 h 566"/>
                      <a:gd name="T30" fmla="*/ 292 w 877"/>
                      <a:gd name="T31" fmla="*/ 548 h 566"/>
                      <a:gd name="T32" fmla="*/ 80 w 877"/>
                      <a:gd name="T33" fmla="*/ 487 h 566"/>
                      <a:gd name="T34" fmla="*/ 156 w 877"/>
                      <a:gd name="T35" fmla="*/ 507 h 566"/>
                      <a:gd name="T36" fmla="*/ 80 w 877"/>
                      <a:gd name="T37" fmla="*/ 487 h 566"/>
                      <a:gd name="T38" fmla="*/ 43 w 877"/>
                      <a:gd name="T39" fmla="*/ 285 h 566"/>
                      <a:gd name="T40" fmla="*/ 125 w 877"/>
                      <a:gd name="T41" fmla="*/ 315 h 566"/>
                      <a:gd name="T42" fmla="*/ 242 w 877"/>
                      <a:gd name="T43" fmla="*/ 332 h 566"/>
                      <a:gd name="T44" fmla="*/ 310 w 877"/>
                      <a:gd name="T45" fmla="*/ 234 h 566"/>
                      <a:gd name="T46" fmla="*/ 323 w 877"/>
                      <a:gd name="T47" fmla="*/ 140 h 566"/>
                      <a:gd name="T48" fmla="*/ 296 w 877"/>
                      <a:gd name="T49" fmla="*/ 83 h 566"/>
                      <a:gd name="T50" fmla="*/ 218 w 877"/>
                      <a:gd name="T51" fmla="*/ 26 h 566"/>
                      <a:gd name="T52" fmla="*/ 105 w 877"/>
                      <a:gd name="T53" fmla="*/ 11 h 566"/>
                      <a:gd name="T54" fmla="*/ 39 w 877"/>
                      <a:gd name="T55" fmla="*/ 104 h 566"/>
                      <a:gd name="T56" fmla="*/ 26 w 877"/>
                      <a:gd name="T57" fmla="*/ 202 h 566"/>
                      <a:gd name="T58" fmla="*/ 143 w 877"/>
                      <a:gd name="T59" fmla="*/ 101 h 566"/>
                      <a:gd name="T60" fmla="*/ 242 w 877"/>
                      <a:gd name="T61" fmla="*/ 141 h 566"/>
                      <a:gd name="T62" fmla="*/ 105 w 877"/>
                      <a:gd name="T63" fmla="*/ 140 h 566"/>
                      <a:gd name="T64" fmla="*/ 610 w 877"/>
                      <a:gd name="T65" fmla="*/ 208 h 566"/>
                      <a:gd name="T66" fmla="*/ 645 w 877"/>
                      <a:gd name="T67" fmla="*/ 487 h 566"/>
                      <a:gd name="T68" fmla="*/ 672 w 877"/>
                      <a:gd name="T69" fmla="*/ 507 h 566"/>
                      <a:gd name="T70" fmla="*/ 787 w 877"/>
                      <a:gd name="T71" fmla="*/ 487 h 566"/>
                      <a:gd name="T72" fmla="*/ 867 w 877"/>
                      <a:gd name="T73" fmla="*/ 487 h 566"/>
                      <a:gd name="T74" fmla="*/ 785 w 877"/>
                      <a:gd name="T75" fmla="*/ 198 h 566"/>
                      <a:gd name="T76" fmla="*/ 696 w 877"/>
                      <a:gd name="T77" fmla="*/ 487 h 566"/>
                      <a:gd name="T78" fmla="*/ 745 w 877"/>
                      <a:gd name="T79" fmla="*/ 469 h 566"/>
                      <a:gd name="T80" fmla="*/ 772 w 877"/>
                      <a:gd name="T81" fmla="*/ 507 h 566"/>
                      <a:gd name="T82" fmla="*/ 672 w 877"/>
                      <a:gd name="T83" fmla="*/ 328 h 566"/>
                      <a:gd name="T84" fmla="*/ 672 w 877"/>
                      <a:gd name="T85" fmla="*/ 230 h 566"/>
                      <a:gd name="T86" fmla="*/ 816 w 877"/>
                      <a:gd name="T87" fmla="*/ 32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7" h="566">
                        <a:moveTo>
                          <a:pt x="290" y="293"/>
                        </a:moveTo>
                        <a:cubicBezTo>
                          <a:pt x="290" y="293"/>
                          <a:pt x="290" y="293"/>
                          <a:pt x="290" y="325"/>
                        </a:cubicBezTo>
                        <a:cubicBezTo>
                          <a:pt x="290" y="325"/>
                          <a:pt x="290" y="325"/>
                          <a:pt x="282" y="330"/>
                        </a:cubicBezTo>
                        <a:cubicBezTo>
                          <a:pt x="270" y="338"/>
                          <a:pt x="260" y="344"/>
                          <a:pt x="249" y="349"/>
                        </a:cubicBezTo>
                        <a:cubicBezTo>
                          <a:pt x="249" y="349"/>
                          <a:pt x="249" y="349"/>
                          <a:pt x="248" y="350"/>
                        </a:cubicBezTo>
                        <a:cubicBezTo>
                          <a:pt x="248" y="350"/>
                          <a:pt x="248" y="350"/>
                          <a:pt x="248" y="350"/>
                        </a:cubicBezTo>
                        <a:cubicBezTo>
                          <a:pt x="236" y="355"/>
                          <a:pt x="224" y="358"/>
                          <a:pt x="212" y="361"/>
                        </a:cubicBezTo>
                        <a:cubicBezTo>
                          <a:pt x="212" y="361"/>
                          <a:pt x="212" y="361"/>
                          <a:pt x="202" y="364"/>
                        </a:cubicBezTo>
                        <a:cubicBezTo>
                          <a:pt x="202" y="364"/>
                          <a:pt x="202" y="364"/>
                          <a:pt x="178" y="342"/>
                        </a:cubicBezTo>
                        <a:cubicBezTo>
                          <a:pt x="173" y="342"/>
                          <a:pt x="173" y="342"/>
                          <a:pt x="173" y="342"/>
                        </a:cubicBezTo>
                        <a:cubicBezTo>
                          <a:pt x="156" y="342"/>
                          <a:pt x="141" y="340"/>
                          <a:pt x="126" y="336"/>
                        </a:cubicBezTo>
                        <a:cubicBezTo>
                          <a:pt x="126" y="336"/>
                          <a:pt x="126" y="336"/>
                          <a:pt x="100" y="351"/>
                        </a:cubicBezTo>
                        <a:cubicBezTo>
                          <a:pt x="100" y="351"/>
                          <a:pt x="100" y="351"/>
                          <a:pt x="90" y="347"/>
                        </a:cubicBezTo>
                        <a:cubicBezTo>
                          <a:pt x="88" y="346"/>
                          <a:pt x="86" y="345"/>
                          <a:pt x="84" y="343"/>
                        </a:cubicBezTo>
                        <a:cubicBezTo>
                          <a:pt x="84" y="343"/>
                          <a:pt x="84" y="343"/>
                          <a:pt x="84" y="383"/>
                        </a:cubicBezTo>
                        <a:cubicBezTo>
                          <a:pt x="84" y="388"/>
                          <a:pt x="88" y="391"/>
                          <a:pt x="92" y="391"/>
                        </a:cubicBezTo>
                        <a:cubicBezTo>
                          <a:pt x="92" y="391"/>
                          <a:pt x="92" y="391"/>
                          <a:pt x="590" y="391"/>
                        </a:cubicBezTo>
                        <a:cubicBezTo>
                          <a:pt x="590" y="391"/>
                          <a:pt x="590" y="391"/>
                          <a:pt x="590" y="147"/>
                        </a:cubicBezTo>
                        <a:cubicBezTo>
                          <a:pt x="590" y="143"/>
                          <a:pt x="587" y="139"/>
                          <a:pt x="582" y="139"/>
                        </a:cubicBezTo>
                        <a:cubicBezTo>
                          <a:pt x="582" y="139"/>
                          <a:pt x="582" y="139"/>
                          <a:pt x="361" y="139"/>
                        </a:cubicBezTo>
                        <a:cubicBezTo>
                          <a:pt x="361" y="139"/>
                          <a:pt x="361" y="139"/>
                          <a:pt x="363" y="150"/>
                        </a:cubicBezTo>
                        <a:cubicBezTo>
                          <a:pt x="365" y="177"/>
                          <a:pt x="363" y="206"/>
                          <a:pt x="354" y="231"/>
                        </a:cubicBezTo>
                        <a:cubicBezTo>
                          <a:pt x="354" y="231"/>
                          <a:pt x="354" y="231"/>
                          <a:pt x="351" y="240"/>
                        </a:cubicBezTo>
                        <a:cubicBezTo>
                          <a:pt x="351" y="240"/>
                          <a:pt x="351" y="240"/>
                          <a:pt x="323" y="249"/>
                        </a:cubicBezTo>
                        <a:cubicBezTo>
                          <a:pt x="314" y="266"/>
                          <a:pt x="303" y="280"/>
                          <a:pt x="290" y="293"/>
                        </a:cubicBezTo>
                        <a:close/>
                        <a:moveTo>
                          <a:pt x="15" y="410"/>
                        </a:moveTo>
                        <a:cubicBezTo>
                          <a:pt x="15" y="410"/>
                          <a:pt x="15" y="410"/>
                          <a:pt x="15" y="478"/>
                        </a:cubicBezTo>
                        <a:cubicBezTo>
                          <a:pt x="15" y="483"/>
                          <a:pt x="19" y="487"/>
                          <a:pt x="24" y="487"/>
                        </a:cubicBezTo>
                        <a:cubicBezTo>
                          <a:pt x="24" y="487"/>
                          <a:pt x="24" y="487"/>
                          <a:pt x="34" y="487"/>
                        </a:cubicBezTo>
                        <a:cubicBezTo>
                          <a:pt x="60" y="487"/>
                          <a:pt x="60" y="487"/>
                          <a:pt x="60" y="487"/>
                        </a:cubicBezTo>
                        <a:cubicBezTo>
                          <a:pt x="57" y="493"/>
                          <a:pt x="56" y="500"/>
                          <a:pt x="56" y="507"/>
                        </a:cubicBezTo>
                        <a:cubicBezTo>
                          <a:pt x="56" y="539"/>
                          <a:pt x="83" y="566"/>
                          <a:pt x="115" y="566"/>
                        </a:cubicBezTo>
                        <a:cubicBezTo>
                          <a:pt x="148" y="566"/>
                          <a:pt x="175" y="539"/>
                          <a:pt x="175" y="507"/>
                        </a:cubicBezTo>
                        <a:cubicBezTo>
                          <a:pt x="175" y="500"/>
                          <a:pt x="174" y="493"/>
                          <a:pt x="171" y="487"/>
                        </a:cubicBezTo>
                        <a:cubicBezTo>
                          <a:pt x="237" y="487"/>
                          <a:pt x="237" y="487"/>
                          <a:pt x="237" y="487"/>
                        </a:cubicBezTo>
                        <a:cubicBezTo>
                          <a:pt x="234" y="493"/>
                          <a:pt x="233" y="500"/>
                          <a:pt x="233" y="507"/>
                        </a:cubicBezTo>
                        <a:cubicBezTo>
                          <a:pt x="233" y="539"/>
                          <a:pt x="260" y="566"/>
                          <a:pt x="292" y="566"/>
                        </a:cubicBezTo>
                        <a:cubicBezTo>
                          <a:pt x="325" y="566"/>
                          <a:pt x="352" y="539"/>
                          <a:pt x="352" y="507"/>
                        </a:cubicBezTo>
                        <a:cubicBezTo>
                          <a:pt x="352" y="500"/>
                          <a:pt x="350" y="493"/>
                          <a:pt x="348" y="487"/>
                        </a:cubicBezTo>
                        <a:cubicBezTo>
                          <a:pt x="592" y="487"/>
                          <a:pt x="592" y="487"/>
                          <a:pt x="592" y="487"/>
                        </a:cubicBezTo>
                        <a:cubicBezTo>
                          <a:pt x="592" y="401"/>
                          <a:pt x="592" y="401"/>
                          <a:pt x="592" y="401"/>
                        </a:cubicBezTo>
                        <a:cubicBezTo>
                          <a:pt x="592" y="401"/>
                          <a:pt x="592" y="401"/>
                          <a:pt x="24" y="401"/>
                        </a:cubicBezTo>
                        <a:cubicBezTo>
                          <a:pt x="19" y="401"/>
                          <a:pt x="15" y="405"/>
                          <a:pt x="15" y="410"/>
                        </a:cubicBezTo>
                        <a:close/>
                        <a:moveTo>
                          <a:pt x="257" y="487"/>
                        </a:moveTo>
                        <a:cubicBezTo>
                          <a:pt x="264" y="474"/>
                          <a:pt x="277" y="466"/>
                          <a:pt x="292" y="466"/>
                        </a:cubicBezTo>
                        <a:cubicBezTo>
                          <a:pt x="307" y="466"/>
                          <a:pt x="321" y="474"/>
                          <a:pt x="328" y="487"/>
                        </a:cubicBezTo>
                        <a:cubicBezTo>
                          <a:pt x="331" y="493"/>
                          <a:pt x="333" y="500"/>
                          <a:pt x="333" y="507"/>
                        </a:cubicBezTo>
                        <a:cubicBezTo>
                          <a:pt x="333" y="529"/>
                          <a:pt x="315" y="548"/>
                          <a:pt x="292" y="548"/>
                        </a:cubicBezTo>
                        <a:cubicBezTo>
                          <a:pt x="270" y="548"/>
                          <a:pt x="251" y="529"/>
                          <a:pt x="251" y="507"/>
                        </a:cubicBezTo>
                        <a:cubicBezTo>
                          <a:pt x="251" y="500"/>
                          <a:pt x="253" y="493"/>
                          <a:pt x="257" y="487"/>
                        </a:cubicBezTo>
                        <a:close/>
                        <a:moveTo>
                          <a:pt x="80" y="487"/>
                        </a:moveTo>
                        <a:cubicBezTo>
                          <a:pt x="87" y="474"/>
                          <a:pt x="101" y="466"/>
                          <a:pt x="116" y="466"/>
                        </a:cubicBezTo>
                        <a:cubicBezTo>
                          <a:pt x="131" y="466"/>
                          <a:pt x="144" y="474"/>
                          <a:pt x="151" y="487"/>
                        </a:cubicBezTo>
                        <a:cubicBezTo>
                          <a:pt x="154" y="493"/>
                          <a:pt x="156" y="500"/>
                          <a:pt x="156" y="507"/>
                        </a:cubicBezTo>
                        <a:cubicBezTo>
                          <a:pt x="156" y="529"/>
                          <a:pt x="138" y="548"/>
                          <a:pt x="116" y="548"/>
                        </a:cubicBezTo>
                        <a:cubicBezTo>
                          <a:pt x="93" y="548"/>
                          <a:pt x="75" y="529"/>
                          <a:pt x="75" y="507"/>
                        </a:cubicBezTo>
                        <a:cubicBezTo>
                          <a:pt x="75" y="500"/>
                          <a:pt x="77" y="493"/>
                          <a:pt x="80" y="487"/>
                        </a:cubicBezTo>
                        <a:close/>
                        <a:moveTo>
                          <a:pt x="36" y="231"/>
                        </a:moveTo>
                        <a:cubicBezTo>
                          <a:pt x="40" y="241"/>
                          <a:pt x="44" y="249"/>
                          <a:pt x="50" y="257"/>
                        </a:cubicBezTo>
                        <a:cubicBezTo>
                          <a:pt x="43" y="285"/>
                          <a:pt x="43" y="285"/>
                          <a:pt x="43" y="285"/>
                        </a:cubicBezTo>
                        <a:cubicBezTo>
                          <a:pt x="55" y="300"/>
                          <a:pt x="70" y="312"/>
                          <a:pt x="86" y="322"/>
                        </a:cubicBezTo>
                        <a:cubicBezTo>
                          <a:pt x="90" y="324"/>
                          <a:pt x="95" y="327"/>
                          <a:pt x="100" y="330"/>
                        </a:cubicBezTo>
                        <a:cubicBezTo>
                          <a:pt x="125" y="315"/>
                          <a:pt x="125" y="315"/>
                          <a:pt x="125" y="315"/>
                        </a:cubicBezTo>
                        <a:cubicBezTo>
                          <a:pt x="145" y="322"/>
                          <a:pt x="165" y="325"/>
                          <a:pt x="187" y="323"/>
                        </a:cubicBezTo>
                        <a:cubicBezTo>
                          <a:pt x="208" y="343"/>
                          <a:pt x="208" y="343"/>
                          <a:pt x="208" y="343"/>
                        </a:cubicBezTo>
                        <a:cubicBezTo>
                          <a:pt x="219" y="340"/>
                          <a:pt x="231" y="337"/>
                          <a:pt x="242" y="332"/>
                        </a:cubicBezTo>
                        <a:cubicBezTo>
                          <a:pt x="253" y="327"/>
                          <a:pt x="263" y="321"/>
                          <a:pt x="273" y="314"/>
                        </a:cubicBezTo>
                        <a:cubicBezTo>
                          <a:pt x="273" y="285"/>
                          <a:pt x="273" y="285"/>
                          <a:pt x="273" y="285"/>
                        </a:cubicBezTo>
                        <a:cubicBezTo>
                          <a:pt x="289" y="271"/>
                          <a:pt x="301" y="253"/>
                          <a:pt x="310" y="234"/>
                        </a:cubicBezTo>
                        <a:cubicBezTo>
                          <a:pt x="337" y="226"/>
                          <a:pt x="337" y="226"/>
                          <a:pt x="337" y="226"/>
                        </a:cubicBezTo>
                        <a:cubicBezTo>
                          <a:pt x="345" y="203"/>
                          <a:pt x="347" y="178"/>
                          <a:pt x="345" y="153"/>
                        </a:cubicBezTo>
                        <a:cubicBezTo>
                          <a:pt x="332" y="146"/>
                          <a:pt x="326" y="142"/>
                          <a:pt x="323" y="140"/>
                        </a:cubicBezTo>
                        <a:cubicBezTo>
                          <a:pt x="320" y="139"/>
                          <a:pt x="320" y="139"/>
                          <a:pt x="320" y="139"/>
                        </a:cubicBezTo>
                        <a:cubicBezTo>
                          <a:pt x="318" y="129"/>
                          <a:pt x="315" y="120"/>
                          <a:pt x="311" y="111"/>
                        </a:cubicBezTo>
                        <a:cubicBezTo>
                          <a:pt x="307" y="101"/>
                          <a:pt x="302" y="92"/>
                          <a:pt x="296" y="83"/>
                        </a:cubicBezTo>
                        <a:cubicBezTo>
                          <a:pt x="302" y="56"/>
                          <a:pt x="302" y="56"/>
                          <a:pt x="302" y="56"/>
                        </a:cubicBezTo>
                        <a:cubicBezTo>
                          <a:pt x="286" y="37"/>
                          <a:pt x="265" y="22"/>
                          <a:pt x="243" y="12"/>
                        </a:cubicBezTo>
                        <a:cubicBezTo>
                          <a:pt x="218" y="26"/>
                          <a:pt x="218" y="26"/>
                          <a:pt x="218" y="26"/>
                        </a:cubicBezTo>
                        <a:cubicBezTo>
                          <a:pt x="200" y="21"/>
                          <a:pt x="181" y="19"/>
                          <a:pt x="162" y="20"/>
                        </a:cubicBezTo>
                        <a:cubicBezTo>
                          <a:pt x="140" y="0"/>
                          <a:pt x="140" y="0"/>
                          <a:pt x="140" y="0"/>
                        </a:cubicBezTo>
                        <a:cubicBezTo>
                          <a:pt x="129" y="3"/>
                          <a:pt x="117" y="6"/>
                          <a:pt x="105" y="11"/>
                        </a:cubicBezTo>
                        <a:cubicBezTo>
                          <a:pt x="93" y="17"/>
                          <a:pt x="83" y="23"/>
                          <a:pt x="73" y="30"/>
                        </a:cubicBezTo>
                        <a:cubicBezTo>
                          <a:pt x="73" y="59"/>
                          <a:pt x="73" y="59"/>
                          <a:pt x="73" y="59"/>
                        </a:cubicBezTo>
                        <a:cubicBezTo>
                          <a:pt x="59" y="73"/>
                          <a:pt x="47" y="87"/>
                          <a:pt x="39" y="104"/>
                        </a:cubicBezTo>
                        <a:cubicBezTo>
                          <a:pt x="11" y="113"/>
                          <a:pt x="11" y="113"/>
                          <a:pt x="11" y="113"/>
                        </a:cubicBezTo>
                        <a:cubicBezTo>
                          <a:pt x="3" y="136"/>
                          <a:pt x="0" y="162"/>
                          <a:pt x="1" y="187"/>
                        </a:cubicBezTo>
                        <a:cubicBezTo>
                          <a:pt x="26" y="202"/>
                          <a:pt x="26" y="202"/>
                          <a:pt x="26" y="202"/>
                        </a:cubicBezTo>
                        <a:cubicBezTo>
                          <a:pt x="28" y="211"/>
                          <a:pt x="31" y="222"/>
                          <a:pt x="36" y="231"/>
                        </a:cubicBezTo>
                        <a:close/>
                        <a:moveTo>
                          <a:pt x="105" y="140"/>
                        </a:moveTo>
                        <a:cubicBezTo>
                          <a:pt x="112" y="123"/>
                          <a:pt x="125" y="110"/>
                          <a:pt x="143" y="101"/>
                        </a:cubicBezTo>
                        <a:cubicBezTo>
                          <a:pt x="152" y="97"/>
                          <a:pt x="162" y="95"/>
                          <a:pt x="172" y="95"/>
                        </a:cubicBezTo>
                        <a:cubicBezTo>
                          <a:pt x="201" y="95"/>
                          <a:pt x="229" y="112"/>
                          <a:pt x="242" y="140"/>
                        </a:cubicBezTo>
                        <a:cubicBezTo>
                          <a:pt x="242" y="141"/>
                          <a:pt x="242" y="141"/>
                          <a:pt x="242" y="141"/>
                        </a:cubicBezTo>
                        <a:cubicBezTo>
                          <a:pt x="259" y="180"/>
                          <a:pt x="242" y="225"/>
                          <a:pt x="203" y="242"/>
                        </a:cubicBezTo>
                        <a:cubicBezTo>
                          <a:pt x="165" y="259"/>
                          <a:pt x="121" y="240"/>
                          <a:pt x="105" y="202"/>
                        </a:cubicBezTo>
                        <a:cubicBezTo>
                          <a:pt x="96" y="181"/>
                          <a:pt x="97" y="159"/>
                          <a:pt x="105" y="140"/>
                        </a:cubicBezTo>
                        <a:close/>
                        <a:moveTo>
                          <a:pt x="785" y="198"/>
                        </a:moveTo>
                        <a:cubicBezTo>
                          <a:pt x="620" y="198"/>
                          <a:pt x="620" y="198"/>
                          <a:pt x="620" y="198"/>
                        </a:cubicBezTo>
                        <a:cubicBezTo>
                          <a:pt x="614" y="198"/>
                          <a:pt x="610" y="202"/>
                          <a:pt x="610" y="208"/>
                        </a:cubicBezTo>
                        <a:cubicBezTo>
                          <a:pt x="610" y="478"/>
                          <a:pt x="610" y="478"/>
                          <a:pt x="610" y="478"/>
                        </a:cubicBezTo>
                        <a:cubicBezTo>
                          <a:pt x="610" y="483"/>
                          <a:pt x="614" y="487"/>
                          <a:pt x="620" y="487"/>
                        </a:cubicBezTo>
                        <a:cubicBezTo>
                          <a:pt x="645" y="487"/>
                          <a:pt x="645" y="487"/>
                          <a:pt x="645" y="487"/>
                        </a:cubicBezTo>
                        <a:cubicBezTo>
                          <a:pt x="645" y="487"/>
                          <a:pt x="645" y="487"/>
                          <a:pt x="645" y="487"/>
                        </a:cubicBezTo>
                        <a:cubicBezTo>
                          <a:pt x="675" y="487"/>
                          <a:pt x="675" y="487"/>
                          <a:pt x="675" y="487"/>
                        </a:cubicBezTo>
                        <a:cubicBezTo>
                          <a:pt x="673" y="493"/>
                          <a:pt x="672" y="500"/>
                          <a:pt x="672" y="507"/>
                        </a:cubicBezTo>
                        <a:cubicBezTo>
                          <a:pt x="672" y="539"/>
                          <a:pt x="698" y="566"/>
                          <a:pt x="731" y="566"/>
                        </a:cubicBezTo>
                        <a:cubicBezTo>
                          <a:pt x="764" y="566"/>
                          <a:pt x="790" y="539"/>
                          <a:pt x="790" y="507"/>
                        </a:cubicBezTo>
                        <a:cubicBezTo>
                          <a:pt x="790" y="500"/>
                          <a:pt x="789" y="493"/>
                          <a:pt x="787" y="487"/>
                        </a:cubicBezTo>
                        <a:cubicBezTo>
                          <a:pt x="851" y="487"/>
                          <a:pt x="851" y="487"/>
                          <a:pt x="851" y="487"/>
                        </a:cubicBezTo>
                        <a:cubicBezTo>
                          <a:pt x="851" y="487"/>
                          <a:pt x="851" y="487"/>
                          <a:pt x="851" y="487"/>
                        </a:cubicBezTo>
                        <a:cubicBezTo>
                          <a:pt x="861" y="487"/>
                          <a:pt x="867" y="487"/>
                          <a:pt x="867" y="487"/>
                        </a:cubicBezTo>
                        <a:cubicBezTo>
                          <a:pt x="873" y="487"/>
                          <a:pt x="877" y="483"/>
                          <a:pt x="877" y="478"/>
                        </a:cubicBezTo>
                        <a:cubicBezTo>
                          <a:pt x="877" y="339"/>
                          <a:pt x="877" y="339"/>
                          <a:pt x="877" y="339"/>
                        </a:cubicBezTo>
                        <a:cubicBezTo>
                          <a:pt x="785" y="198"/>
                          <a:pt x="785" y="198"/>
                          <a:pt x="785" y="198"/>
                        </a:cubicBezTo>
                        <a:close/>
                        <a:moveTo>
                          <a:pt x="731" y="548"/>
                        </a:moveTo>
                        <a:cubicBezTo>
                          <a:pt x="709" y="548"/>
                          <a:pt x="691" y="529"/>
                          <a:pt x="691" y="507"/>
                        </a:cubicBezTo>
                        <a:cubicBezTo>
                          <a:pt x="691" y="500"/>
                          <a:pt x="692" y="493"/>
                          <a:pt x="696" y="487"/>
                        </a:cubicBezTo>
                        <a:cubicBezTo>
                          <a:pt x="696" y="487"/>
                          <a:pt x="696" y="487"/>
                          <a:pt x="696" y="487"/>
                        </a:cubicBezTo>
                        <a:cubicBezTo>
                          <a:pt x="701" y="478"/>
                          <a:pt x="708" y="472"/>
                          <a:pt x="717" y="469"/>
                        </a:cubicBezTo>
                        <a:cubicBezTo>
                          <a:pt x="745" y="469"/>
                          <a:pt x="745" y="469"/>
                          <a:pt x="745" y="469"/>
                        </a:cubicBezTo>
                        <a:cubicBezTo>
                          <a:pt x="754" y="472"/>
                          <a:pt x="762" y="478"/>
                          <a:pt x="767" y="487"/>
                        </a:cubicBezTo>
                        <a:cubicBezTo>
                          <a:pt x="767" y="487"/>
                          <a:pt x="767" y="487"/>
                          <a:pt x="767" y="487"/>
                        </a:cubicBezTo>
                        <a:cubicBezTo>
                          <a:pt x="770" y="493"/>
                          <a:pt x="772" y="500"/>
                          <a:pt x="772" y="507"/>
                        </a:cubicBezTo>
                        <a:cubicBezTo>
                          <a:pt x="772" y="529"/>
                          <a:pt x="754" y="548"/>
                          <a:pt x="731" y="548"/>
                        </a:cubicBezTo>
                        <a:close/>
                        <a:moveTo>
                          <a:pt x="808" y="328"/>
                        </a:moveTo>
                        <a:cubicBezTo>
                          <a:pt x="672" y="328"/>
                          <a:pt x="672" y="328"/>
                          <a:pt x="672" y="328"/>
                        </a:cubicBezTo>
                        <a:cubicBezTo>
                          <a:pt x="670" y="328"/>
                          <a:pt x="668" y="326"/>
                          <a:pt x="668" y="324"/>
                        </a:cubicBezTo>
                        <a:cubicBezTo>
                          <a:pt x="668" y="233"/>
                          <a:pt x="668" y="233"/>
                          <a:pt x="668" y="233"/>
                        </a:cubicBezTo>
                        <a:cubicBezTo>
                          <a:pt x="668" y="231"/>
                          <a:pt x="670" y="230"/>
                          <a:pt x="672" y="230"/>
                        </a:cubicBezTo>
                        <a:cubicBezTo>
                          <a:pt x="759" y="230"/>
                          <a:pt x="759" y="230"/>
                          <a:pt x="759" y="230"/>
                        </a:cubicBezTo>
                        <a:cubicBezTo>
                          <a:pt x="763" y="230"/>
                          <a:pt x="765" y="232"/>
                          <a:pt x="768" y="238"/>
                        </a:cubicBezTo>
                        <a:cubicBezTo>
                          <a:pt x="816" y="320"/>
                          <a:pt x="816" y="320"/>
                          <a:pt x="816" y="320"/>
                        </a:cubicBezTo>
                        <a:cubicBezTo>
                          <a:pt x="816" y="320"/>
                          <a:pt x="816" y="321"/>
                          <a:pt x="816" y="321"/>
                        </a:cubicBezTo>
                        <a:cubicBezTo>
                          <a:pt x="815" y="326"/>
                          <a:pt x="812" y="328"/>
                          <a:pt x="808" y="328"/>
                        </a:cubicBezTo>
                        <a:close/>
                      </a:path>
                    </a:pathLst>
                  </a:custGeom>
                  <a:solidFill>
                    <a:srgbClr val="5A98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grpSp>
        <p:nvGrpSpPr>
          <p:cNvPr id="7" name="Group 6">
            <a:extLst>
              <a:ext uri="{FF2B5EF4-FFF2-40B4-BE49-F238E27FC236}">
                <a16:creationId xmlns:a16="http://schemas.microsoft.com/office/drawing/2014/main" xmlns="" id="{224BBC66-773F-C6DD-9943-98CD2AA97B00}"/>
              </a:ext>
            </a:extLst>
          </p:cNvPr>
          <p:cNvGrpSpPr/>
          <p:nvPr/>
        </p:nvGrpSpPr>
        <p:grpSpPr>
          <a:xfrm>
            <a:off x="6576384" y="1845984"/>
            <a:ext cx="5122600" cy="3380314"/>
            <a:chOff x="6576384" y="1603390"/>
            <a:chExt cx="5122600" cy="3380314"/>
          </a:xfrm>
        </p:grpSpPr>
        <p:sp>
          <p:nvSpPr>
            <p:cNvPr id="24" name="ee4pHeader2">
              <a:extLst>
                <a:ext uri="{FF2B5EF4-FFF2-40B4-BE49-F238E27FC236}">
                  <a16:creationId xmlns:a16="http://schemas.microsoft.com/office/drawing/2014/main" xmlns="" id="{157F1E9A-1AD1-42C2-A057-858021EEF7F4}"/>
                </a:ext>
              </a:extLst>
            </p:cNvPr>
            <p:cNvSpPr txBox="1"/>
            <p:nvPr/>
          </p:nvSpPr>
          <p:spPr>
            <a:xfrm>
              <a:off x="6856446" y="1603390"/>
              <a:ext cx="2079647" cy="457201"/>
            </a:xfrm>
            <a:prstGeom prst="rect">
              <a:avLst/>
            </a:prstGeom>
            <a:noFill/>
            <a:ln cap="rnd">
              <a:noFill/>
            </a:ln>
          </p:spPr>
          <p:txBody>
            <a:bodyPr vert="horz" wrap="square" lIns="0" tIns="0" rIns="0" bIns="0" rtlCol="0" anchor="b" anchorCtr="0">
              <a:noAutofit/>
            </a:bodyPr>
            <a:lstStyle/>
            <a:p>
              <a:pPr marL="0" lvl="3"/>
              <a:r>
                <a:rPr lang="en-US" sz="2800" b="1" dirty="0">
                  <a:solidFill>
                    <a:srgbClr val="8E4B09"/>
                  </a:solidFill>
                </a:rPr>
                <a:t>Key enablers</a:t>
              </a:r>
            </a:p>
          </p:txBody>
        </p:sp>
        <p:grpSp>
          <p:nvGrpSpPr>
            <p:cNvPr id="5" name="Group 4">
              <a:extLst>
                <a:ext uri="{FF2B5EF4-FFF2-40B4-BE49-F238E27FC236}">
                  <a16:creationId xmlns:a16="http://schemas.microsoft.com/office/drawing/2014/main" xmlns="" id="{B186B99F-385A-702F-A9B8-7D36BEA9C8D1}"/>
                </a:ext>
              </a:extLst>
            </p:cNvPr>
            <p:cNvGrpSpPr/>
            <p:nvPr/>
          </p:nvGrpSpPr>
          <p:grpSpPr>
            <a:xfrm>
              <a:off x="6576384" y="2276806"/>
              <a:ext cx="5122600" cy="2706898"/>
              <a:chOff x="6481134" y="2520099"/>
              <a:chExt cx="5122600" cy="2706898"/>
            </a:xfrm>
          </p:grpSpPr>
          <p:sp>
            <p:nvSpPr>
              <p:cNvPr id="22" name="ee4pContent2">
                <a:extLst>
                  <a:ext uri="{FF2B5EF4-FFF2-40B4-BE49-F238E27FC236}">
                    <a16:creationId xmlns:a16="http://schemas.microsoft.com/office/drawing/2014/main" xmlns="" id="{10345442-4B79-498F-9C33-22C8F432B761}"/>
                  </a:ext>
                </a:extLst>
              </p:cNvPr>
              <p:cNvSpPr txBox="1"/>
              <p:nvPr/>
            </p:nvSpPr>
            <p:spPr>
              <a:xfrm>
                <a:off x="7404372" y="2520099"/>
                <a:ext cx="4199362" cy="250329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2000">
                    <a:solidFill>
                      <a:srgbClr val="373737"/>
                    </a:solidFill>
                    <a:latin typeface="Trebuchet MS" panose="020B0603020202020204" pitchFamily="34" charset="0"/>
                  </a:defRPr>
                </a:lvl1pPr>
                <a:lvl2pPr marL="324000" lvl="1" indent="-216000">
                  <a:buClr>
                    <a:srgbClr val="5A983C"/>
                  </a:buClr>
                  <a:buSzPct val="100000"/>
                  <a:buFont typeface="Trebuchet MS" panose="020B0603020202020204" pitchFamily="34" charset="0"/>
                  <a:buChar char="•"/>
                  <a:defRPr sz="2000">
                    <a:solidFill>
                      <a:srgbClr val="373737"/>
                    </a:solidFill>
                    <a:latin typeface="Trebuchet MS" panose="020B0603020202020204" pitchFamily="34" charset="0"/>
                  </a:defRPr>
                </a:lvl2pPr>
                <a:lvl3pPr marL="648000" lvl="2" indent="-216000">
                  <a:buClr>
                    <a:srgbClr val="5A983C"/>
                  </a:buClr>
                  <a:buSzPct val="100000"/>
                  <a:buFont typeface="Trebuchet MS" panose="020B0603020202020204" pitchFamily="34" charset="0"/>
                  <a:buChar char="–"/>
                  <a:defRPr sz="2000">
                    <a:solidFill>
                      <a:srgbClr val="373737"/>
                    </a:solidFill>
                    <a:latin typeface="Trebuchet MS" panose="020B0603020202020204" pitchFamily="34" charset="0"/>
                  </a:defRPr>
                </a:lvl3pPr>
                <a:lvl4pPr marL="0" lvl="3">
                  <a:buSzPct val="100000"/>
                  <a:buFont typeface="Trebuchet MS" panose="020B0603020202020204" pitchFamily="34" charset="0"/>
                  <a:buChar char="​"/>
                  <a:defRPr sz="2400">
                    <a:solidFill>
                      <a:srgbClr val="5A983C"/>
                    </a:solidFill>
                    <a:latin typeface="Trebuchet MS" panose="020B0603020202020204" pitchFamily="34" charset="0"/>
                  </a:defRPr>
                </a:lvl4pPr>
                <a:lvl5pPr marL="0" lvl="4">
                  <a:buSzPct val="100000"/>
                  <a:buFont typeface="Trebuchet MS" panose="020B0603020202020204" pitchFamily="34" charset="0"/>
                  <a:buChar char="​"/>
                  <a:defRPr sz="2400" b="1">
                    <a:solidFill>
                      <a:srgbClr val="373737"/>
                    </a:solidFill>
                    <a:latin typeface="Trebuchet MS" panose="020B0603020202020204" pitchFamily="34" charset="0"/>
                  </a:defRPr>
                </a:lvl5pPr>
                <a:lvl6pPr marL="324000" lvl="5" indent="-216000">
                  <a:buClr>
                    <a:srgbClr val="5A983C"/>
                  </a:buClr>
                  <a:buSzPct val="100000"/>
                  <a:buFont typeface="Trebuchet MS" panose="020B0603020202020204" pitchFamily="34" charset="0"/>
                  <a:buChar char="•"/>
                  <a:defRPr sz="2400">
                    <a:solidFill>
                      <a:srgbClr val="373737"/>
                    </a:solidFill>
                    <a:latin typeface="Trebuchet MS" panose="020B0603020202020204" pitchFamily="34" charset="0"/>
                  </a:defRPr>
                </a:lvl6pPr>
                <a:lvl7pPr marL="0" lvl="6">
                  <a:buSzPct val="100000"/>
                  <a:buFont typeface="Trebuchet MS" panose="020B0603020202020204" pitchFamily="34" charset="0"/>
                  <a:buChar char="​"/>
                  <a:defRPr sz="5400">
                    <a:solidFill>
                      <a:srgbClr val="373737"/>
                    </a:solidFill>
                    <a:latin typeface="Trebuchet MS" panose="020B0603020202020204" pitchFamily="34" charset="0"/>
                  </a:defRPr>
                </a:lvl7pPr>
                <a:lvl8pPr marL="0" lvl="7">
                  <a:buSzPct val="100000"/>
                  <a:buFont typeface="Trebuchet MS" panose="020B0603020202020204" pitchFamily="34" charset="0"/>
                  <a:buChar char="​"/>
                  <a:defRPr sz="6600">
                    <a:solidFill>
                      <a:srgbClr val="5A983C"/>
                    </a:solidFill>
                    <a:latin typeface="Trebuchet MS" panose="020B0603020202020204" pitchFamily="34" charset="0"/>
                  </a:defRPr>
                </a:lvl8pPr>
                <a:lvl9pPr marL="0" lvl="8">
                  <a:buSzPct val="100000"/>
                  <a:buFont typeface="Trebuchet MS" panose="020B0603020202020204" pitchFamily="34" charset="0"/>
                  <a:buChar char="​"/>
                  <a:defRPr sz="4400">
                    <a:solidFill>
                      <a:srgbClr val="5A983C"/>
                    </a:solidFill>
                    <a:latin typeface="Trebuchet MS" panose="020B0603020202020204" pitchFamily="34" charset="0"/>
                  </a:defRPr>
                </a:lvl9pPr>
              </a:lstStyle>
              <a:p>
                <a:endParaRPr lang="en-US" dirty="0">
                  <a:latin typeface="+mn-lt"/>
                </a:endParaRPr>
              </a:p>
              <a:p>
                <a:r>
                  <a:rPr lang="en-US" dirty="0">
                    <a:latin typeface="+mn-lt"/>
                  </a:rPr>
                  <a:t>Technology investments: scalability &amp; innovation focus (incl. AI-ML)</a:t>
                </a:r>
              </a:p>
              <a:p>
                <a:endParaRPr lang="en-US" dirty="0">
                  <a:latin typeface="+mn-lt"/>
                </a:endParaRPr>
              </a:p>
              <a:p>
                <a:r>
                  <a:rPr lang="en-US" dirty="0">
                    <a:latin typeface="+mn-lt"/>
                  </a:rPr>
                  <a:t>Revamping key operations: Marketplace sanity, customer care, incidents</a:t>
                </a:r>
              </a:p>
              <a:p>
                <a:endParaRPr lang="en-US" dirty="0">
                  <a:latin typeface="+mn-lt"/>
                </a:endParaRPr>
              </a:p>
              <a:p>
                <a:r>
                  <a:rPr lang="en-US" dirty="0">
                    <a:latin typeface="+mn-lt"/>
                  </a:rPr>
                  <a:t>Large scale Open API based integrations</a:t>
                </a:r>
              </a:p>
            </p:txBody>
          </p:sp>
          <p:grpSp>
            <p:nvGrpSpPr>
              <p:cNvPr id="185" name="Group 13">
                <a:extLst>
                  <a:ext uri="{FF2B5EF4-FFF2-40B4-BE49-F238E27FC236}">
                    <a16:creationId xmlns:a16="http://schemas.microsoft.com/office/drawing/2014/main" xmlns="" id="{6CD86ABC-21CB-4EAC-BA82-5941132B6C63}"/>
                  </a:ext>
                </a:extLst>
              </p:cNvPr>
              <p:cNvGrpSpPr>
                <a:grpSpLocks noChangeAspect="1"/>
              </p:cNvGrpSpPr>
              <p:nvPr/>
            </p:nvGrpSpPr>
            <p:grpSpPr bwMode="auto">
              <a:xfrm>
                <a:off x="6481134" y="2798086"/>
                <a:ext cx="684000" cy="684000"/>
                <a:chOff x="1692" y="1332"/>
                <a:chExt cx="288" cy="288"/>
              </a:xfrm>
            </p:grpSpPr>
            <p:sp>
              <p:nvSpPr>
                <p:cNvPr id="186" name="AutoShape 12">
                  <a:extLst>
                    <a:ext uri="{FF2B5EF4-FFF2-40B4-BE49-F238E27FC236}">
                      <a16:creationId xmlns:a16="http://schemas.microsoft.com/office/drawing/2014/main" xmlns="" id="{6848D218-5D3F-400A-BC22-D97348CB6B90}"/>
                    </a:ext>
                  </a:extLst>
                </p:cNvPr>
                <p:cNvSpPr>
                  <a:spLocks noChangeAspect="1" noChangeArrowheads="1" noTextEdit="1"/>
                </p:cNvSpPr>
                <p:nvPr/>
              </p:nvSpPr>
              <p:spPr bwMode="auto">
                <a:xfrm>
                  <a:off x="1692" y="133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0">
                  <a:extLst>
                    <a:ext uri="{FF2B5EF4-FFF2-40B4-BE49-F238E27FC236}">
                      <a16:creationId xmlns:a16="http://schemas.microsoft.com/office/drawing/2014/main" xmlns="" id="{F98655D0-588A-4D5F-9FF8-47E39B1FA40D}"/>
                    </a:ext>
                  </a:extLst>
                </p:cNvPr>
                <p:cNvSpPr>
                  <a:spLocks noEditPoints="1"/>
                </p:cNvSpPr>
                <p:nvPr/>
              </p:nvSpPr>
              <p:spPr bwMode="auto">
                <a:xfrm>
                  <a:off x="1709" y="1349"/>
                  <a:ext cx="254" cy="254"/>
                </a:xfrm>
                <a:custGeom>
                  <a:avLst/>
                  <a:gdLst>
                    <a:gd name="T0" fmla="*/ 555 w 880"/>
                    <a:gd name="T1" fmla="*/ 482 h 880"/>
                    <a:gd name="T2" fmla="*/ 481 w 880"/>
                    <a:gd name="T3" fmla="*/ 512 h 880"/>
                    <a:gd name="T4" fmla="*/ 499 w 880"/>
                    <a:gd name="T5" fmla="*/ 498 h 880"/>
                    <a:gd name="T6" fmla="*/ 547 w 880"/>
                    <a:gd name="T7" fmla="*/ 419 h 880"/>
                    <a:gd name="T8" fmla="*/ 566 w 880"/>
                    <a:gd name="T9" fmla="*/ 451 h 880"/>
                    <a:gd name="T10" fmla="*/ 653 w 880"/>
                    <a:gd name="T11" fmla="*/ 354 h 880"/>
                    <a:gd name="T12" fmla="*/ 603 w 880"/>
                    <a:gd name="T13" fmla="*/ 264 h 880"/>
                    <a:gd name="T14" fmla="*/ 507 w 880"/>
                    <a:gd name="T15" fmla="*/ 266 h 880"/>
                    <a:gd name="T16" fmla="*/ 537 w 880"/>
                    <a:gd name="T17" fmla="*/ 232 h 880"/>
                    <a:gd name="T18" fmla="*/ 554 w 880"/>
                    <a:gd name="T19" fmla="*/ 202 h 880"/>
                    <a:gd name="T20" fmla="*/ 451 w 880"/>
                    <a:gd name="T21" fmla="*/ 342 h 880"/>
                    <a:gd name="T22" fmla="*/ 540 w 880"/>
                    <a:gd name="T23" fmla="*/ 311 h 880"/>
                    <a:gd name="T24" fmla="*/ 527 w 880"/>
                    <a:gd name="T25" fmla="*/ 332 h 880"/>
                    <a:gd name="T26" fmla="*/ 451 w 880"/>
                    <a:gd name="T27" fmla="*/ 499 h 880"/>
                    <a:gd name="T28" fmla="*/ 549 w 880"/>
                    <a:gd name="T29" fmla="*/ 668 h 880"/>
                    <a:gd name="T30" fmla="*/ 524 w 880"/>
                    <a:gd name="T31" fmla="*/ 630 h 880"/>
                    <a:gd name="T32" fmla="*/ 630 w 880"/>
                    <a:gd name="T33" fmla="*/ 573 h 880"/>
                    <a:gd name="T34" fmla="*/ 650 w 880"/>
                    <a:gd name="T35" fmla="*/ 461 h 880"/>
                    <a:gd name="T36" fmla="*/ 429 w 880"/>
                    <a:gd name="T37" fmla="*/ 525 h 880"/>
                    <a:gd name="T38" fmla="*/ 349 w 880"/>
                    <a:gd name="T39" fmla="*/ 558 h 880"/>
                    <a:gd name="T40" fmla="*/ 319 w 880"/>
                    <a:gd name="T41" fmla="*/ 534 h 880"/>
                    <a:gd name="T42" fmla="*/ 411 w 880"/>
                    <a:gd name="T43" fmla="*/ 511 h 880"/>
                    <a:gd name="T44" fmla="*/ 429 w 880"/>
                    <a:gd name="T45" fmla="*/ 188 h 880"/>
                    <a:gd name="T46" fmla="*/ 317 w 880"/>
                    <a:gd name="T47" fmla="*/ 230 h 880"/>
                    <a:gd name="T48" fmla="*/ 390 w 880"/>
                    <a:gd name="T49" fmla="*/ 260 h 880"/>
                    <a:gd name="T50" fmla="*/ 308 w 880"/>
                    <a:gd name="T51" fmla="*/ 252 h 880"/>
                    <a:gd name="T52" fmla="*/ 241 w 880"/>
                    <a:gd name="T53" fmla="*/ 300 h 880"/>
                    <a:gd name="T54" fmla="*/ 283 w 880"/>
                    <a:gd name="T55" fmla="*/ 373 h 880"/>
                    <a:gd name="T56" fmla="*/ 321 w 880"/>
                    <a:gd name="T57" fmla="*/ 319 h 880"/>
                    <a:gd name="T58" fmla="*/ 319 w 880"/>
                    <a:gd name="T59" fmla="*/ 394 h 880"/>
                    <a:gd name="T60" fmla="*/ 331 w 880"/>
                    <a:gd name="T61" fmla="*/ 442 h 880"/>
                    <a:gd name="T62" fmla="*/ 243 w 880"/>
                    <a:gd name="T63" fmla="*/ 432 h 880"/>
                    <a:gd name="T64" fmla="*/ 230 w 880"/>
                    <a:gd name="T65" fmla="*/ 537 h 880"/>
                    <a:gd name="T66" fmla="*/ 316 w 880"/>
                    <a:gd name="T67" fmla="*/ 615 h 880"/>
                    <a:gd name="T68" fmla="*/ 349 w 880"/>
                    <a:gd name="T69" fmla="*/ 640 h 880"/>
                    <a:gd name="T70" fmla="*/ 343 w 880"/>
                    <a:gd name="T71" fmla="*/ 681 h 880"/>
                    <a:gd name="T72" fmla="*/ 416 w 880"/>
                    <a:gd name="T73" fmla="*/ 152 h 880"/>
                    <a:gd name="T74" fmla="*/ 447 w 880"/>
                    <a:gd name="T75" fmla="*/ 160 h 880"/>
                    <a:gd name="T76" fmla="*/ 460 w 880"/>
                    <a:gd name="T77" fmla="*/ 123 h 880"/>
                    <a:gd name="T78" fmla="*/ 416 w 880"/>
                    <a:gd name="T79" fmla="*/ 123 h 880"/>
                    <a:gd name="T80" fmla="*/ 588 w 880"/>
                    <a:gd name="T81" fmla="*/ 233 h 880"/>
                    <a:gd name="T82" fmla="*/ 641 w 880"/>
                    <a:gd name="T83" fmla="*/ 264 h 880"/>
                    <a:gd name="T84" fmla="*/ 824 w 880"/>
                    <a:gd name="T85" fmla="*/ 63 h 880"/>
                    <a:gd name="T86" fmla="*/ 739 w 880"/>
                    <a:gd name="T87" fmla="*/ 220 h 880"/>
                    <a:gd name="T88" fmla="*/ 147 w 880"/>
                    <a:gd name="T89" fmla="*/ 264 h 880"/>
                    <a:gd name="T90" fmla="*/ 292 w 880"/>
                    <a:gd name="T91" fmla="*/ 232 h 880"/>
                    <a:gd name="T92" fmla="*/ 169 w 880"/>
                    <a:gd name="T93" fmla="*/ 163 h 880"/>
                    <a:gd name="T94" fmla="*/ 125 w 880"/>
                    <a:gd name="T95" fmla="*/ 163 h 880"/>
                    <a:gd name="T96" fmla="*/ 815 w 880"/>
                    <a:gd name="T97" fmla="*/ 357 h 880"/>
                    <a:gd name="T98" fmla="*/ 659 w 880"/>
                    <a:gd name="T99" fmla="*/ 422 h 880"/>
                    <a:gd name="T100" fmla="*/ 301 w 880"/>
                    <a:gd name="T101" fmla="*/ 666 h 880"/>
                    <a:gd name="T102" fmla="*/ 63 w 880"/>
                    <a:gd name="T103" fmla="*/ 622 h 880"/>
                    <a:gd name="T104" fmla="*/ 63 w 880"/>
                    <a:gd name="T105" fmla="*/ 862 h 880"/>
                    <a:gd name="T106" fmla="*/ 301 w 880"/>
                    <a:gd name="T107" fmla="*/ 666 h 880"/>
                    <a:gd name="T108" fmla="*/ 679 w 880"/>
                    <a:gd name="T109" fmla="*/ 513 h 880"/>
                    <a:gd name="T110" fmla="*/ 793 w 880"/>
                    <a:gd name="T111" fmla="*/ 653 h 880"/>
                    <a:gd name="T112" fmla="*/ 837 w 880"/>
                    <a:gd name="T113" fmla="*/ 652 h 880"/>
                    <a:gd name="T114" fmla="*/ 219 w 880"/>
                    <a:gd name="T115" fmla="*/ 426 h 880"/>
                    <a:gd name="T116" fmla="*/ 123 w 880"/>
                    <a:gd name="T117" fmla="*/ 399 h 880"/>
                    <a:gd name="T118" fmla="*/ 462 w 880"/>
                    <a:gd name="T119" fmla="*/ 758 h 880"/>
                    <a:gd name="T120" fmla="*/ 444 w 880"/>
                    <a:gd name="T121" fmla="*/ 723 h 880"/>
                    <a:gd name="T122" fmla="*/ 418 w 880"/>
                    <a:gd name="T123" fmla="*/ 756 h 880"/>
                    <a:gd name="T124" fmla="*/ 462 w 880"/>
                    <a:gd name="T125" fmla="*/ 75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0" h="880">
                      <a:moveTo>
                        <a:pt x="642" y="440"/>
                      </a:moveTo>
                      <a:cubicBezTo>
                        <a:pt x="632" y="448"/>
                        <a:pt x="623" y="455"/>
                        <a:pt x="611" y="461"/>
                      </a:cubicBezTo>
                      <a:cubicBezTo>
                        <a:pt x="595" y="468"/>
                        <a:pt x="577" y="473"/>
                        <a:pt x="559" y="474"/>
                      </a:cubicBezTo>
                      <a:cubicBezTo>
                        <a:pt x="558" y="476"/>
                        <a:pt x="556" y="479"/>
                        <a:pt x="555" y="482"/>
                      </a:cubicBezTo>
                      <a:cubicBezTo>
                        <a:pt x="546" y="494"/>
                        <a:pt x="536" y="504"/>
                        <a:pt x="523" y="512"/>
                      </a:cubicBezTo>
                      <a:cubicBezTo>
                        <a:pt x="519" y="514"/>
                        <a:pt x="514" y="515"/>
                        <a:pt x="509" y="517"/>
                      </a:cubicBezTo>
                      <a:cubicBezTo>
                        <a:pt x="505" y="519"/>
                        <a:pt x="499" y="520"/>
                        <a:pt x="493" y="521"/>
                      </a:cubicBezTo>
                      <a:cubicBezTo>
                        <a:pt x="488" y="521"/>
                        <a:pt x="482" y="517"/>
                        <a:pt x="481" y="512"/>
                      </a:cubicBezTo>
                      <a:cubicBezTo>
                        <a:pt x="481" y="511"/>
                        <a:pt x="481" y="511"/>
                        <a:pt x="481" y="510"/>
                      </a:cubicBezTo>
                      <a:cubicBezTo>
                        <a:pt x="481" y="504"/>
                        <a:pt x="485" y="500"/>
                        <a:pt x="491" y="499"/>
                      </a:cubicBezTo>
                      <a:cubicBezTo>
                        <a:pt x="493" y="498"/>
                        <a:pt x="495" y="498"/>
                        <a:pt x="498" y="498"/>
                      </a:cubicBezTo>
                      <a:cubicBezTo>
                        <a:pt x="498" y="498"/>
                        <a:pt x="498" y="498"/>
                        <a:pt x="499" y="498"/>
                      </a:cubicBezTo>
                      <a:cubicBezTo>
                        <a:pt x="514" y="493"/>
                        <a:pt x="527" y="483"/>
                        <a:pt x="535" y="470"/>
                      </a:cubicBezTo>
                      <a:cubicBezTo>
                        <a:pt x="538" y="467"/>
                        <a:pt x="539" y="465"/>
                        <a:pt x="541" y="461"/>
                      </a:cubicBezTo>
                      <a:cubicBezTo>
                        <a:pt x="544" y="450"/>
                        <a:pt x="546" y="439"/>
                        <a:pt x="545" y="428"/>
                      </a:cubicBezTo>
                      <a:cubicBezTo>
                        <a:pt x="544" y="425"/>
                        <a:pt x="545" y="421"/>
                        <a:pt x="547" y="419"/>
                      </a:cubicBezTo>
                      <a:cubicBezTo>
                        <a:pt x="549" y="417"/>
                        <a:pt x="552" y="415"/>
                        <a:pt x="555" y="415"/>
                      </a:cubicBezTo>
                      <a:cubicBezTo>
                        <a:pt x="559" y="415"/>
                        <a:pt x="562" y="416"/>
                        <a:pt x="564" y="419"/>
                      </a:cubicBezTo>
                      <a:cubicBezTo>
                        <a:pt x="566" y="421"/>
                        <a:pt x="567" y="422"/>
                        <a:pt x="567" y="425"/>
                      </a:cubicBezTo>
                      <a:cubicBezTo>
                        <a:pt x="568" y="433"/>
                        <a:pt x="568" y="443"/>
                        <a:pt x="566" y="451"/>
                      </a:cubicBezTo>
                      <a:cubicBezTo>
                        <a:pt x="592" y="448"/>
                        <a:pt x="615" y="436"/>
                        <a:pt x="631" y="419"/>
                      </a:cubicBezTo>
                      <a:cubicBezTo>
                        <a:pt x="633" y="417"/>
                        <a:pt x="635" y="415"/>
                        <a:pt x="637" y="414"/>
                      </a:cubicBezTo>
                      <a:cubicBezTo>
                        <a:pt x="640" y="407"/>
                        <a:pt x="640" y="407"/>
                        <a:pt x="640" y="407"/>
                      </a:cubicBezTo>
                      <a:cubicBezTo>
                        <a:pt x="648" y="391"/>
                        <a:pt x="653" y="374"/>
                        <a:pt x="653" y="354"/>
                      </a:cubicBezTo>
                      <a:cubicBezTo>
                        <a:pt x="653" y="350"/>
                        <a:pt x="653" y="347"/>
                        <a:pt x="652" y="342"/>
                      </a:cubicBezTo>
                      <a:cubicBezTo>
                        <a:pt x="650" y="328"/>
                        <a:pt x="646" y="314"/>
                        <a:pt x="640" y="301"/>
                      </a:cubicBezTo>
                      <a:cubicBezTo>
                        <a:pt x="636" y="297"/>
                        <a:pt x="633" y="291"/>
                        <a:pt x="629" y="286"/>
                      </a:cubicBezTo>
                      <a:cubicBezTo>
                        <a:pt x="622" y="278"/>
                        <a:pt x="612" y="270"/>
                        <a:pt x="603" y="264"/>
                      </a:cubicBezTo>
                      <a:cubicBezTo>
                        <a:pt x="593" y="259"/>
                        <a:pt x="583" y="256"/>
                        <a:pt x="573" y="254"/>
                      </a:cubicBezTo>
                      <a:cubicBezTo>
                        <a:pt x="567" y="253"/>
                        <a:pt x="562" y="253"/>
                        <a:pt x="557" y="253"/>
                      </a:cubicBezTo>
                      <a:cubicBezTo>
                        <a:pt x="544" y="253"/>
                        <a:pt x="533" y="255"/>
                        <a:pt x="522" y="259"/>
                      </a:cubicBezTo>
                      <a:cubicBezTo>
                        <a:pt x="516" y="261"/>
                        <a:pt x="511" y="264"/>
                        <a:pt x="507" y="266"/>
                      </a:cubicBezTo>
                      <a:cubicBezTo>
                        <a:pt x="501" y="269"/>
                        <a:pt x="494" y="267"/>
                        <a:pt x="491" y="262"/>
                      </a:cubicBezTo>
                      <a:cubicBezTo>
                        <a:pt x="491" y="260"/>
                        <a:pt x="491" y="258"/>
                        <a:pt x="491" y="256"/>
                      </a:cubicBezTo>
                      <a:cubicBezTo>
                        <a:pt x="491" y="252"/>
                        <a:pt x="492" y="249"/>
                        <a:pt x="496" y="247"/>
                      </a:cubicBezTo>
                      <a:cubicBezTo>
                        <a:pt x="508" y="240"/>
                        <a:pt x="523" y="235"/>
                        <a:pt x="537" y="232"/>
                      </a:cubicBezTo>
                      <a:cubicBezTo>
                        <a:pt x="543" y="232"/>
                        <a:pt x="550" y="231"/>
                        <a:pt x="557" y="231"/>
                      </a:cubicBezTo>
                      <a:cubicBezTo>
                        <a:pt x="559" y="231"/>
                        <a:pt x="561" y="231"/>
                        <a:pt x="564" y="232"/>
                      </a:cubicBezTo>
                      <a:cubicBezTo>
                        <a:pt x="564" y="231"/>
                        <a:pt x="564" y="231"/>
                        <a:pt x="564" y="231"/>
                      </a:cubicBezTo>
                      <a:cubicBezTo>
                        <a:pt x="562" y="220"/>
                        <a:pt x="559" y="211"/>
                        <a:pt x="554" y="202"/>
                      </a:cubicBezTo>
                      <a:cubicBezTo>
                        <a:pt x="542" y="182"/>
                        <a:pt x="521" y="168"/>
                        <a:pt x="497" y="168"/>
                      </a:cubicBezTo>
                      <a:cubicBezTo>
                        <a:pt x="485" y="168"/>
                        <a:pt x="473" y="173"/>
                        <a:pt x="461" y="180"/>
                      </a:cubicBezTo>
                      <a:cubicBezTo>
                        <a:pt x="457" y="182"/>
                        <a:pt x="455" y="185"/>
                        <a:pt x="451" y="188"/>
                      </a:cubicBezTo>
                      <a:cubicBezTo>
                        <a:pt x="451" y="342"/>
                        <a:pt x="451" y="342"/>
                        <a:pt x="451" y="342"/>
                      </a:cubicBezTo>
                      <a:cubicBezTo>
                        <a:pt x="452" y="342"/>
                        <a:pt x="452" y="342"/>
                        <a:pt x="452" y="341"/>
                      </a:cubicBezTo>
                      <a:cubicBezTo>
                        <a:pt x="455" y="338"/>
                        <a:pt x="458" y="335"/>
                        <a:pt x="461" y="332"/>
                      </a:cubicBezTo>
                      <a:cubicBezTo>
                        <a:pt x="470" y="326"/>
                        <a:pt x="478" y="320"/>
                        <a:pt x="488" y="316"/>
                      </a:cubicBezTo>
                      <a:cubicBezTo>
                        <a:pt x="505" y="311"/>
                        <a:pt x="522" y="308"/>
                        <a:pt x="540" y="311"/>
                      </a:cubicBezTo>
                      <a:cubicBezTo>
                        <a:pt x="545" y="312"/>
                        <a:pt x="551" y="313"/>
                        <a:pt x="557" y="315"/>
                      </a:cubicBezTo>
                      <a:cubicBezTo>
                        <a:pt x="562" y="317"/>
                        <a:pt x="565" y="323"/>
                        <a:pt x="563" y="329"/>
                      </a:cubicBezTo>
                      <a:cubicBezTo>
                        <a:pt x="561" y="334"/>
                        <a:pt x="555" y="337"/>
                        <a:pt x="550" y="336"/>
                      </a:cubicBezTo>
                      <a:cubicBezTo>
                        <a:pt x="542" y="333"/>
                        <a:pt x="535" y="332"/>
                        <a:pt x="527" y="332"/>
                      </a:cubicBezTo>
                      <a:cubicBezTo>
                        <a:pt x="506" y="331"/>
                        <a:pt x="483" y="340"/>
                        <a:pt x="468" y="356"/>
                      </a:cubicBezTo>
                      <a:cubicBezTo>
                        <a:pt x="466" y="359"/>
                        <a:pt x="464" y="362"/>
                        <a:pt x="461" y="364"/>
                      </a:cubicBezTo>
                      <a:cubicBezTo>
                        <a:pt x="457" y="370"/>
                        <a:pt x="454" y="377"/>
                        <a:pt x="451" y="383"/>
                      </a:cubicBezTo>
                      <a:cubicBezTo>
                        <a:pt x="451" y="499"/>
                        <a:pt x="451" y="499"/>
                        <a:pt x="451" y="499"/>
                      </a:cubicBezTo>
                      <a:cubicBezTo>
                        <a:pt x="451" y="687"/>
                        <a:pt x="451" y="687"/>
                        <a:pt x="451" y="687"/>
                      </a:cubicBezTo>
                      <a:cubicBezTo>
                        <a:pt x="452" y="694"/>
                        <a:pt x="457" y="701"/>
                        <a:pt x="461" y="706"/>
                      </a:cubicBezTo>
                      <a:cubicBezTo>
                        <a:pt x="466" y="709"/>
                        <a:pt x="471" y="712"/>
                        <a:pt x="476" y="712"/>
                      </a:cubicBezTo>
                      <a:cubicBezTo>
                        <a:pt x="500" y="712"/>
                        <a:pt x="529" y="693"/>
                        <a:pt x="549" y="668"/>
                      </a:cubicBezTo>
                      <a:cubicBezTo>
                        <a:pt x="557" y="659"/>
                        <a:pt x="563" y="648"/>
                        <a:pt x="567" y="636"/>
                      </a:cubicBezTo>
                      <a:cubicBezTo>
                        <a:pt x="557" y="639"/>
                        <a:pt x="545" y="641"/>
                        <a:pt x="534" y="641"/>
                      </a:cubicBezTo>
                      <a:cubicBezTo>
                        <a:pt x="533" y="640"/>
                        <a:pt x="533" y="640"/>
                        <a:pt x="533" y="640"/>
                      </a:cubicBezTo>
                      <a:cubicBezTo>
                        <a:pt x="527" y="640"/>
                        <a:pt x="524" y="635"/>
                        <a:pt x="524" y="630"/>
                      </a:cubicBezTo>
                      <a:cubicBezTo>
                        <a:pt x="524" y="625"/>
                        <a:pt x="524" y="625"/>
                        <a:pt x="524" y="625"/>
                      </a:cubicBezTo>
                      <a:cubicBezTo>
                        <a:pt x="525" y="621"/>
                        <a:pt x="529" y="618"/>
                        <a:pt x="534" y="618"/>
                      </a:cubicBezTo>
                      <a:cubicBezTo>
                        <a:pt x="545" y="618"/>
                        <a:pt x="556" y="617"/>
                        <a:pt x="566" y="615"/>
                      </a:cubicBezTo>
                      <a:cubicBezTo>
                        <a:pt x="592" y="608"/>
                        <a:pt x="614" y="593"/>
                        <a:pt x="630" y="573"/>
                      </a:cubicBezTo>
                      <a:cubicBezTo>
                        <a:pt x="632" y="572"/>
                        <a:pt x="633" y="570"/>
                        <a:pt x="634" y="569"/>
                      </a:cubicBezTo>
                      <a:cubicBezTo>
                        <a:pt x="641" y="559"/>
                        <a:pt x="646" y="548"/>
                        <a:pt x="650" y="536"/>
                      </a:cubicBezTo>
                      <a:cubicBezTo>
                        <a:pt x="654" y="525"/>
                        <a:pt x="656" y="512"/>
                        <a:pt x="656" y="498"/>
                      </a:cubicBezTo>
                      <a:cubicBezTo>
                        <a:pt x="656" y="485"/>
                        <a:pt x="654" y="473"/>
                        <a:pt x="650" y="461"/>
                      </a:cubicBezTo>
                      <a:cubicBezTo>
                        <a:pt x="648" y="453"/>
                        <a:pt x="645" y="447"/>
                        <a:pt x="642" y="440"/>
                      </a:cubicBezTo>
                      <a:close/>
                      <a:moveTo>
                        <a:pt x="420" y="707"/>
                      </a:moveTo>
                      <a:cubicBezTo>
                        <a:pt x="425" y="703"/>
                        <a:pt x="428" y="697"/>
                        <a:pt x="429" y="688"/>
                      </a:cubicBezTo>
                      <a:cubicBezTo>
                        <a:pt x="429" y="525"/>
                        <a:pt x="429" y="525"/>
                        <a:pt x="429" y="525"/>
                      </a:cubicBezTo>
                      <a:cubicBezTo>
                        <a:pt x="428" y="525"/>
                        <a:pt x="428" y="526"/>
                        <a:pt x="427" y="526"/>
                      </a:cubicBezTo>
                      <a:cubicBezTo>
                        <a:pt x="425" y="529"/>
                        <a:pt x="423" y="531"/>
                        <a:pt x="420" y="533"/>
                      </a:cubicBezTo>
                      <a:cubicBezTo>
                        <a:pt x="415" y="537"/>
                        <a:pt x="410" y="541"/>
                        <a:pt x="405" y="544"/>
                      </a:cubicBezTo>
                      <a:cubicBezTo>
                        <a:pt x="388" y="554"/>
                        <a:pt x="369" y="559"/>
                        <a:pt x="349" y="558"/>
                      </a:cubicBezTo>
                      <a:cubicBezTo>
                        <a:pt x="340" y="557"/>
                        <a:pt x="332" y="555"/>
                        <a:pt x="323" y="552"/>
                      </a:cubicBezTo>
                      <a:cubicBezTo>
                        <a:pt x="319" y="551"/>
                        <a:pt x="316" y="547"/>
                        <a:pt x="316" y="542"/>
                      </a:cubicBezTo>
                      <a:cubicBezTo>
                        <a:pt x="316" y="538"/>
                        <a:pt x="316" y="538"/>
                        <a:pt x="316" y="538"/>
                      </a:cubicBezTo>
                      <a:cubicBezTo>
                        <a:pt x="317" y="537"/>
                        <a:pt x="318" y="535"/>
                        <a:pt x="319" y="534"/>
                      </a:cubicBezTo>
                      <a:cubicBezTo>
                        <a:pt x="321" y="532"/>
                        <a:pt x="322" y="532"/>
                        <a:pt x="324" y="532"/>
                      </a:cubicBezTo>
                      <a:cubicBezTo>
                        <a:pt x="326" y="531"/>
                        <a:pt x="328" y="531"/>
                        <a:pt x="330" y="532"/>
                      </a:cubicBezTo>
                      <a:cubicBezTo>
                        <a:pt x="340" y="535"/>
                        <a:pt x="352" y="536"/>
                        <a:pt x="362" y="535"/>
                      </a:cubicBezTo>
                      <a:cubicBezTo>
                        <a:pt x="381" y="533"/>
                        <a:pt x="398" y="525"/>
                        <a:pt x="411" y="511"/>
                      </a:cubicBezTo>
                      <a:cubicBezTo>
                        <a:pt x="415" y="508"/>
                        <a:pt x="418" y="504"/>
                        <a:pt x="420" y="500"/>
                      </a:cubicBezTo>
                      <a:cubicBezTo>
                        <a:pt x="423" y="495"/>
                        <a:pt x="427" y="488"/>
                        <a:pt x="429" y="482"/>
                      </a:cubicBezTo>
                      <a:cubicBezTo>
                        <a:pt x="429" y="378"/>
                        <a:pt x="429" y="378"/>
                        <a:pt x="429" y="378"/>
                      </a:cubicBezTo>
                      <a:cubicBezTo>
                        <a:pt x="429" y="188"/>
                        <a:pt x="429" y="188"/>
                        <a:pt x="429" y="188"/>
                      </a:cubicBezTo>
                      <a:cubicBezTo>
                        <a:pt x="426" y="185"/>
                        <a:pt x="423" y="183"/>
                        <a:pt x="420" y="182"/>
                      </a:cubicBezTo>
                      <a:cubicBezTo>
                        <a:pt x="409" y="173"/>
                        <a:pt x="396" y="168"/>
                        <a:pt x="383" y="168"/>
                      </a:cubicBezTo>
                      <a:cubicBezTo>
                        <a:pt x="359" y="168"/>
                        <a:pt x="338" y="182"/>
                        <a:pt x="327" y="201"/>
                      </a:cubicBezTo>
                      <a:cubicBezTo>
                        <a:pt x="321" y="210"/>
                        <a:pt x="318" y="219"/>
                        <a:pt x="317" y="230"/>
                      </a:cubicBezTo>
                      <a:cubicBezTo>
                        <a:pt x="320" y="230"/>
                        <a:pt x="322" y="229"/>
                        <a:pt x="325" y="229"/>
                      </a:cubicBezTo>
                      <a:cubicBezTo>
                        <a:pt x="331" y="229"/>
                        <a:pt x="338" y="230"/>
                        <a:pt x="344" y="231"/>
                      </a:cubicBezTo>
                      <a:cubicBezTo>
                        <a:pt x="358" y="232"/>
                        <a:pt x="372" y="237"/>
                        <a:pt x="387" y="245"/>
                      </a:cubicBezTo>
                      <a:cubicBezTo>
                        <a:pt x="391" y="248"/>
                        <a:pt x="393" y="255"/>
                        <a:pt x="390" y="260"/>
                      </a:cubicBezTo>
                      <a:cubicBezTo>
                        <a:pt x="388" y="265"/>
                        <a:pt x="380" y="267"/>
                        <a:pt x="375" y="265"/>
                      </a:cubicBezTo>
                      <a:cubicBezTo>
                        <a:pt x="370" y="262"/>
                        <a:pt x="365" y="259"/>
                        <a:pt x="359" y="257"/>
                      </a:cubicBezTo>
                      <a:cubicBezTo>
                        <a:pt x="348" y="253"/>
                        <a:pt x="337" y="251"/>
                        <a:pt x="325" y="251"/>
                      </a:cubicBezTo>
                      <a:cubicBezTo>
                        <a:pt x="320" y="251"/>
                        <a:pt x="314" y="251"/>
                        <a:pt x="308" y="252"/>
                      </a:cubicBezTo>
                      <a:cubicBezTo>
                        <a:pt x="306" y="253"/>
                        <a:pt x="304" y="253"/>
                        <a:pt x="303" y="254"/>
                      </a:cubicBezTo>
                      <a:cubicBezTo>
                        <a:pt x="295" y="256"/>
                        <a:pt x="295" y="256"/>
                        <a:pt x="295" y="256"/>
                      </a:cubicBezTo>
                      <a:cubicBezTo>
                        <a:pt x="278" y="262"/>
                        <a:pt x="263" y="272"/>
                        <a:pt x="251" y="286"/>
                      </a:cubicBezTo>
                      <a:cubicBezTo>
                        <a:pt x="247" y="291"/>
                        <a:pt x="244" y="296"/>
                        <a:pt x="241" y="300"/>
                      </a:cubicBezTo>
                      <a:cubicBezTo>
                        <a:pt x="235" y="314"/>
                        <a:pt x="230" y="327"/>
                        <a:pt x="228" y="341"/>
                      </a:cubicBezTo>
                      <a:cubicBezTo>
                        <a:pt x="227" y="346"/>
                        <a:pt x="227" y="350"/>
                        <a:pt x="227" y="354"/>
                      </a:cubicBezTo>
                      <a:cubicBezTo>
                        <a:pt x="227" y="372"/>
                        <a:pt x="231" y="388"/>
                        <a:pt x="238" y="403"/>
                      </a:cubicBezTo>
                      <a:cubicBezTo>
                        <a:pt x="251" y="391"/>
                        <a:pt x="266" y="381"/>
                        <a:pt x="283" y="373"/>
                      </a:cubicBezTo>
                      <a:cubicBezTo>
                        <a:pt x="286" y="371"/>
                        <a:pt x="289" y="370"/>
                        <a:pt x="292" y="368"/>
                      </a:cubicBezTo>
                      <a:cubicBezTo>
                        <a:pt x="292" y="357"/>
                        <a:pt x="295" y="346"/>
                        <a:pt x="300" y="334"/>
                      </a:cubicBezTo>
                      <a:cubicBezTo>
                        <a:pt x="302" y="331"/>
                        <a:pt x="304" y="327"/>
                        <a:pt x="306" y="323"/>
                      </a:cubicBezTo>
                      <a:cubicBezTo>
                        <a:pt x="309" y="317"/>
                        <a:pt x="316" y="316"/>
                        <a:pt x="321" y="319"/>
                      </a:cubicBezTo>
                      <a:cubicBezTo>
                        <a:pt x="326" y="323"/>
                        <a:pt x="327" y="330"/>
                        <a:pt x="324" y="335"/>
                      </a:cubicBezTo>
                      <a:cubicBezTo>
                        <a:pt x="321" y="338"/>
                        <a:pt x="321" y="342"/>
                        <a:pt x="319" y="346"/>
                      </a:cubicBezTo>
                      <a:cubicBezTo>
                        <a:pt x="314" y="357"/>
                        <a:pt x="313" y="370"/>
                        <a:pt x="316" y="383"/>
                      </a:cubicBezTo>
                      <a:cubicBezTo>
                        <a:pt x="317" y="386"/>
                        <a:pt x="318" y="390"/>
                        <a:pt x="319" y="394"/>
                      </a:cubicBezTo>
                      <a:cubicBezTo>
                        <a:pt x="322" y="403"/>
                        <a:pt x="329" y="413"/>
                        <a:pt x="338" y="419"/>
                      </a:cubicBezTo>
                      <a:cubicBezTo>
                        <a:pt x="339" y="420"/>
                        <a:pt x="341" y="422"/>
                        <a:pt x="343" y="423"/>
                      </a:cubicBezTo>
                      <a:cubicBezTo>
                        <a:pt x="348" y="427"/>
                        <a:pt x="350" y="433"/>
                        <a:pt x="346" y="438"/>
                      </a:cubicBezTo>
                      <a:cubicBezTo>
                        <a:pt x="343" y="444"/>
                        <a:pt x="336" y="445"/>
                        <a:pt x="331" y="442"/>
                      </a:cubicBezTo>
                      <a:cubicBezTo>
                        <a:pt x="321" y="435"/>
                        <a:pt x="314" y="428"/>
                        <a:pt x="307" y="419"/>
                      </a:cubicBezTo>
                      <a:cubicBezTo>
                        <a:pt x="302" y="411"/>
                        <a:pt x="297" y="401"/>
                        <a:pt x="295" y="391"/>
                      </a:cubicBezTo>
                      <a:cubicBezTo>
                        <a:pt x="279" y="398"/>
                        <a:pt x="265" y="407"/>
                        <a:pt x="253" y="419"/>
                      </a:cubicBezTo>
                      <a:cubicBezTo>
                        <a:pt x="250" y="423"/>
                        <a:pt x="247" y="427"/>
                        <a:pt x="243" y="432"/>
                      </a:cubicBezTo>
                      <a:cubicBezTo>
                        <a:pt x="240" y="437"/>
                        <a:pt x="240" y="437"/>
                        <a:pt x="240" y="437"/>
                      </a:cubicBezTo>
                      <a:cubicBezTo>
                        <a:pt x="236" y="445"/>
                        <a:pt x="233" y="452"/>
                        <a:pt x="230" y="461"/>
                      </a:cubicBezTo>
                      <a:cubicBezTo>
                        <a:pt x="226" y="473"/>
                        <a:pt x="224" y="485"/>
                        <a:pt x="224" y="498"/>
                      </a:cubicBezTo>
                      <a:cubicBezTo>
                        <a:pt x="224" y="512"/>
                        <a:pt x="226" y="525"/>
                        <a:pt x="230" y="537"/>
                      </a:cubicBezTo>
                      <a:cubicBezTo>
                        <a:pt x="235" y="549"/>
                        <a:pt x="239" y="561"/>
                        <a:pt x="247" y="570"/>
                      </a:cubicBezTo>
                      <a:cubicBezTo>
                        <a:pt x="248" y="572"/>
                        <a:pt x="249" y="573"/>
                        <a:pt x="250" y="574"/>
                      </a:cubicBezTo>
                      <a:cubicBezTo>
                        <a:pt x="253" y="578"/>
                        <a:pt x="256" y="582"/>
                        <a:pt x="260" y="585"/>
                      </a:cubicBezTo>
                      <a:cubicBezTo>
                        <a:pt x="276" y="599"/>
                        <a:pt x="295" y="610"/>
                        <a:pt x="316" y="615"/>
                      </a:cubicBezTo>
                      <a:cubicBezTo>
                        <a:pt x="325" y="617"/>
                        <a:pt x="336" y="618"/>
                        <a:pt x="346" y="618"/>
                      </a:cubicBezTo>
                      <a:cubicBezTo>
                        <a:pt x="352" y="618"/>
                        <a:pt x="355" y="622"/>
                        <a:pt x="357" y="627"/>
                      </a:cubicBezTo>
                      <a:cubicBezTo>
                        <a:pt x="357" y="630"/>
                        <a:pt x="357" y="630"/>
                        <a:pt x="357" y="630"/>
                      </a:cubicBezTo>
                      <a:cubicBezTo>
                        <a:pt x="357" y="634"/>
                        <a:pt x="354" y="639"/>
                        <a:pt x="349" y="640"/>
                      </a:cubicBezTo>
                      <a:cubicBezTo>
                        <a:pt x="348" y="640"/>
                        <a:pt x="347" y="641"/>
                        <a:pt x="346" y="641"/>
                      </a:cubicBezTo>
                      <a:cubicBezTo>
                        <a:pt x="335" y="641"/>
                        <a:pt x="323" y="639"/>
                        <a:pt x="313" y="636"/>
                      </a:cubicBezTo>
                      <a:cubicBezTo>
                        <a:pt x="317" y="648"/>
                        <a:pt x="323" y="659"/>
                        <a:pt x="333" y="669"/>
                      </a:cubicBezTo>
                      <a:cubicBezTo>
                        <a:pt x="336" y="673"/>
                        <a:pt x="339" y="677"/>
                        <a:pt x="343" y="681"/>
                      </a:cubicBezTo>
                      <a:cubicBezTo>
                        <a:pt x="364" y="700"/>
                        <a:pt x="387" y="712"/>
                        <a:pt x="406" y="712"/>
                      </a:cubicBezTo>
                      <a:cubicBezTo>
                        <a:pt x="411" y="712"/>
                        <a:pt x="416" y="710"/>
                        <a:pt x="420" y="707"/>
                      </a:cubicBezTo>
                      <a:close/>
                      <a:moveTo>
                        <a:pt x="416" y="123"/>
                      </a:moveTo>
                      <a:cubicBezTo>
                        <a:pt x="416" y="152"/>
                        <a:pt x="416" y="152"/>
                        <a:pt x="416" y="152"/>
                      </a:cubicBezTo>
                      <a:cubicBezTo>
                        <a:pt x="422" y="154"/>
                        <a:pt x="428" y="157"/>
                        <a:pt x="433" y="161"/>
                      </a:cubicBezTo>
                      <a:cubicBezTo>
                        <a:pt x="435" y="163"/>
                        <a:pt x="438" y="164"/>
                        <a:pt x="440" y="166"/>
                      </a:cubicBezTo>
                      <a:cubicBezTo>
                        <a:pt x="440" y="166"/>
                        <a:pt x="440" y="166"/>
                        <a:pt x="440" y="166"/>
                      </a:cubicBezTo>
                      <a:cubicBezTo>
                        <a:pt x="442" y="164"/>
                        <a:pt x="444" y="162"/>
                        <a:pt x="447" y="160"/>
                      </a:cubicBezTo>
                      <a:cubicBezTo>
                        <a:pt x="448" y="160"/>
                        <a:pt x="448" y="160"/>
                        <a:pt x="448" y="160"/>
                      </a:cubicBezTo>
                      <a:cubicBezTo>
                        <a:pt x="449" y="159"/>
                        <a:pt x="449" y="159"/>
                        <a:pt x="449" y="159"/>
                      </a:cubicBezTo>
                      <a:cubicBezTo>
                        <a:pt x="453" y="157"/>
                        <a:pt x="457" y="155"/>
                        <a:pt x="460" y="153"/>
                      </a:cubicBezTo>
                      <a:cubicBezTo>
                        <a:pt x="460" y="123"/>
                        <a:pt x="460" y="123"/>
                        <a:pt x="460" y="123"/>
                      </a:cubicBezTo>
                      <a:cubicBezTo>
                        <a:pt x="484" y="114"/>
                        <a:pt x="502" y="91"/>
                        <a:pt x="502" y="63"/>
                      </a:cubicBezTo>
                      <a:cubicBezTo>
                        <a:pt x="502" y="28"/>
                        <a:pt x="473" y="0"/>
                        <a:pt x="438" y="0"/>
                      </a:cubicBezTo>
                      <a:cubicBezTo>
                        <a:pt x="403" y="0"/>
                        <a:pt x="375" y="28"/>
                        <a:pt x="375" y="63"/>
                      </a:cubicBezTo>
                      <a:cubicBezTo>
                        <a:pt x="375" y="91"/>
                        <a:pt x="392" y="114"/>
                        <a:pt x="416" y="123"/>
                      </a:cubicBezTo>
                      <a:close/>
                      <a:moveTo>
                        <a:pt x="586" y="220"/>
                      </a:moveTo>
                      <a:cubicBezTo>
                        <a:pt x="587" y="222"/>
                        <a:pt x="587" y="224"/>
                        <a:pt x="588" y="226"/>
                      </a:cubicBezTo>
                      <a:cubicBezTo>
                        <a:pt x="588" y="228"/>
                        <a:pt x="588" y="228"/>
                        <a:pt x="588" y="228"/>
                      </a:cubicBezTo>
                      <a:cubicBezTo>
                        <a:pt x="588" y="233"/>
                        <a:pt x="588" y="233"/>
                        <a:pt x="588" y="233"/>
                      </a:cubicBezTo>
                      <a:cubicBezTo>
                        <a:pt x="598" y="235"/>
                        <a:pt x="606" y="238"/>
                        <a:pt x="614" y="242"/>
                      </a:cubicBezTo>
                      <a:cubicBezTo>
                        <a:pt x="615" y="243"/>
                        <a:pt x="615" y="243"/>
                        <a:pt x="615" y="243"/>
                      </a:cubicBezTo>
                      <a:cubicBezTo>
                        <a:pt x="617" y="244"/>
                        <a:pt x="617" y="244"/>
                        <a:pt x="617" y="244"/>
                      </a:cubicBezTo>
                      <a:cubicBezTo>
                        <a:pt x="626" y="251"/>
                        <a:pt x="634" y="257"/>
                        <a:pt x="641" y="264"/>
                      </a:cubicBezTo>
                      <a:cubicBezTo>
                        <a:pt x="761" y="264"/>
                        <a:pt x="761" y="264"/>
                        <a:pt x="761" y="264"/>
                      </a:cubicBezTo>
                      <a:cubicBezTo>
                        <a:pt x="773" y="264"/>
                        <a:pt x="783" y="254"/>
                        <a:pt x="783" y="242"/>
                      </a:cubicBezTo>
                      <a:cubicBezTo>
                        <a:pt x="783" y="123"/>
                        <a:pt x="783" y="123"/>
                        <a:pt x="783" y="123"/>
                      </a:cubicBezTo>
                      <a:cubicBezTo>
                        <a:pt x="807" y="114"/>
                        <a:pt x="824" y="91"/>
                        <a:pt x="824" y="63"/>
                      </a:cubicBezTo>
                      <a:cubicBezTo>
                        <a:pt x="824" y="28"/>
                        <a:pt x="796" y="0"/>
                        <a:pt x="761" y="0"/>
                      </a:cubicBezTo>
                      <a:cubicBezTo>
                        <a:pt x="725" y="0"/>
                        <a:pt x="697" y="28"/>
                        <a:pt x="697" y="63"/>
                      </a:cubicBezTo>
                      <a:cubicBezTo>
                        <a:pt x="697" y="91"/>
                        <a:pt x="714" y="114"/>
                        <a:pt x="739" y="123"/>
                      </a:cubicBezTo>
                      <a:cubicBezTo>
                        <a:pt x="739" y="220"/>
                        <a:pt x="739" y="220"/>
                        <a:pt x="739" y="220"/>
                      </a:cubicBezTo>
                      <a:lnTo>
                        <a:pt x="586" y="220"/>
                      </a:lnTo>
                      <a:close/>
                      <a:moveTo>
                        <a:pt x="125" y="163"/>
                      </a:moveTo>
                      <a:cubicBezTo>
                        <a:pt x="125" y="242"/>
                        <a:pt x="125" y="242"/>
                        <a:pt x="125" y="242"/>
                      </a:cubicBezTo>
                      <a:cubicBezTo>
                        <a:pt x="125" y="254"/>
                        <a:pt x="135" y="264"/>
                        <a:pt x="147" y="264"/>
                      </a:cubicBezTo>
                      <a:cubicBezTo>
                        <a:pt x="239" y="264"/>
                        <a:pt x="239" y="264"/>
                        <a:pt x="239" y="264"/>
                      </a:cubicBezTo>
                      <a:cubicBezTo>
                        <a:pt x="253" y="250"/>
                        <a:pt x="269" y="239"/>
                        <a:pt x="287" y="233"/>
                      </a:cubicBezTo>
                      <a:cubicBezTo>
                        <a:pt x="288" y="233"/>
                        <a:pt x="288" y="233"/>
                        <a:pt x="288" y="233"/>
                      </a:cubicBezTo>
                      <a:cubicBezTo>
                        <a:pt x="292" y="232"/>
                        <a:pt x="292" y="232"/>
                        <a:pt x="292" y="232"/>
                      </a:cubicBezTo>
                      <a:cubicBezTo>
                        <a:pt x="293" y="227"/>
                        <a:pt x="293" y="227"/>
                        <a:pt x="293" y="227"/>
                      </a:cubicBezTo>
                      <a:cubicBezTo>
                        <a:pt x="293" y="225"/>
                        <a:pt x="293" y="222"/>
                        <a:pt x="294" y="220"/>
                      </a:cubicBezTo>
                      <a:cubicBezTo>
                        <a:pt x="169" y="220"/>
                        <a:pt x="169" y="220"/>
                        <a:pt x="169" y="220"/>
                      </a:cubicBezTo>
                      <a:cubicBezTo>
                        <a:pt x="169" y="163"/>
                        <a:pt x="169" y="163"/>
                        <a:pt x="169" y="163"/>
                      </a:cubicBezTo>
                      <a:cubicBezTo>
                        <a:pt x="194" y="154"/>
                        <a:pt x="211" y="131"/>
                        <a:pt x="211" y="103"/>
                      </a:cubicBezTo>
                      <a:cubicBezTo>
                        <a:pt x="211" y="68"/>
                        <a:pt x="182" y="40"/>
                        <a:pt x="147" y="40"/>
                      </a:cubicBezTo>
                      <a:cubicBezTo>
                        <a:pt x="112" y="40"/>
                        <a:pt x="84" y="68"/>
                        <a:pt x="84" y="103"/>
                      </a:cubicBezTo>
                      <a:cubicBezTo>
                        <a:pt x="84" y="131"/>
                        <a:pt x="101" y="154"/>
                        <a:pt x="125" y="163"/>
                      </a:cubicBezTo>
                      <a:close/>
                      <a:moveTo>
                        <a:pt x="756" y="443"/>
                      </a:moveTo>
                      <a:cubicBezTo>
                        <a:pt x="765" y="467"/>
                        <a:pt x="788" y="484"/>
                        <a:pt x="815" y="484"/>
                      </a:cubicBezTo>
                      <a:cubicBezTo>
                        <a:pt x="850" y="484"/>
                        <a:pt x="879" y="456"/>
                        <a:pt x="879" y="421"/>
                      </a:cubicBezTo>
                      <a:cubicBezTo>
                        <a:pt x="879" y="386"/>
                        <a:pt x="850" y="357"/>
                        <a:pt x="815" y="357"/>
                      </a:cubicBezTo>
                      <a:cubicBezTo>
                        <a:pt x="788" y="357"/>
                        <a:pt x="765" y="375"/>
                        <a:pt x="756" y="399"/>
                      </a:cubicBezTo>
                      <a:cubicBezTo>
                        <a:pt x="669" y="399"/>
                        <a:pt x="669" y="399"/>
                        <a:pt x="669" y="399"/>
                      </a:cubicBezTo>
                      <a:cubicBezTo>
                        <a:pt x="667" y="405"/>
                        <a:pt x="665" y="411"/>
                        <a:pt x="661" y="417"/>
                      </a:cubicBezTo>
                      <a:cubicBezTo>
                        <a:pt x="659" y="422"/>
                        <a:pt x="659" y="422"/>
                        <a:pt x="659" y="422"/>
                      </a:cubicBezTo>
                      <a:cubicBezTo>
                        <a:pt x="662" y="428"/>
                        <a:pt x="662" y="428"/>
                        <a:pt x="662" y="428"/>
                      </a:cubicBezTo>
                      <a:cubicBezTo>
                        <a:pt x="665" y="433"/>
                        <a:pt x="668" y="438"/>
                        <a:pt x="670" y="443"/>
                      </a:cubicBezTo>
                      <a:lnTo>
                        <a:pt x="756" y="443"/>
                      </a:lnTo>
                      <a:close/>
                      <a:moveTo>
                        <a:pt x="301" y="666"/>
                      </a:moveTo>
                      <a:cubicBezTo>
                        <a:pt x="296" y="659"/>
                        <a:pt x="293" y="652"/>
                        <a:pt x="290" y="644"/>
                      </a:cubicBezTo>
                      <a:cubicBezTo>
                        <a:pt x="286" y="630"/>
                        <a:pt x="286" y="630"/>
                        <a:pt x="286" y="630"/>
                      </a:cubicBezTo>
                      <a:cubicBezTo>
                        <a:pt x="281" y="628"/>
                        <a:pt x="276" y="625"/>
                        <a:pt x="271" y="622"/>
                      </a:cubicBezTo>
                      <a:cubicBezTo>
                        <a:pt x="63" y="622"/>
                        <a:pt x="63" y="622"/>
                        <a:pt x="63" y="622"/>
                      </a:cubicBezTo>
                      <a:cubicBezTo>
                        <a:pt x="51" y="622"/>
                        <a:pt x="41" y="632"/>
                        <a:pt x="41" y="644"/>
                      </a:cubicBezTo>
                      <a:cubicBezTo>
                        <a:pt x="41" y="739"/>
                        <a:pt x="41" y="739"/>
                        <a:pt x="41" y="739"/>
                      </a:cubicBezTo>
                      <a:cubicBezTo>
                        <a:pt x="17" y="748"/>
                        <a:pt x="0" y="772"/>
                        <a:pt x="0" y="799"/>
                      </a:cubicBezTo>
                      <a:cubicBezTo>
                        <a:pt x="0" y="834"/>
                        <a:pt x="28" y="862"/>
                        <a:pt x="63" y="862"/>
                      </a:cubicBezTo>
                      <a:cubicBezTo>
                        <a:pt x="98" y="862"/>
                        <a:pt x="127" y="834"/>
                        <a:pt x="127" y="799"/>
                      </a:cubicBezTo>
                      <a:cubicBezTo>
                        <a:pt x="127" y="772"/>
                        <a:pt x="110" y="748"/>
                        <a:pt x="85" y="739"/>
                      </a:cubicBezTo>
                      <a:cubicBezTo>
                        <a:pt x="85" y="666"/>
                        <a:pt x="85" y="666"/>
                        <a:pt x="85" y="666"/>
                      </a:cubicBezTo>
                      <a:lnTo>
                        <a:pt x="301" y="666"/>
                      </a:lnTo>
                      <a:close/>
                      <a:moveTo>
                        <a:pt x="837" y="652"/>
                      </a:moveTo>
                      <a:cubicBezTo>
                        <a:pt x="837" y="535"/>
                        <a:pt x="837" y="535"/>
                        <a:pt x="837" y="535"/>
                      </a:cubicBezTo>
                      <a:cubicBezTo>
                        <a:pt x="837" y="523"/>
                        <a:pt x="827" y="513"/>
                        <a:pt x="815" y="513"/>
                      </a:cubicBezTo>
                      <a:cubicBezTo>
                        <a:pt x="679" y="513"/>
                        <a:pt x="679" y="513"/>
                        <a:pt x="679" y="513"/>
                      </a:cubicBezTo>
                      <a:cubicBezTo>
                        <a:pt x="678" y="524"/>
                        <a:pt x="676" y="534"/>
                        <a:pt x="673" y="544"/>
                      </a:cubicBezTo>
                      <a:cubicBezTo>
                        <a:pt x="671" y="548"/>
                        <a:pt x="670" y="553"/>
                        <a:pt x="668" y="557"/>
                      </a:cubicBezTo>
                      <a:cubicBezTo>
                        <a:pt x="793" y="557"/>
                        <a:pt x="793" y="557"/>
                        <a:pt x="793" y="557"/>
                      </a:cubicBezTo>
                      <a:cubicBezTo>
                        <a:pt x="793" y="653"/>
                        <a:pt x="793" y="653"/>
                        <a:pt x="793" y="653"/>
                      </a:cubicBezTo>
                      <a:cubicBezTo>
                        <a:pt x="770" y="662"/>
                        <a:pt x="753" y="685"/>
                        <a:pt x="753" y="712"/>
                      </a:cubicBezTo>
                      <a:cubicBezTo>
                        <a:pt x="753" y="747"/>
                        <a:pt x="782" y="775"/>
                        <a:pt x="817" y="775"/>
                      </a:cubicBezTo>
                      <a:cubicBezTo>
                        <a:pt x="852" y="775"/>
                        <a:pt x="880" y="747"/>
                        <a:pt x="880" y="712"/>
                      </a:cubicBezTo>
                      <a:cubicBezTo>
                        <a:pt x="880" y="684"/>
                        <a:pt x="862" y="660"/>
                        <a:pt x="837" y="652"/>
                      </a:cubicBezTo>
                      <a:close/>
                      <a:moveTo>
                        <a:pt x="63" y="484"/>
                      </a:moveTo>
                      <a:cubicBezTo>
                        <a:pt x="91" y="484"/>
                        <a:pt x="114" y="467"/>
                        <a:pt x="123" y="443"/>
                      </a:cubicBezTo>
                      <a:cubicBezTo>
                        <a:pt x="211" y="443"/>
                        <a:pt x="211" y="443"/>
                        <a:pt x="211" y="443"/>
                      </a:cubicBezTo>
                      <a:cubicBezTo>
                        <a:pt x="214" y="437"/>
                        <a:pt x="216" y="432"/>
                        <a:pt x="219" y="426"/>
                      </a:cubicBezTo>
                      <a:cubicBezTo>
                        <a:pt x="221" y="422"/>
                        <a:pt x="221" y="422"/>
                        <a:pt x="221" y="422"/>
                      </a:cubicBezTo>
                      <a:cubicBezTo>
                        <a:pt x="217" y="414"/>
                        <a:pt x="217" y="414"/>
                        <a:pt x="217" y="414"/>
                      </a:cubicBezTo>
                      <a:cubicBezTo>
                        <a:pt x="214" y="409"/>
                        <a:pt x="212" y="404"/>
                        <a:pt x="211" y="399"/>
                      </a:cubicBezTo>
                      <a:cubicBezTo>
                        <a:pt x="123" y="399"/>
                        <a:pt x="123" y="399"/>
                        <a:pt x="123" y="399"/>
                      </a:cubicBezTo>
                      <a:cubicBezTo>
                        <a:pt x="114" y="375"/>
                        <a:pt x="91" y="357"/>
                        <a:pt x="63" y="357"/>
                      </a:cubicBezTo>
                      <a:cubicBezTo>
                        <a:pt x="28" y="357"/>
                        <a:pt x="0" y="386"/>
                        <a:pt x="0" y="421"/>
                      </a:cubicBezTo>
                      <a:cubicBezTo>
                        <a:pt x="0" y="456"/>
                        <a:pt x="28" y="484"/>
                        <a:pt x="63" y="484"/>
                      </a:cubicBezTo>
                      <a:close/>
                      <a:moveTo>
                        <a:pt x="462" y="758"/>
                      </a:moveTo>
                      <a:cubicBezTo>
                        <a:pt x="462" y="733"/>
                        <a:pt x="462" y="733"/>
                        <a:pt x="462" y="733"/>
                      </a:cubicBezTo>
                      <a:cubicBezTo>
                        <a:pt x="457" y="731"/>
                        <a:pt x="452" y="729"/>
                        <a:pt x="449" y="727"/>
                      </a:cubicBezTo>
                      <a:cubicBezTo>
                        <a:pt x="446" y="725"/>
                        <a:pt x="446" y="725"/>
                        <a:pt x="446" y="725"/>
                      </a:cubicBezTo>
                      <a:cubicBezTo>
                        <a:pt x="444" y="723"/>
                        <a:pt x="444" y="723"/>
                        <a:pt x="444" y="723"/>
                      </a:cubicBezTo>
                      <a:cubicBezTo>
                        <a:pt x="444" y="722"/>
                        <a:pt x="442" y="721"/>
                        <a:pt x="441" y="720"/>
                      </a:cubicBezTo>
                      <a:cubicBezTo>
                        <a:pt x="439" y="723"/>
                        <a:pt x="436" y="725"/>
                        <a:pt x="434" y="727"/>
                      </a:cubicBezTo>
                      <a:cubicBezTo>
                        <a:pt x="429" y="730"/>
                        <a:pt x="424" y="732"/>
                        <a:pt x="418" y="734"/>
                      </a:cubicBezTo>
                      <a:cubicBezTo>
                        <a:pt x="418" y="756"/>
                        <a:pt x="418" y="756"/>
                        <a:pt x="418" y="756"/>
                      </a:cubicBezTo>
                      <a:cubicBezTo>
                        <a:pt x="393" y="765"/>
                        <a:pt x="375" y="788"/>
                        <a:pt x="375" y="817"/>
                      </a:cubicBezTo>
                      <a:cubicBezTo>
                        <a:pt x="375" y="852"/>
                        <a:pt x="403" y="880"/>
                        <a:pt x="438" y="880"/>
                      </a:cubicBezTo>
                      <a:cubicBezTo>
                        <a:pt x="473" y="880"/>
                        <a:pt x="502" y="852"/>
                        <a:pt x="502" y="817"/>
                      </a:cubicBezTo>
                      <a:cubicBezTo>
                        <a:pt x="502" y="790"/>
                        <a:pt x="485" y="767"/>
                        <a:pt x="462" y="758"/>
                      </a:cubicBezTo>
                      <a:close/>
                    </a:path>
                  </a:pathLst>
                </a:custGeom>
                <a:solidFill>
                  <a:srgbClr val="5A983C"/>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88" name="Group 187">
                <a:extLst>
                  <a:ext uri="{FF2B5EF4-FFF2-40B4-BE49-F238E27FC236}">
                    <a16:creationId xmlns:a16="http://schemas.microsoft.com/office/drawing/2014/main" xmlns="" id="{9E1ED0F8-EC16-4708-A391-9E7DEDC89554}"/>
                  </a:ext>
                </a:extLst>
              </p:cNvPr>
              <p:cNvGrpSpPr>
                <a:grpSpLocks noChangeAspect="1"/>
              </p:cNvGrpSpPr>
              <p:nvPr/>
            </p:nvGrpSpPr>
            <p:grpSpPr bwMode="auto">
              <a:xfrm>
                <a:off x="6505115" y="3712473"/>
                <a:ext cx="684000" cy="684000"/>
                <a:chOff x="2652" y="972"/>
                <a:chExt cx="2376" cy="2376"/>
              </a:xfrm>
            </p:grpSpPr>
            <p:sp>
              <p:nvSpPr>
                <p:cNvPr id="189" name="AutoShape 4">
                  <a:extLst>
                    <a:ext uri="{FF2B5EF4-FFF2-40B4-BE49-F238E27FC236}">
                      <a16:creationId xmlns:a16="http://schemas.microsoft.com/office/drawing/2014/main" xmlns="" id="{70AEE672-A7FA-44EE-8172-BBEFB0FE3FBA}"/>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7">
                  <a:extLst>
                    <a:ext uri="{FF2B5EF4-FFF2-40B4-BE49-F238E27FC236}">
                      <a16:creationId xmlns:a16="http://schemas.microsoft.com/office/drawing/2014/main" xmlns="" id="{489219F5-AA97-44E8-8AFA-38AB061C1473}"/>
                    </a:ext>
                  </a:extLst>
                </p:cNvPr>
                <p:cNvSpPr>
                  <a:spLocks noEditPoints="1"/>
                </p:cNvSpPr>
                <p:nvPr/>
              </p:nvSpPr>
              <p:spPr bwMode="auto">
                <a:xfrm>
                  <a:off x="2937" y="1272"/>
                  <a:ext cx="1808" cy="1779"/>
                </a:xfrm>
                <a:custGeom>
                  <a:avLst/>
                  <a:gdLst>
                    <a:gd name="T0" fmla="*/ 739 w 760"/>
                    <a:gd name="T1" fmla="*/ 563 h 748"/>
                    <a:gd name="T2" fmla="*/ 760 w 760"/>
                    <a:gd name="T3" fmla="*/ 726 h 748"/>
                    <a:gd name="T4" fmla="*/ 495 w 760"/>
                    <a:gd name="T5" fmla="*/ 748 h 748"/>
                    <a:gd name="T6" fmla="*/ 474 w 760"/>
                    <a:gd name="T7" fmla="*/ 584 h 748"/>
                    <a:gd name="T8" fmla="*/ 259 w 760"/>
                    <a:gd name="T9" fmla="*/ 281 h 748"/>
                    <a:gd name="T10" fmla="*/ 522 w 760"/>
                    <a:gd name="T11" fmla="*/ 303 h 748"/>
                    <a:gd name="T12" fmla="*/ 500 w 760"/>
                    <a:gd name="T13" fmla="*/ 467 h 748"/>
                    <a:gd name="T14" fmla="*/ 237 w 760"/>
                    <a:gd name="T15" fmla="*/ 445 h 748"/>
                    <a:gd name="T16" fmla="*/ 237 w 760"/>
                    <a:gd name="T17" fmla="*/ 391 h 748"/>
                    <a:gd name="T18" fmla="*/ 79 w 760"/>
                    <a:gd name="T19" fmla="*/ 391 h 748"/>
                    <a:gd name="T20" fmla="*/ 412 w 760"/>
                    <a:gd name="T21" fmla="*/ 654 h 748"/>
                    <a:gd name="T22" fmla="*/ 378 w 760"/>
                    <a:gd name="T23" fmla="*/ 614 h 748"/>
                    <a:gd name="T24" fmla="*/ 451 w 760"/>
                    <a:gd name="T25" fmla="*/ 657 h 748"/>
                    <a:gd name="T26" fmla="*/ 452 w 760"/>
                    <a:gd name="T27" fmla="*/ 658 h 748"/>
                    <a:gd name="T28" fmla="*/ 453 w 760"/>
                    <a:gd name="T29" fmla="*/ 659 h 748"/>
                    <a:gd name="T30" fmla="*/ 454 w 760"/>
                    <a:gd name="T31" fmla="*/ 660 h 748"/>
                    <a:gd name="T32" fmla="*/ 454 w 760"/>
                    <a:gd name="T33" fmla="*/ 661 h 748"/>
                    <a:gd name="T34" fmla="*/ 455 w 760"/>
                    <a:gd name="T35" fmla="*/ 662 h 748"/>
                    <a:gd name="T36" fmla="*/ 455 w 760"/>
                    <a:gd name="T37" fmla="*/ 664 h 748"/>
                    <a:gd name="T38" fmla="*/ 455 w 760"/>
                    <a:gd name="T39" fmla="*/ 665 h 748"/>
                    <a:gd name="T40" fmla="*/ 455 w 760"/>
                    <a:gd name="T41" fmla="*/ 666 h 748"/>
                    <a:gd name="T42" fmla="*/ 455 w 760"/>
                    <a:gd name="T43" fmla="*/ 667 h 748"/>
                    <a:gd name="T44" fmla="*/ 455 w 760"/>
                    <a:gd name="T45" fmla="*/ 668 h 748"/>
                    <a:gd name="T46" fmla="*/ 455 w 760"/>
                    <a:gd name="T47" fmla="*/ 669 h 748"/>
                    <a:gd name="T48" fmla="*/ 454 w 760"/>
                    <a:gd name="T49" fmla="*/ 670 h 748"/>
                    <a:gd name="T50" fmla="*/ 454 w 760"/>
                    <a:gd name="T51" fmla="*/ 671 h 748"/>
                    <a:gd name="T52" fmla="*/ 453 w 760"/>
                    <a:gd name="T53" fmla="*/ 672 h 748"/>
                    <a:gd name="T54" fmla="*/ 453 w 760"/>
                    <a:gd name="T55" fmla="*/ 673 h 748"/>
                    <a:gd name="T56" fmla="*/ 452 w 760"/>
                    <a:gd name="T57" fmla="*/ 674 h 748"/>
                    <a:gd name="T58" fmla="*/ 451 w 760"/>
                    <a:gd name="T59" fmla="*/ 674 h 748"/>
                    <a:gd name="T60" fmla="*/ 394 w 760"/>
                    <a:gd name="T61" fmla="*/ 719 h 748"/>
                    <a:gd name="T62" fmla="*/ 378 w 760"/>
                    <a:gd name="T63" fmla="*/ 717 h 748"/>
                    <a:gd name="T64" fmla="*/ 412 w 760"/>
                    <a:gd name="T65" fmla="*/ 677 h 748"/>
                    <a:gd name="T66" fmla="*/ 57 w 760"/>
                    <a:gd name="T67" fmla="*/ 655 h 748"/>
                    <a:gd name="T68" fmla="*/ 79 w 760"/>
                    <a:gd name="T69" fmla="*/ 368 h 748"/>
                    <a:gd name="T70" fmla="*/ 237 w 760"/>
                    <a:gd name="T71" fmla="*/ 368 h 748"/>
                    <a:gd name="T72" fmla="*/ 237 w 760"/>
                    <a:gd name="T73" fmla="*/ 303 h 748"/>
                    <a:gd name="T74" fmla="*/ 21 w 760"/>
                    <a:gd name="T75" fmla="*/ 0 h 748"/>
                    <a:gd name="T76" fmla="*/ 286 w 760"/>
                    <a:gd name="T77" fmla="*/ 22 h 748"/>
                    <a:gd name="T78" fmla="*/ 286 w 760"/>
                    <a:gd name="T79" fmla="*/ 79 h 748"/>
                    <a:gd name="T80" fmla="*/ 675 w 760"/>
                    <a:gd name="T81" fmla="*/ 79 h 748"/>
                    <a:gd name="T82" fmla="*/ 696 w 760"/>
                    <a:gd name="T83" fmla="*/ 369 h 748"/>
                    <a:gd name="T84" fmla="*/ 586 w 760"/>
                    <a:gd name="T85" fmla="*/ 391 h 748"/>
                    <a:gd name="T86" fmla="*/ 619 w 760"/>
                    <a:gd name="T87" fmla="*/ 429 h 748"/>
                    <a:gd name="T88" fmla="*/ 603 w 760"/>
                    <a:gd name="T89" fmla="*/ 432 h 748"/>
                    <a:gd name="T90" fmla="*/ 541 w 760"/>
                    <a:gd name="T91" fmla="*/ 378 h 748"/>
                    <a:gd name="T92" fmla="*/ 603 w 760"/>
                    <a:gd name="T93" fmla="*/ 325 h 748"/>
                    <a:gd name="T94" fmla="*/ 616 w 760"/>
                    <a:gd name="T95" fmla="*/ 343 h 748"/>
                    <a:gd name="T96" fmla="*/ 674 w 760"/>
                    <a:gd name="T97" fmla="*/ 368 h 748"/>
                    <a:gd name="T98" fmla="*/ 319 w 760"/>
                    <a:gd name="T99" fmla="*/ 102 h 748"/>
                    <a:gd name="T100" fmla="*/ 286 w 760"/>
                    <a:gd name="T101" fmla="*/ 104 h 748"/>
                    <a:gd name="T102" fmla="*/ 264 w 760"/>
                    <a:gd name="T103" fmla="*/ 185 h 748"/>
                    <a:gd name="T104" fmla="*/ 0 w 760"/>
                    <a:gd name="T105" fmla="*/ 163 h 748"/>
                    <a:gd name="T106" fmla="*/ 21 w 760"/>
                    <a:gd name="T107"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0" h="748">
                      <a:moveTo>
                        <a:pt x="495" y="563"/>
                      </a:moveTo>
                      <a:cubicBezTo>
                        <a:pt x="739" y="563"/>
                        <a:pt x="739" y="563"/>
                        <a:pt x="739" y="563"/>
                      </a:cubicBezTo>
                      <a:cubicBezTo>
                        <a:pt x="751" y="563"/>
                        <a:pt x="760" y="573"/>
                        <a:pt x="760" y="584"/>
                      </a:cubicBezTo>
                      <a:cubicBezTo>
                        <a:pt x="760" y="726"/>
                        <a:pt x="760" y="726"/>
                        <a:pt x="760" y="726"/>
                      </a:cubicBezTo>
                      <a:cubicBezTo>
                        <a:pt x="760" y="738"/>
                        <a:pt x="751" y="748"/>
                        <a:pt x="739" y="748"/>
                      </a:cubicBezTo>
                      <a:cubicBezTo>
                        <a:pt x="495" y="748"/>
                        <a:pt x="495" y="748"/>
                        <a:pt x="495" y="748"/>
                      </a:cubicBezTo>
                      <a:cubicBezTo>
                        <a:pt x="483" y="748"/>
                        <a:pt x="474" y="738"/>
                        <a:pt x="474" y="726"/>
                      </a:cubicBezTo>
                      <a:cubicBezTo>
                        <a:pt x="474" y="584"/>
                        <a:pt x="474" y="584"/>
                        <a:pt x="474" y="584"/>
                      </a:cubicBezTo>
                      <a:cubicBezTo>
                        <a:pt x="474" y="573"/>
                        <a:pt x="483" y="563"/>
                        <a:pt x="495" y="563"/>
                      </a:cubicBezTo>
                      <a:close/>
                      <a:moveTo>
                        <a:pt x="259" y="281"/>
                      </a:moveTo>
                      <a:cubicBezTo>
                        <a:pt x="500" y="281"/>
                        <a:pt x="500" y="281"/>
                        <a:pt x="500" y="281"/>
                      </a:cubicBezTo>
                      <a:cubicBezTo>
                        <a:pt x="512" y="281"/>
                        <a:pt x="522" y="292"/>
                        <a:pt x="522" y="303"/>
                      </a:cubicBezTo>
                      <a:cubicBezTo>
                        <a:pt x="522" y="445"/>
                        <a:pt x="522" y="445"/>
                        <a:pt x="522" y="445"/>
                      </a:cubicBezTo>
                      <a:cubicBezTo>
                        <a:pt x="522" y="456"/>
                        <a:pt x="512" y="467"/>
                        <a:pt x="500" y="467"/>
                      </a:cubicBezTo>
                      <a:cubicBezTo>
                        <a:pt x="259" y="467"/>
                        <a:pt x="259" y="467"/>
                        <a:pt x="259" y="467"/>
                      </a:cubicBezTo>
                      <a:cubicBezTo>
                        <a:pt x="247" y="467"/>
                        <a:pt x="237" y="456"/>
                        <a:pt x="237" y="445"/>
                      </a:cubicBezTo>
                      <a:cubicBezTo>
                        <a:pt x="237" y="427"/>
                        <a:pt x="237" y="412"/>
                        <a:pt x="237" y="398"/>
                      </a:cubicBezTo>
                      <a:cubicBezTo>
                        <a:pt x="237" y="391"/>
                        <a:pt x="237" y="391"/>
                        <a:pt x="237" y="391"/>
                      </a:cubicBezTo>
                      <a:cubicBezTo>
                        <a:pt x="235" y="391"/>
                        <a:pt x="235" y="391"/>
                        <a:pt x="235" y="391"/>
                      </a:cubicBezTo>
                      <a:cubicBezTo>
                        <a:pt x="228" y="391"/>
                        <a:pt x="198" y="391"/>
                        <a:pt x="79" y="391"/>
                      </a:cubicBezTo>
                      <a:cubicBezTo>
                        <a:pt x="79" y="391"/>
                        <a:pt x="79" y="391"/>
                        <a:pt x="79" y="654"/>
                      </a:cubicBezTo>
                      <a:cubicBezTo>
                        <a:pt x="79" y="654"/>
                        <a:pt x="79" y="654"/>
                        <a:pt x="412" y="654"/>
                      </a:cubicBezTo>
                      <a:cubicBezTo>
                        <a:pt x="412" y="654"/>
                        <a:pt x="412" y="654"/>
                        <a:pt x="381" y="630"/>
                      </a:cubicBezTo>
                      <a:cubicBezTo>
                        <a:pt x="376" y="627"/>
                        <a:pt x="375" y="620"/>
                        <a:pt x="378" y="614"/>
                      </a:cubicBezTo>
                      <a:cubicBezTo>
                        <a:pt x="382" y="610"/>
                        <a:pt x="390" y="609"/>
                        <a:pt x="394" y="612"/>
                      </a:cubicBezTo>
                      <a:cubicBezTo>
                        <a:pt x="394" y="612"/>
                        <a:pt x="394" y="612"/>
                        <a:pt x="451" y="657"/>
                      </a:cubicBezTo>
                      <a:cubicBezTo>
                        <a:pt x="451" y="657"/>
                        <a:pt x="451" y="657"/>
                        <a:pt x="451" y="657"/>
                      </a:cubicBezTo>
                      <a:cubicBezTo>
                        <a:pt x="452" y="657"/>
                        <a:pt x="452" y="658"/>
                        <a:pt x="452" y="658"/>
                      </a:cubicBezTo>
                      <a:cubicBezTo>
                        <a:pt x="452" y="658"/>
                        <a:pt x="452" y="658"/>
                        <a:pt x="452" y="658"/>
                      </a:cubicBezTo>
                      <a:cubicBezTo>
                        <a:pt x="452" y="658"/>
                        <a:pt x="452" y="658"/>
                        <a:pt x="453" y="659"/>
                      </a:cubicBezTo>
                      <a:cubicBezTo>
                        <a:pt x="453" y="659"/>
                        <a:pt x="453" y="659"/>
                        <a:pt x="453" y="660"/>
                      </a:cubicBezTo>
                      <a:cubicBezTo>
                        <a:pt x="453" y="660"/>
                        <a:pt x="453" y="660"/>
                        <a:pt x="454" y="660"/>
                      </a:cubicBezTo>
                      <a:cubicBezTo>
                        <a:pt x="454" y="660"/>
                        <a:pt x="454" y="660"/>
                        <a:pt x="454" y="660"/>
                      </a:cubicBezTo>
                      <a:cubicBezTo>
                        <a:pt x="454" y="661"/>
                        <a:pt x="454" y="661"/>
                        <a:pt x="454" y="661"/>
                      </a:cubicBezTo>
                      <a:cubicBezTo>
                        <a:pt x="454" y="661"/>
                        <a:pt x="454" y="661"/>
                        <a:pt x="454" y="661"/>
                      </a:cubicBezTo>
                      <a:cubicBezTo>
                        <a:pt x="454" y="662"/>
                        <a:pt x="454" y="662"/>
                        <a:pt x="455" y="662"/>
                      </a:cubicBezTo>
                      <a:cubicBezTo>
                        <a:pt x="455" y="663"/>
                        <a:pt x="455" y="663"/>
                        <a:pt x="455" y="663"/>
                      </a:cubicBezTo>
                      <a:cubicBezTo>
                        <a:pt x="455" y="663"/>
                        <a:pt x="455" y="663"/>
                        <a:pt x="455" y="664"/>
                      </a:cubicBezTo>
                      <a:cubicBezTo>
                        <a:pt x="455" y="664"/>
                        <a:pt x="455" y="664"/>
                        <a:pt x="455" y="664"/>
                      </a:cubicBezTo>
                      <a:cubicBezTo>
                        <a:pt x="455" y="665"/>
                        <a:pt x="455" y="665"/>
                        <a:pt x="455" y="665"/>
                      </a:cubicBezTo>
                      <a:cubicBezTo>
                        <a:pt x="455" y="665"/>
                        <a:pt x="455" y="665"/>
                        <a:pt x="455" y="665"/>
                      </a:cubicBezTo>
                      <a:cubicBezTo>
                        <a:pt x="455" y="666"/>
                        <a:pt x="455" y="666"/>
                        <a:pt x="455" y="666"/>
                      </a:cubicBezTo>
                      <a:cubicBezTo>
                        <a:pt x="455" y="666"/>
                        <a:pt x="455" y="666"/>
                        <a:pt x="455" y="666"/>
                      </a:cubicBezTo>
                      <a:cubicBezTo>
                        <a:pt x="455" y="667"/>
                        <a:pt x="455" y="667"/>
                        <a:pt x="455" y="667"/>
                      </a:cubicBezTo>
                      <a:cubicBezTo>
                        <a:pt x="455" y="667"/>
                        <a:pt x="455" y="667"/>
                        <a:pt x="455" y="667"/>
                      </a:cubicBezTo>
                      <a:cubicBezTo>
                        <a:pt x="455" y="668"/>
                        <a:pt x="455" y="668"/>
                        <a:pt x="455" y="668"/>
                      </a:cubicBezTo>
                      <a:cubicBezTo>
                        <a:pt x="455" y="668"/>
                        <a:pt x="455" y="668"/>
                        <a:pt x="455" y="668"/>
                      </a:cubicBezTo>
                      <a:cubicBezTo>
                        <a:pt x="455" y="668"/>
                        <a:pt x="455" y="668"/>
                        <a:pt x="455" y="669"/>
                      </a:cubicBezTo>
                      <a:cubicBezTo>
                        <a:pt x="455" y="669"/>
                        <a:pt x="455" y="669"/>
                        <a:pt x="455" y="669"/>
                      </a:cubicBezTo>
                      <a:cubicBezTo>
                        <a:pt x="454" y="669"/>
                        <a:pt x="454" y="670"/>
                        <a:pt x="454" y="670"/>
                      </a:cubicBezTo>
                      <a:cubicBezTo>
                        <a:pt x="454" y="670"/>
                        <a:pt x="454" y="670"/>
                        <a:pt x="454" y="670"/>
                      </a:cubicBezTo>
                      <a:cubicBezTo>
                        <a:pt x="454" y="671"/>
                        <a:pt x="454" y="671"/>
                        <a:pt x="454" y="671"/>
                      </a:cubicBezTo>
                      <a:cubicBezTo>
                        <a:pt x="454" y="671"/>
                        <a:pt x="454" y="671"/>
                        <a:pt x="454" y="671"/>
                      </a:cubicBezTo>
                      <a:cubicBezTo>
                        <a:pt x="453" y="671"/>
                        <a:pt x="453" y="672"/>
                        <a:pt x="453" y="672"/>
                      </a:cubicBezTo>
                      <a:cubicBezTo>
                        <a:pt x="453" y="672"/>
                        <a:pt x="453" y="672"/>
                        <a:pt x="453" y="672"/>
                      </a:cubicBezTo>
                      <a:cubicBezTo>
                        <a:pt x="453" y="673"/>
                        <a:pt x="453" y="673"/>
                        <a:pt x="453" y="673"/>
                      </a:cubicBezTo>
                      <a:cubicBezTo>
                        <a:pt x="452" y="673"/>
                        <a:pt x="452" y="673"/>
                        <a:pt x="452" y="673"/>
                      </a:cubicBezTo>
                      <a:cubicBezTo>
                        <a:pt x="452" y="673"/>
                        <a:pt x="452" y="673"/>
                        <a:pt x="452" y="674"/>
                      </a:cubicBezTo>
                      <a:cubicBezTo>
                        <a:pt x="452" y="674"/>
                        <a:pt x="451" y="674"/>
                        <a:pt x="451" y="674"/>
                      </a:cubicBezTo>
                      <a:cubicBezTo>
                        <a:pt x="451" y="674"/>
                        <a:pt x="451" y="674"/>
                        <a:pt x="451" y="674"/>
                      </a:cubicBezTo>
                      <a:cubicBezTo>
                        <a:pt x="451" y="674"/>
                        <a:pt x="451" y="674"/>
                        <a:pt x="451" y="675"/>
                      </a:cubicBezTo>
                      <a:cubicBezTo>
                        <a:pt x="451" y="675"/>
                        <a:pt x="451" y="675"/>
                        <a:pt x="394" y="719"/>
                      </a:cubicBezTo>
                      <a:cubicBezTo>
                        <a:pt x="392" y="720"/>
                        <a:pt x="390" y="721"/>
                        <a:pt x="388" y="721"/>
                      </a:cubicBezTo>
                      <a:cubicBezTo>
                        <a:pt x="384" y="721"/>
                        <a:pt x="381" y="720"/>
                        <a:pt x="378" y="717"/>
                      </a:cubicBezTo>
                      <a:cubicBezTo>
                        <a:pt x="375" y="712"/>
                        <a:pt x="376" y="705"/>
                        <a:pt x="381" y="701"/>
                      </a:cubicBezTo>
                      <a:cubicBezTo>
                        <a:pt x="381" y="701"/>
                        <a:pt x="381" y="701"/>
                        <a:pt x="412" y="677"/>
                      </a:cubicBezTo>
                      <a:cubicBezTo>
                        <a:pt x="412" y="677"/>
                        <a:pt x="412" y="677"/>
                        <a:pt x="79" y="677"/>
                      </a:cubicBezTo>
                      <a:cubicBezTo>
                        <a:pt x="67" y="677"/>
                        <a:pt x="57" y="668"/>
                        <a:pt x="57" y="655"/>
                      </a:cubicBezTo>
                      <a:cubicBezTo>
                        <a:pt x="57" y="655"/>
                        <a:pt x="57" y="655"/>
                        <a:pt x="57" y="390"/>
                      </a:cubicBezTo>
                      <a:cubicBezTo>
                        <a:pt x="57" y="378"/>
                        <a:pt x="67" y="368"/>
                        <a:pt x="79" y="368"/>
                      </a:cubicBezTo>
                      <a:cubicBezTo>
                        <a:pt x="79" y="368"/>
                        <a:pt x="79" y="368"/>
                        <a:pt x="210" y="368"/>
                      </a:cubicBezTo>
                      <a:cubicBezTo>
                        <a:pt x="237" y="368"/>
                        <a:pt x="237" y="368"/>
                        <a:pt x="237" y="368"/>
                      </a:cubicBezTo>
                      <a:cubicBezTo>
                        <a:pt x="237" y="363"/>
                        <a:pt x="237" y="363"/>
                        <a:pt x="237" y="363"/>
                      </a:cubicBezTo>
                      <a:cubicBezTo>
                        <a:pt x="237" y="303"/>
                        <a:pt x="237" y="303"/>
                        <a:pt x="237" y="303"/>
                      </a:cubicBezTo>
                      <a:cubicBezTo>
                        <a:pt x="237" y="292"/>
                        <a:pt x="247" y="281"/>
                        <a:pt x="259" y="281"/>
                      </a:cubicBezTo>
                      <a:close/>
                      <a:moveTo>
                        <a:pt x="21" y="0"/>
                      </a:moveTo>
                      <a:cubicBezTo>
                        <a:pt x="264" y="0"/>
                        <a:pt x="264" y="0"/>
                        <a:pt x="264" y="0"/>
                      </a:cubicBezTo>
                      <a:cubicBezTo>
                        <a:pt x="276" y="0"/>
                        <a:pt x="286" y="10"/>
                        <a:pt x="286" y="22"/>
                      </a:cubicBezTo>
                      <a:cubicBezTo>
                        <a:pt x="286" y="40"/>
                        <a:pt x="286" y="55"/>
                        <a:pt x="286" y="69"/>
                      </a:cubicBezTo>
                      <a:cubicBezTo>
                        <a:pt x="286" y="79"/>
                        <a:pt x="286" y="79"/>
                        <a:pt x="286" y="79"/>
                      </a:cubicBezTo>
                      <a:cubicBezTo>
                        <a:pt x="286" y="79"/>
                        <a:pt x="286" y="79"/>
                        <a:pt x="286" y="79"/>
                      </a:cubicBezTo>
                      <a:cubicBezTo>
                        <a:pt x="297" y="79"/>
                        <a:pt x="357" y="79"/>
                        <a:pt x="675" y="79"/>
                      </a:cubicBezTo>
                      <a:cubicBezTo>
                        <a:pt x="687" y="79"/>
                        <a:pt x="696" y="89"/>
                        <a:pt x="696" y="101"/>
                      </a:cubicBezTo>
                      <a:cubicBezTo>
                        <a:pt x="696" y="101"/>
                        <a:pt x="696" y="101"/>
                        <a:pt x="696" y="369"/>
                      </a:cubicBezTo>
                      <a:cubicBezTo>
                        <a:pt x="696" y="381"/>
                        <a:pt x="687" y="391"/>
                        <a:pt x="675" y="391"/>
                      </a:cubicBezTo>
                      <a:cubicBezTo>
                        <a:pt x="675" y="391"/>
                        <a:pt x="675" y="391"/>
                        <a:pt x="586" y="391"/>
                      </a:cubicBezTo>
                      <a:cubicBezTo>
                        <a:pt x="586" y="391"/>
                        <a:pt x="586" y="391"/>
                        <a:pt x="616" y="413"/>
                      </a:cubicBezTo>
                      <a:cubicBezTo>
                        <a:pt x="621" y="417"/>
                        <a:pt x="622" y="424"/>
                        <a:pt x="619" y="429"/>
                      </a:cubicBezTo>
                      <a:cubicBezTo>
                        <a:pt x="616" y="432"/>
                        <a:pt x="613" y="434"/>
                        <a:pt x="610" y="434"/>
                      </a:cubicBezTo>
                      <a:cubicBezTo>
                        <a:pt x="607" y="434"/>
                        <a:pt x="605" y="433"/>
                        <a:pt x="603" y="432"/>
                      </a:cubicBezTo>
                      <a:cubicBezTo>
                        <a:pt x="603" y="432"/>
                        <a:pt x="603" y="432"/>
                        <a:pt x="545" y="388"/>
                      </a:cubicBezTo>
                      <a:cubicBezTo>
                        <a:pt x="542" y="386"/>
                        <a:pt x="541" y="382"/>
                        <a:pt x="541" y="378"/>
                      </a:cubicBezTo>
                      <a:cubicBezTo>
                        <a:pt x="541" y="375"/>
                        <a:pt x="542" y="372"/>
                        <a:pt x="545" y="369"/>
                      </a:cubicBezTo>
                      <a:cubicBezTo>
                        <a:pt x="545" y="369"/>
                        <a:pt x="545" y="369"/>
                        <a:pt x="603" y="325"/>
                      </a:cubicBezTo>
                      <a:cubicBezTo>
                        <a:pt x="608" y="321"/>
                        <a:pt x="615" y="322"/>
                        <a:pt x="619" y="327"/>
                      </a:cubicBezTo>
                      <a:cubicBezTo>
                        <a:pt x="622" y="332"/>
                        <a:pt x="621" y="339"/>
                        <a:pt x="616" y="343"/>
                      </a:cubicBezTo>
                      <a:cubicBezTo>
                        <a:pt x="616" y="343"/>
                        <a:pt x="616" y="343"/>
                        <a:pt x="584" y="368"/>
                      </a:cubicBezTo>
                      <a:cubicBezTo>
                        <a:pt x="584" y="368"/>
                        <a:pt x="584" y="368"/>
                        <a:pt x="674" y="368"/>
                      </a:cubicBezTo>
                      <a:cubicBezTo>
                        <a:pt x="674" y="368"/>
                        <a:pt x="674" y="368"/>
                        <a:pt x="674" y="102"/>
                      </a:cubicBezTo>
                      <a:cubicBezTo>
                        <a:pt x="674" y="102"/>
                        <a:pt x="674" y="102"/>
                        <a:pt x="319" y="102"/>
                      </a:cubicBezTo>
                      <a:cubicBezTo>
                        <a:pt x="286" y="102"/>
                        <a:pt x="286" y="102"/>
                        <a:pt x="286" y="102"/>
                      </a:cubicBezTo>
                      <a:cubicBezTo>
                        <a:pt x="286" y="104"/>
                        <a:pt x="286" y="104"/>
                        <a:pt x="286" y="104"/>
                      </a:cubicBezTo>
                      <a:cubicBezTo>
                        <a:pt x="286" y="163"/>
                        <a:pt x="286" y="163"/>
                        <a:pt x="286" y="163"/>
                      </a:cubicBezTo>
                      <a:cubicBezTo>
                        <a:pt x="286" y="175"/>
                        <a:pt x="276" y="185"/>
                        <a:pt x="264" y="185"/>
                      </a:cubicBezTo>
                      <a:cubicBezTo>
                        <a:pt x="21" y="185"/>
                        <a:pt x="21" y="185"/>
                        <a:pt x="21" y="185"/>
                      </a:cubicBezTo>
                      <a:cubicBezTo>
                        <a:pt x="9" y="185"/>
                        <a:pt x="0" y="175"/>
                        <a:pt x="0" y="163"/>
                      </a:cubicBezTo>
                      <a:cubicBezTo>
                        <a:pt x="0" y="22"/>
                        <a:pt x="0" y="22"/>
                        <a:pt x="0" y="22"/>
                      </a:cubicBezTo>
                      <a:cubicBezTo>
                        <a:pt x="0" y="10"/>
                        <a:pt x="9" y="0"/>
                        <a:pt x="21" y="0"/>
                      </a:cubicBezTo>
                      <a:close/>
                    </a:path>
                  </a:pathLst>
                </a:custGeom>
                <a:solidFill>
                  <a:srgbClr val="5A98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1" name="Group 4">
                <a:extLst>
                  <a:ext uri="{FF2B5EF4-FFF2-40B4-BE49-F238E27FC236}">
                    <a16:creationId xmlns:a16="http://schemas.microsoft.com/office/drawing/2014/main" xmlns="" id="{6D4E1B56-15A3-4955-8D29-A6F38AD2EC55}"/>
                  </a:ext>
                </a:extLst>
              </p:cNvPr>
              <p:cNvGrpSpPr>
                <a:grpSpLocks noChangeAspect="1"/>
              </p:cNvGrpSpPr>
              <p:nvPr/>
            </p:nvGrpSpPr>
            <p:grpSpPr bwMode="auto">
              <a:xfrm>
                <a:off x="6514446" y="4542997"/>
                <a:ext cx="684000" cy="684000"/>
                <a:chOff x="2652" y="972"/>
                <a:chExt cx="2376" cy="2376"/>
              </a:xfrm>
            </p:grpSpPr>
            <p:sp>
              <p:nvSpPr>
                <p:cNvPr id="192" name="AutoShape 3">
                  <a:extLst>
                    <a:ext uri="{FF2B5EF4-FFF2-40B4-BE49-F238E27FC236}">
                      <a16:creationId xmlns:a16="http://schemas.microsoft.com/office/drawing/2014/main" xmlns="" id="{2CF534CF-6D82-4360-80C6-90FDFE2D64D8}"/>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5">
                  <a:extLst>
                    <a:ext uri="{FF2B5EF4-FFF2-40B4-BE49-F238E27FC236}">
                      <a16:creationId xmlns:a16="http://schemas.microsoft.com/office/drawing/2014/main" xmlns="" id="{9C99DE97-2B54-4B9C-BE1D-9519B2A11F5B}"/>
                    </a:ext>
                  </a:extLst>
                </p:cNvPr>
                <p:cNvSpPr>
                  <a:spLocks noEditPoints="1"/>
                </p:cNvSpPr>
                <p:nvPr/>
              </p:nvSpPr>
              <p:spPr bwMode="auto">
                <a:xfrm>
                  <a:off x="2897" y="1119"/>
                  <a:ext cx="1889" cy="2084"/>
                </a:xfrm>
                <a:custGeom>
                  <a:avLst/>
                  <a:gdLst>
                    <a:gd name="T0" fmla="*/ 368 w 794"/>
                    <a:gd name="T1" fmla="*/ 489 h 876"/>
                    <a:gd name="T2" fmla="*/ 387 w 794"/>
                    <a:gd name="T3" fmla="*/ 635 h 876"/>
                    <a:gd name="T4" fmla="*/ 407 w 794"/>
                    <a:gd name="T5" fmla="*/ 635 h 876"/>
                    <a:gd name="T6" fmla="*/ 381 w 794"/>
                    <a:gd name="T7" fmla="*/ 835 h 876"/>
                    <a:gd name="T8" fmla="*/ 344 w 794"/>
                    <a:gd name="T9" fmla="*/ 790 h 876"/>
                    <a:gd name="T10" fmla="*/ 337 w 794"/>
                    <a:gd name="T11" fmla="*/ 749 h 876"/>
                    <a:gd name="T12" fmla="*/ 348 w 794"/>
                    <a:gd name="T13" fmla="*/ 721 h 876"/>
                    <a:gd name="T14" fmla="*/ 338 w 794"/>
                    <a:gd name="T15" fmla="*/ 684 h 876"/>
                    <a:gd name="T16" fmla="*/ 397 w 794"/>
                    <a:gd name="T17" fmla="*/ 406 h 876"/>
                    <a:gd name="T18" fmla="*/ 397 w 794"/>
                    <a:gd name="T19" fmla="*/ 406 h 876"/>
                    <a:gd name="T20" fmla="*/ 456 w 794"/>
                    <a:gd name="T21" fmla="*/ 437 h 876"/>
                    <a:gd name="T22" fmla="*/ 576 w 794"/>
                    <a:gd name="T23" fmla="*/ 345 h 876"/>
                    <a:gd name="T24" fmla="*/ 555 w 794"/>
                    <a:gd name="T25" fmla="*/ 276 h 876"/>
                    <a:gd name="T26" fmla="*/ 619 w 794"/>
                    <a:gd name="T27" fmla="*/ 260 h 876"/>
                    <a:gd name="T28" fmla="*/ 673 w 794"/>
                    <a:gd name="T29" fmla="*/ 197 h 876"/>
                    <a:gd name="T30" fmla="*/ 699 w 794"/>
                    <a:gd name="T31" fmla="*/ 346 h 876"/>
                    <a:gd name="T32" fmla="*/ 654 w 794"/>
                    <a:gd name="T33" fmla="*/ 325 h 876"/>
                    <a:gd name="T34" fmla="*/ 620 w 794"/>
                    <a:gd name="T35" fmla="*/ 291 h 876"/>
                    <a:gd name="T36" fmla="*/ 218 w 794"/>
                    <a:gd name="T37" fmla="*/ 345 h 876"/>
                    <a:gd name="T38" fmla="*/ 346 w 794"/>
                    <a:gd name="T39" fmla="*/ 407 h 876"/>
                    <a:gd name="T40" fmla="*/ 334 w 794"/>
                    <a:gd name="T41" fmla="*/ 389 h 876"/>
                    <a:gd name="T42" fmla="*/ 0 w 794"/>
                    <a:gd name="T43" fmla="*/ 276 h 876"/>
                    <a:gd name="T44" fmla="*/ 178 w 794"/>
                    <a:gd name="T45" fmla="*/ 205 h 876"/>
                    <a:gd name="T46" fmla="*/ 168 w 794"/>
                    <a:gd name="T47" fmla="*/ 242 h 876"/>
                    <a:gd name="T48" fmla="*/ 179 w 794"/>
                    <a:gd name="T49" fmla="*/ 270 h 876"/>
                    <a:gd name="T50" fmla="*/ 173 w 794"/>
                    <a:gd name="T51" fmla="*/ 311 h 876"/>
                    <a:gd name="T52" fmla="*/ 136 w 794"/>
                    <a:gd name="T53" fmla="*/ 356 h 876"/>
                    <a:gd name="T54" fmla="*/ 58 w 794"/>
                    <a:gd name="T55" fmla="*/ 233 h 876"/>
                    <a:gd name="T56" fmla="*/ 423 w 794"/>
                    <a:gd name="T57" fmla="*/ 382 h 876"/>
                    <a:gd name="T58" fmla="*/ 407 w 794"/>
                    <a:gd name="T59" fmla="*/ 356 h 876"/>
                    <a:gd name="T60" fmla="*/ 277 w 794"/>
                    <a:gd name="T61" fmla="*/ 120 h 876"/>
                    <a:gd name="T62" fmla="*/ 456 w 794"/>
                    <a:gd name="T63" fmla="*/ 49 h 876"/>
                    <a:gd name="T64" fmla="*/ 446 w 794"/>
                    <a:gd name="T65" fmla="*/ 86 h 876"/>
                    <a:gd name="T66" fmla="*/ 457 w 794"/>
                    <a:gd name="T67" fmla="*/ 114 h 876"/>
                    <a:gd name="T68" fmla="*/ 450 w 794"/>
                    <a:gd name="T69" fmla="*/ 154 h 876"/>
                    <a:gd name="T70" fmla="*/ 413 w 794"/>
                    <a:gd name="T71" fmla="*/ 199 h 876"/>
                    <a:gd name="T72" fmla="*/ 335 w 794"/>
                    <a:gd name="T73" fmla="*/ 77 h 876"/>
                    <a:gd name="T74" fmla="*/ 338 w 794"/>
                    <a:gd name="T75" fmla="*/ 435 h 876"/>
                    <a:gd name="T76" fmla="*/ 218 w 794"/>
                    <a:gd name="T77" fmla="*/ 526 h 876"/>
                    <a:gd name="T78" fmla="*/ 239 w 794"/>
                    <a:gd name="T79" fmla="*/ 594 h 876"/>
                    <a:gd name="T80" fmla="*/ 174 w 794"/>
                    <a:gd name="T81" fmla="*/ 609 h 876"/>
                    <a:gd name="T82" fmla="*/ 140 w 794"/>
                    <a:gd name="T83" fmla="*/ 643 h 876"/>
                    <a:gd name="T84" fmla="*/ 95 w 794"/>
                    <a:gd name="T85" fmla="*/ 663 h 876"/>
                    <a:gd name="T86" fmla="*/ 121 w 794"/>
                    <a:gd name="T87" fmla="*/ 517 h 876"/>
                    <a:gd name="T88" fmla="*/ 175 w 794"/>
                    <a:gd name="T89" fmla="*/ 578 h 876"/>
                    <a:gd name="T90" fmla="*/ 576 w 794"/>
                    <a:gd name="T91" fmla="*/ 526 h 876"/>
                    <a:gd name="T92" fmla="*/ 429 w 794"/>
                    <a:gd name="T93" fmla="*/ 485 h 876"/>
                    <a:gd name="T94" fmla="*/ 566 w 794"/>
                    <a:gd name="T95" fmla="*/ 544 h 876"/>
                    <a:gd name="T96" fmla="*/ 675 w 794"/>
                    <a:gd name="T97" fmla="*/ 475 h 876"/>
                    <a:gd name="T98" fmla="*/ 658 w 794"/>
                    <a:gd name="T99" fmla="*/ 674 h 876"/>
                    <a:gd name="T100" fmla="*/ 621 w 794"/>
                    <a:gd name="T101" fmla="*/ 629 h 876"/>
                    <a:gd name="T102" fmla="*/ 615 w 794"/>
                    <a:gd name="T103" fmla="*/ 589 h 876"/>
                    <a:gd name="T104" fmla="*/ 626 w 794"/>
                    <a:gd name="T105" fmla="*/ 561 h 876"/>
                    <a:gd name="T106" fmla="*/ 616 w 794"/>
                    <a:gd name="T107" fmla="*/ 5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4" h="876">
                      <a:moveTo>
                        <a:pt x="407" y="635"/>
                      </a:moveTo>
                      <a:cubicBezTo>
                        <a:pt x="407" y="507"/>
                        <a:pt x="407" y="507"/>
                        <a:pt x="407" y="507"/>
                      </a:cubicBezTo>
                      <a:cubicBezTo>
                        <a:pt x="407" y="501"/>
                        <a:pt x="403" y="496"/>
                        <a:pt x="397" y="496"/>
                      </a:cubicBezTo>
                      <a:cubicBezTo>
                        <a:pt x="387" y="496"/>
                        <a:pt x="377" y="494"/>
                        <a:pt x="368" y="489"/>
                      </a:cubicBezTo>
                      <a:cubicBezTo>
                        <a:pt x="363" y="486"/>
                        <a:pt x="357" y="488"/>
                        <a:pt x="354" y="493"/>
                      </a:cubicBezTo>
                      <a:cubicBezTo>
                        <a:pt x="352" y="498"/>
                        <a:pt x="353" y="504"/>
                        <a:pt x="358" y="507"/>
                      </a:cubicBezTo>
                      <a:cubicBezTo>
                        <a:pt x="367" y="512"/>
                        <a:pt x="377" y="515"/>
                        <a:pt x="387" y="517"/>
                      </a:cubicBezTo>
                      <a:cubicBezTo>
                        <a:pt x="387" y="635"/>
                        <a:pt x="387" y="635"/>
                        <a:pt x="387" y="635"/>
                      </a:cubicBezTo>
                      <a:cubicBezTo>
                        <a:pt x="325" y="640"/>
                        <a:pt x="277" y="692"/>
                        <a:pt x="277" y="755"/>
                      </a:cubicBezTo>
                      <a:cubicBezTo>
                        <a:pt x="277" y="822"/>
                        <a:pt x="331" y="876"/>
                        <a:pt x="397" y="876"/>
                      </a:cubicBezTo>
                      <a:cubicBezTo>
                        <a:pt x="463" y="876"/>
                        <a:pt x="517" y="822"/>
                        <a:pt x="517" y="755"/>
                      </a:cubicBezTo>
                      <a:cubicBezTo>
                        <a:pt x="517" y="692"/>
                        <a:pt x="469" y="640"/>
                        <a:pt x="407" y="635"/>
                      </a:cubicBezTo>
                      <a:close/>
                      <a:moveTo>
                        <a:pt x="438" y="787"/>
                      </a:moveTo>
                      <a:cubicBezTo>
                        <a:pt x="438" y="822"/>
                        <a:pt x="438" y="822"/>
                        <a:pt x="438" y="822"/>
                      </a:cubicBezTo>
                      <a:cubicBezTo>
                        <a:pt x="438" y="824"/>
                        <a:pt x="437" y="825"/>
                        <a:pt x="436" y="826"/>
                      </a:cubicBezTo>
                      <a:cubicBezTo>
                        <a:pt x="413" y="835"/>
                        <a:pt x="383" y="835"/>
                        <a:pt x="381" y="835"/>
                      </a:cubicBezTo>
                      <a:cubicBezTo>
                        <a:pt x="378" y="835"/>
                        <a:pt x="377" y="834"/>
                        <a:pt x="377" y="832"/>
                      </a:cubicBezTo>
                      <a:cubicBezTo>
                        <a:pt x="377" y="808"/>
                        <a:pt x="377" y="808"/>
                        <a:pt x="377" y="808"/>
                      </a:cubicBezTo>
                      <a:cubicBezTo>
                        <a:pt x="363" y="809"/>
                        <a:pt x="352" y="807"/>
                        <a:pt x="349" y="806"/>
                      </a:cubicBezTo>
                      <a:cubicBezTo>
                        <a:pt x="345" y="804"/>
                        <a:pt x="345" y="799"/>
                        <a:pt x="344" y="790"/>
                      </a:cubicBezTo>
                      <a:cubicBezTo>
                        <a:pt x="344" y="789"/>
                        <a:pt x="344" y="789"/>
                        <a:pt x="344" y="789"/>
                      </a:cubicBezTo>
                      <a:cubicBezTo>
                        <a:pt x="344" y="783"/>
                        <a:pt x="344" y="775"/>
                        <a:pt x="345" y="770"/>
                      </a:cubicBezTo>
                      <a:cubicBezTo>
                        <a:pt x="334" y="769"/>
                        <a:pt x="331" y="764"/>
                        <a:pt x="331" y="762"/>
                      </a:cubicBezTo>
                      <a:cubicBezTo>
                        <a:pt x="329" y="758"/>
                        <a:pt x="333" y="754"/>
                        <a:pt x="337" y="749"/>
                      </a:cubicBezTo>
                      <a:cubicBezTo>
                        <a:pt x="338" y="749"/>
                        <a:pt x="338" y="748"/>
                        <a:pt x="339" y="748"/>
                      </a:cubicBezTo>
                      <a:cubicBezTo>
                        <a:pt x="340" y="746"/>
                        <a:pt x="342" y="741"/>
                        <a:pt x="344" y="736"/>
                      </a:cubicBezTo>
                      <a:cubicBezTo>
                        <a:pt x="345" y="735"/>
                        <a:pt x="345" y="733"/>
                        <a:pt x="346" y="730"/>
                      </a:cubicBezTo>
                      <a:cubicBezTo>
                        <a:pt x="346" y="727"/>
                        <a:pt x="347" y="724"/>
                        <a:pt x="348" y="721"/>
                      </a:cubicBezTo>
                      <a:cubicBezTo>
                        <a:pt x="349" y="718"/>
                        <a:pt x="350" y="710"/>
                        <a:pt x="350" y="705"/>
                      </a:cubicBezTo>
                      <a:cubicBezTo>
                        <a:pt x="349" y="704"/>
                        <a:pt x="348" y="705"/>
                        <a:pt x="348" y="705"/>
                      </a:cubicBezTo>
                      <a:cubicBezTo>
                        <a:pt x="348" y="705"/>
                        <a:pt x="348" y="705"/>
                        <a:pt x="348" y="704"/>
                      </a:cubicBezTo>
                      <a:cubicBezTo>
                        <a:pt x="346" y="697"/>
                        <a:pt x="334" y="684"/>
                        <a:pt x="338" y="684"/>
                      </a:cubicBezTo>
                      <a:cubicBezTo>
                        <a:pt x="374" y="685"/>
                        <a:pt x="363" y="675"/>
                        <a:pt x="401" y="675"/>
                      </a:cubicBezTo>
                      <a:cubicBezTo>
                        <a:pt x="434" y="675"/>
                        <a:pt x="451" y="695"/>
                        <a:pt x="459" y="712"/>
                      </a:cubicBezTo>
                      <a:cubicBezTo>
                        <a:pt x="473" y="744"/>
                        <a:pt x="450" y="775"/>
                        <a:pt x="438" y="787"/>
                      </a:cubicBezTo>
                      <a:close/>
                      <a:moveTo>
                        <a:pt x="397" y="406"/>
                      </a:moveTo>
                      <a:cubicBezTo>
                        <a:pt x="380" y="406"/>
                        <a:pt x="366" y="420"/>
                        <a:pt x="366" y="437"/>
                      </a:cubicBezTo>
                      <a:cubicBezTo>
                        <a:pt x="366" y="454"/>
                        <a:pt x="380" y="468"/>
                        <a:pt x="397" y="468"/>
                      </a:cubicBezTo>
                      <a:cubicBezTo>
                        <a:pt x="414" y="468"/>
                        <a:pt x="428" y="454"/>
                        <a:pt x="428" y="437"/>
                      </a:cubicBezTo>
                      <a:cubicBezTo>
                        <a:pt x="428" y="420"/>
                        <a:pt x="414" y="406"/>
                        <a:pt x="397" y="406"/>
                      </a:cubicBezTo>
                      <a:close/>
                      <a:moveTo>
                        <a:pt x="452" y="393"/>
                      </a:moveTo>
                      <a:cubicBezTo>
                        <a:pt x="448" y="396"/>
                        <a:pt x="446" y="401"/>
                        <a:pt x="447" y="405"/>
                      </a:cubicBezTo>
                      <a:cubicBezTo>
                        <a:pt x="448" y="406"/>
                        <a:pt x="448" y="407"/>
                        <a:pt x="448" y="408"/>
                      </a:cubicBezTo>
                      <a:cubicBezTo>
                        <a:pt x="454" y="417"/>
                        <a:pt x="456" y="427"/>
                        <a:pt x="456" y="437"/>
                      </a:cubicBezTo>
                      <a:cubicBezTo>
                        <a:pt x="456" y="443"/>
                        <a:pt x="461" y="447"/>
                        <a:pt x="466" y="447"/>
                      </a:cubicBezTo>
                      <a:cubicBezTo>
                        <a:pt x="472" y="447"/>
                        <a:pt x="476" y="443"/>
                        <a:pt x="476" y="437"/>
                      </a:cubicBezTo>
                      <a:cubicBezTo>
                        <a:pt x="476" y="426"/>
                        <a:pt x="474" y="416"/>
                        <a:pt x="470" y="406"/>
                      </a:cubicBezTo>
                      <a:cubicBezTo>
                        <a:pt x="576" y="345"/>
                        <a:pt x="576" y="345"/>
                        <a:pt x="576" y="345"/>
                      </a:cubicBezTo>
                      <a:cubicBezTo>
                        <a:pt x="598" y="376"/>
                        <a:pt x="633" y="397"/>
                        <a:pt x="675" y="397"/>
                      </a:cubicBezTo>
                      <a:cubicBezTo>
                        <a:pt x="741" y="397"/>
                        <a:pt x="794" y="343"/>
                        <a:pt x="794" y="276"/>
                      </a:cubicBezTo>
                      <a:cubicBezTo>
                        <a:pt x="794" y="210"/>
                        <a:pt x="741" y="155"/>
                        <a:pt x="675" y="155"/>
                      </a:cubicBezTo>
                      <a:cubicBezTo>
                        <a:pt x="608" y="155"/>
                        <a:pt x="555" y="210"/>
                        <a:pt x="555" y="276"/>
                      </a:cubicBezTo>
                      <a:cubicBezTo>
                        <a:pt x="555" y="295"/>
                        <a:pt x="558" y="312"/>
                        <a:pt x="566" y="327"/>
                      </a:cubicBezTo>
                      <a:cubicBezTo>
                        <a:pt x="452" y="393"/>
                        <a:pt x="452" y="393"/>
                        <a:pt x="452" y="393"/>
                      </a:cubicBezTo>
                      <a:close/>
                      <a:moveTo>
                        <a:pt x="612" y="270"/>
                      </a:moveTo>
                      <a:cubicBezTo>
                        <a:pt x="615" y="267"/>
                        <a:pt x="617" y="263"/>
                        <a:pt x="619" y="260"/>
                      </a:cubicBezTo>
                      <a:cubicBezTo>
                        <a:pt x="620" y="258"/>
                        <a:pt x="620" y="250"/>
                        <a:pt x="620" y="245"/>
                      </a:cubicBezTo>
                      <a:cubicBezTo>
                        <a:pt x="619" y="235"/>
                        <a:pt x="623" y="229"/>
                        <a:pt x="625" y="226"/>
                      </a:cubicBezTo>
                      <a:cubicBezTo>
                        <a:pt x="624" y="225"/>
                        <a:pt x="623" y="224"/>
                        <a:pt x="622" y="222"/>
                      </a:cubicBezTo>
                      <a:cubicBezTo>
                        <a:pt x="620" y="215"/>
                        <a:pt x="636" y="197"/>
                        <a:pt x="673" y="197"/>
                      </a:cubicBezTo>
                      <a:cubicBezTo>
                        <a:pt x="706" y="197"/>
                        <a:pt x="725" y="215"/>
                        <a:pt x="733" y="232"/>
                      </a:cubicBezTo>
                      <a:cubicBezTo>
                        <a:pt x="760" y="289"/>
                        <a:pt x="724" y="316"/>
                        <a:pt x="702" y="325"/>
                      </a:cubicBezTo>
                      <a:cubicBezTo>
                        <a:pt x="701" y="343"/>
                        <a:pt x="701" y="343"/>
                        <a:pt x="701" y="343"/>
                      </a:cubicBezTo>
                      <a:cubicBezTo>
                        <a:pt x="701" y="344"/>
                        <a:pt x="700" y="345"/>
                        <a:pt x="699" y="346"/>
                      </a:cubicBezTo>
                      <a:cubicBezTo>
                        <a:pt x="685" y="354"/>
                        <a:pt x="668" y="355"/>
                        <a:pt x="660" y="355"/>
                      </a:cubicBezTo>
                      <a:cubicBezTo>
                        <a:pt x="657" y="355"/>
                        <a:pt x="657" y="355"/>
                        <a:pt x="657" y="355"/>
                      </a:cubicBezTo>
                      <a:cubicBezTo>
                        <a:pt x="655" y="354"/>
                        <a:pt x="654" y="353"/>
                        <a:pt x="654" y="351"/>
                      </a:cubicBezTo>
                      <a:cubicBezTo>
                        <a:pt x="654" y="325"/>
                        <a:pt x="654" y="325"/>
                        <a:pt x="654" y="325"/>
                      </a:cubicBezTo>
                      <a:cubicBezTo>
                        <a:pt x="650" y="325"/>
                        <a:pt x="645" y="325"/>
                        <a:pt x="643" y="325"/>
                      </a:cubicBezTo>
                      <a:cubicBezTo>
                        <a:pt x="629" y="325"/>
                        <a:pt x="626" y="324"/>
                        <a:pt x="624" y="322"/>
                      </a:cubicBezTo>
                      <a:cubicBezTo>
                        <a:pt x="622" y="320"/>
                        <a:pt x="620" y="316"/>
                        <a:pt x="620" y="302"/>
                      </a:cubicBezTo>
                      <a:cubicBezTo>
                        <a:pt x="620" y="291"/>
                        <a:pt x="620" y="291"/>
                        <a:pt x="620" y="291"/>
                      </a:cubicBezTo>
                      <a:cubicBezTo>
                        <a:pt x="612" y="290"/>
                        <a:pt x="607" y="286"/>
                        <a:pt x="606" y="283"/>
                      </a:cubicBezTo>
                      <a:cubicBezTo>
                        <a:pt x="605" y="280"/>
                        <a:pt x="609" y="274"/>
                        <a:pt x="612" y="270"/>
                      </a:cubicBezTo>
                      <a:close/>
                      <a:moveTo>
                        <a:pt x="119" y="397"/>
                      </a:moveTo>
                      <a:cubicBezTo>
                        <a:pt x="161" y="397"/>
                        <a:pt x="196" y="376"/>
                        <a:pt x="218" y="345"/>
                      </a:cubicBezTo>
                      <a:cubicBezTo>
                        <a:pt x="332" y="411"/>
                        <a:pt x="332" y="411"/>
                        <a:pt x="332" y="411"/>
                      </a:cubicBezTo>
                      <a:cubicBezTo>
                        <a:pt x="333" y="412"/>
                        <a:pt x="335" y="413"/>
                        <a:pt x="337" y="413"/>
                      </a:cubicBezTo>
                      <a:cubicBezTo>
                        <a:pt x="340" y="413"/>
                        <a:pt x="344" y="411"/>
                        <a:pt x="346" y="408"/>
                      </a:cubicBezTo>
                      <a:cubicBezTo>
                        <a:pt x="346" y="407"/>
                        <a:pt x="346" y="407"/>
                        <a:pt x="346" y="407"/>
                      </a:cubicBezTo>
                      <a:cubicBezTo>
                        <a:pt x="351" y="398"/>
                        <a:pt x="359" y="390"/>
                        <a:pt x="368" y="385"/>
                      </a:cubicBezTo>
                      <a:cubicBezTo>
                        <a:pt x="373" y="382"/>
                        <a:pt x="375" y="376"/>
                        <a:pt x="372" y="371"/>
                      </a:cubicBezTo>
                      <a:cubicBezTo>
                        <a:pt x="369" y="366"/>
                        <a:pt x="363" y="365"/>
                        <a:pt x="358" y="368"/>
                      </a:cubicBezTo>
                      <a:cubicBezTo>
                        <a:pt x="349" y="373"/>
                        <a:pt x="340" y="380"/>
                        <a:pt x="334" y="389"/>
                      </a:cubicBezTo>
                      <a:cubicBezTo>
                        <a:pt x="228" y="327"/>
                        <a:pt x="228" y="327"/>
                        <a:pt x="228" y="327"/>
                      </a:cubicBezTo>
                      <a:cubicBezTo>
                        <a:pt x="236" y="312"/>
                        <a:pt x="239" y="295"/>
                        <a:pt x="239" y="276"/>
                      </a:cubicBezTo>
                      <a:cubicBezTo>
                        <a:pt x="239" y="210"/>
                        <a:pt x="186" y="155"/>
                        <a:pt x="119" y="155"/>
                      </a:cubicBezTo>
                      <a:cubicBezTo>
                        <a:pt x="53" y="155"/>
                        <a:pt x="0" y="210"/>
                        <a:pt x="0" y="276"/>
                      </a:cubicBezTo>
                      <a:cubicBezTo>
                        <a:pt x="0" y="343"/>
                        <a:pt x="53" y="397"/>
                        <a:pt x="119" y="397"/>
                      </a:cubicBezTo>
                      <a:close/>
                      <a:moveTo>
                        <a:pt x="58" y="233"/>
                      </a:moveTo>
                      <a:cubicBezTo>
                        <a:pt x="66" y="216"/>
                        <a:pt x="82" y="196"/>
                        <a:pt x="116" y="196"/>
                      </a:cubicBezTo>
                      <a:cubicBezTo>
                        <a:pt x="154" y="196"/>
                        <a:pt x="143" y="206"/>
                        <a:pt x="178" y="205"/>
                      </a:cubicBezTo>
                      <a:cubicBezTo>
                        <a:pt x="182" y="205"/>
                        <a:pt x="171" y="218"/>
                        <a:pt x="169" y="225"/>
                      </a:cubicBezTo>
                      <a:cubicBezTo>
                        <a:pt x="168" y="226"/>
                        <a:pt x="168" y="226"/>
                        <a:pt x="168" y="226"/>
                      </a:cubicBezTo>
                      <a:cubicBezTo>
                        <a:pt x="168" y="226"/>
                        <a:pt x="167" y="225"/>
                        <a:pt x="167" y="226"/>
                      </a:cubicBezTo>
                      <a:cubicBezTo>
                        <a:pt x="167" y="231"/>
                        <a:pt x="168" y="239"/>
                        <a:pt x="168" y="242"/>
                      </a:cubicBezTo>
                      <a:cubicBezTo>
                        <a:pt x="169" y="245"/>
                        <a:pt x="170" y="248"/>
                        <a:pt x="171" y="251"/>
                      </a:cubicBezTo>
                      <a:cubicBezTo>
                        <a:pt x="171" y="253"/>
                        <a:pt x="172" y="256"/>
                        <a:pt x="172" y="257"/>
                      </a:cubicBezTo>
                      <a:cubicBezTo>
                        <a:pt x="174" y="262"/>
                        <a:pt x="176" y="267"/>
                        <a:pt x="178" y="269"/>
                      </a:cubicBezTo>
                      <a:cubicBezTo>
                        <a:pt x="179" y="269"/>
                        <a:pt x="179" y="270"/>
                        <a:pt x="179" y="270"/>
                      </a:cubicBezTo>
                      <a:cubicBezTo>
                        <a:pt x="183" y="274"/>
                        <a:pt x="187" y="279"/>
                        <a:pt x="186" y="283"/>
                      </a:cubicBezTo>
                      <a:cubicBezTo>
                        <a:pt x="185" y="285"/>
                        <a:pt x="182" y="290"/>
                        <a:pt x="172" y="291"/>
                      </a:cubicBezTo>
                      <a:cubicBezTo>
                        <a:pt x="172" y="296"/>
                        <a:pt x="173" y="304"/>
                        <a:pt x="173" y="310"/>
                      </a:cubicBezTo>
                      <a:cubicBezTo>
                        <a:pt x="173" y="311"/>
                        <a:pt x="173" y="311"/>
                        <a:pt x="173" y="311"/>
                      </a:cubicBezTo>
                      <a:cubicBezTo>
                        <a:pt x="172" y="320"/>
                        <a:pt x="172" y="325"/>
                        <a:pt x="168" y="327"/>
                      </a:cubicBezTo>
                      <a:cubicBezTo>
                        <a:pt x="165" y="328"/>
                        <a:pt x="154" y="330"/>
                        <a:pt x="139" y="329"/>
                      </a:cubicBezTo>
                      <a:cubicBezTo>
                        <a:pt x="139" y="353"/>
                        <a:pt x="139" y="353"/>
                        <a:pt x="139" y="353"/>
                      </a:cubicBezTo>
                      <a:cubicBezTo>
                        <a:pt x="139" y="355"/>
                        <a:pt x="138" y="356"/>
                        <a:pt x="136" y="356"/>
                      </a:cubicBezTo>
                      <a:cubicBezTo>
                        <a:pt x="134" y="356"/>
                        <a:pt x="104" y="356"/>
                        <a:pt x="80" y="346"/>
                      </a:cubicBezTo>
                      <a:cubicBezTo>
                        <a:pt x="79" y="346"/>
                        <a:pt x="78" y="345"/>
                        <a:pt x="78" y="343"/>
                      </a:cubicBezTo>
                      <a:cubicBezTo>
                        <a:pt x="78" y="308"/>
                        <a:pt x="78" y="308"/>
                        <a:pt x="78" y="308"/>
                      </a:cubicBezTo>
                      <a:cubicBezTo>
                        <a:pt x="66" y="296"/>
                        <a:pt x="43" y="265"/>
                        <a:pt x="58" y="233"/>
                      </a:cubicBezTo>
                      <a:close/>
                      <a:moveTo>
                        <a:pt x="387" y="239"/>
                      </a:moveTo>
                      <a:cubicBezTo>
                        <a:pt x="387" y="366"/>
                        <a:pt x="387" y="366"/>
                        <a:pt x="387" y="366"/>
                      </a:cubicBezTo>
                      <a:cubicBezTo>
                        <a:pt x="387" y="372"/>
                        <a:pt x="391" y="376"/>
                        <a:pt x="397" y="376"/>
                      </a:cubicBezTo>
                      <a:cubicBezTo>
                        <a:pt x="406" y="376"/>
                        <a:pt x="415" y="378"/>
                        <a:pt x="423" y="382"/>
                      </a:cubicBezTo>
                      <a:cubicBezTo>
                        <a:pt x="424" y="383"/>
                        <a:pt x="426" y="383"/>
                        <a:pt x="428" y="383"/>
                      </a:cubicBezTo>
                      <a:cubicBezTo>
                        <a:pt x="431" y="383"/>
                        <a:pt x="435" y="381"/>
                        <a:pt x="437" y="378"/>
                      </a:cubicBezTo>
                      <a:cubicBezTo>
                        <a:pt x="439" y="373"/>
                        <a:pt x="437" y="367"/>
                        <a:pt x="432" y="364"/>
                      </a:cubicBezTo>
                      <a:cubicBezTo>
                        <a:pt x="424" y="360"/>
                        <a:pt x="416" y="357"/>
                        <a:pt x="407" y="356"/>
                      </a:cubicBezTo>
                      <a:cubicBezTo>
                        <a:pt x="407" y="239"/>
                        <a:pt x="407" y="239"/>
                        <a:pt x="407" y="239"/>
                      </a:cubicBezTo>
                      <a:cubicBezTo>
                        <a:pt x="469" y="234"/>
                        <a:pt x="517" y="183"/>
                        <a:pt x="517" y="120"/>
                      </a:cubicBezTo>
                      <a:cubicBezTo>
                        <a:pt x="517" y="53"/>
                        <a:pt x="463" y="0"/>
                        <a:pt x="397" y="0"/>
                      </a:cubicBezTo>
                      <a:cubicBezTo>
                        <a:pt x="331" y="0"/>
                        <a:pt x="277" y="53"/>
                        <a:pt x="277" y="120"/>
                      </a:cubicBezTo>
                      <a:cubicBezTo>
                        <a:pt x="277" y="183"/>
                        <a:pt x="325" y="234"/>
                        <a:pt x="387" y="239"/>
                      </a:cubicBezTo>
                      <a:close/>
                      <a:moveTo>
                        <a:pt x="335" y="77"/>
                      </a:moveTo>
                      <a:cubicBezTo>
                        <a:pt x="343" y="60"/>
                        <a:pt x="360" y="40"/>
                        <a:pt x="393" y="40"/>
                      </a:cubicBezTo>
                      <a:cubicBezTo>
                        <a:pt x="431" y="40"/>
                        <a:pt x="420" y="50"/>
                        <a:pt x="456" y="49"/>
                      </a:cubicBezTo>
                      <a:cubicBezTo>
                        <a:pt x="460" y="49"/>
                        <a:pt x="448" y="62"/>
                        <a:pt x="446" y="70"/>
                      </a:cubicBezTo>
                      <a:cubicBezTo>
                        <a:pt x="446" y="70"/>
                        <a:pt x="446" y="70"/>
                        <a:pt x="446" y="70"/>
                      </a:cubicBezTo>
                      <a:cubicBezTo>
                        <a:pt x="446" y="70"/>
                        <a:pt x="445" y="70"/>
                        <a:pt x="444" y="70"/>
                      </a:cubicBezTo>
                      <a:cubicBezTo>
                        <a:pt x="444" y="74"/>
                        <a:pt x="445" y="83"/>
                        <a:pt x="446" y="86"/>
                      </a:cubicBezTo>
                      <a:cubicBezTo>
                        <a:pt x="447" y="88"/>
                        <a:pt x="448" y="92"/>
                        <a:pt x="448" y="95"/>
                      </a:cubicBezTo>
                      <a:cubicBezTo>
                        <a:pt x="449" y="97"/>
                        <a:pt x="449" y="100"/>
                        <a:pt x="450" y="101"/>
                      </a:cubicBezTo>
                      <a:cubicBezTo>
                        <a:pt x="452" y="106"/>
                        <a:pt x="454" y="110"/>
                        <a:pt x="455" y="113"/>
                      </a:cubicBezTo>
                      <a:cubicBezTo>
                        <a:pt x="456" y="113"/>
                        <a:pt x="456" y="114"/>
                        <a:pt x="457" y="114"/>
                      </a:cubicBezTo>
                      <a:cubicBezTo>
                        <a:pt x="461" y="118"/>
                        <a:pt x="465" y="122"/>
                        <a:pt x="463" y="126"/>
                      </a:cubicBezTo>
                      <a:cubicBezTo>
                        <a:pt x="463" y="128"/>
                        <a:pt x="460" y="134"/>
                        <a:pt x="449" y="134"/>
                      </a:cubicBezTo>
                      <a:cubicBezTo>
                        <a:pt x="450" y="139"/>
                        <a:pt x="450" y="148"/>
                        <a:pt x="450" y="153"/>
                      </a:cubicBezTo>
                      <a:cubicBezTo>
                        <a:pt x="450" y="154"/>
                        <a:pt x="450" y="154"/>
                        <a:pt x="450" y="154"/>
                      </a:cubicBezTo>
                      <a:cubicBezTo>
                        <a:pt x="449" y="163"/>
                        <a:pt x="449" y="168"/>
                        <a:pt x="445" y="170"/>
                      </a:cubicBezTo>
                      <a:cubicBezTo>
                        <a:pt x="442" y="171"/>
                        <a:pt x="431" y="173"/>
                        <a:pt x="417" y="171"/>
                      </a:cubicBezTo>
                      <a:cubicBezTo>
                        <a:pt x="417" y="196"/>
                        <a:pt x="417" y="196"/>
                        <a:pt x="417" y="196"/>
                      </a:cubicBezTo>
                      <a:cubicBezTo>
                        <a:pt x="417" y="198"/>
                        <a:pt x="416" y="199"/>
                        <a:pt x="413" y="199"/>
                      </a:cubicBezTo>
                      <a:cubicBezTo>
                        <a:pt x="411" y="199"/>
                        <a:pt x="381" y="199"/>
                        <a:pt x="358" y="190"/>
                      </a:cubicBezTo>
                      <a:cubicBezTo>
                        <a:pt x="357" y="189"/>
                        <a:pt x="356" y="188"/>
                        <a:pt x="356" y="186"/>
                      </a:cubicBezTo>
                      <a:cubicBezTo>
                        <a:pt x="356" y="151"/>
                        <a:pt x="356" y="151"/>
                        <a:pt x="356" y="151"/>
                      </a:cubicBezTo>
                      <a:cubicBezTo>
                        <a:pt x="344" y="139"/>
                        <a:pt x="321" y="108"/>
                        <a:pt x="335" y="77"/>
                      </a:cubicBezTo>
                      <a:close/>
                      <a:moveTo>
                        <a:pt x="342" y="479"/>
                      </a:moveTo>
                      <a:cubicBezTo>
                        <a:pt x="346" y="476"/>
                        <a:pt x="348" y="471"/>
                        <a:pt x="346" y="466"/>
                      </a:cubicBezTo>
                      <a:cubicBezTo>
                        <a:pt x="346" y="465"/>
                        <a:pt x="346" y="465"/>
                        <a:pt x="346" y="464"/>
                      </a:cubicBezTo>
                      <a:cubicBezTo>
                        <a:pt x="340" y="455"/>
                        <a:pt x="338" y="445"/>
                        <a:pt x="338" y="435"/>
                      </a:cubicBezTo>
                      <a:cubicBezTo>
                        <a:pt x="338" y="430"/>
                        <a:pt x="333" y="425"/>
                        <a:pt x="328" y="425"/>
                      </a:cubicBezTo>
                      <a:cubicBezTo>
                        <a:pt x="322" y="425"/>
                        <a:pt x="318" y="430"/>
                        <a:pt x="318" y="435"/>
                      </a:cubicBezTo>
                      <a:cubicBezTo>
                        <a:pt x="318" y="446"/>
                        <a:pt x="320" y="456"/>
                        <a:pt x="324" y="466"/>
                      </a:cubicBezTo>
                      <a:cubicBezTo>
                        <a:pt x="218" y="526"/>
                        <a:pt x="218" y="526"/>
                        <a:pt x="218" y="526"/>
                      </a:cubicBezTo>
                      <a:cubicBezTo>
                        <a:pt x="196" y="495"/>
                        <a:pt x="161" y="475"/>
                        <a:pt x="119" y="475"/>
                      </a:cubicBezTo>
                      <a:cubicBezTo>
                        <a:pt x="53" y="475"/>
                        <a:pt x="0" y="528"/>
                        <a:pt x="0" y="594"/>
                      </a:cubicBezTo>
                      <a:cubicBezTo>
                        <a:pt x="0" y="661"/>
                        <a:pt x="53" y="714"/>
                        <a:pt x="119" y="714"/>
                      </a:cubicBezTo>
                      <a:cubicBezTo>
                        <a:pt x="186" y="714"/>
                        <a:pt x="239" y="661"/>
                        <a:pt x="239" y="594"/>
                      </a:cubicBezTo>
                      <a:cubicBezTo>
                        <a:pt x="239" y="576"/>
                        <a:pt x="236" y="559"/>
                        <a:pt x="228" y="544"/>
                      </a:cubicBezTo>
                      <a:cubicBezTo>
                        <a:pt x="342" y="479"/>
                        <a:pt x="342" y="479"/>
                        <a:pt x="342" y="479"/>
                      </a:cubicBezTo>
                      <a:close/>
                      <a:moveTo>
                        <a:pt x="188" y="602"/>
                      </a:moveTo>
                      <a:cubicBezTo>
                        <a:pt x="187" y="605"/>
                        <a:pt x="182" y="609"/>
                        <a:pt x="174" y="609"/>
                      </a:cubicBezTo>
                      <a:cubicBezTo>
                        <a:pt x="174" y="619"/>
                        <a:pt x="174" y="619"/>
                        <a:pt x="174" y="619"/>
                      </a:cubicBezTo>
                      <a:cubicBezTo>
                        <a:pt x="174" y="634"/>
                        <a:pt x="172" y="638"/>
                        <a:pt x="170" y="640"/>
                      </a:cubicBezTo>
                      <a:cubicBezTo>
                        <a:pt x="168" y="641"/>
                        <a:pt x="165" y="644"/>
                        <a:pt x="151" y="643"/>
                      </a:cubicBezTo>
                      <a:cubicBezTo>
                        <a:pt x="149" y="643"/>
                        <a:pt x="144" y="643"/>
                        <a:pt x="140" y="643"/>
                      </a:cubicBezTo>
                      <a:cubicBezTo>
                        <a:pt x="140" y="669"/>
                        <a:pt x="140" y="669"/>
                        <a:pt x="140" y="669"/>
                      </a:cubicBezTo>
                      <a:cubicBezTo>
                        <a:pt x="140" y="671"/>
                        <a:pt x="139" y="672"/>
                        <a:pt x="137" y="672"/>
                      </a:cubicBezTo>
                      <a:cubicBezTo>
                        <a:pt x="137" y="672"/>
                        <a:pt x="136" y="673"/>
                        <a:pt x="134" y="673"/>
                      </a:cubicBezTo>
                      <a:cubicBezTo>
                        <a:pt x="126" y="673"/>
                        <a:pt x="109" y="671"/>
                        <a:pt x="95" y="663"/>
                      </a:cubicBezTo>
                      <a:cubicBezTo>
                        <a:pt x="94" y="663"/>
                        <a:pt x="93" y="662"/>
                        <a:pt x="93" y="660"/>
                      </a:cubicBezTo>
                      <a:cubicBezTo>
                        <a:pt x="92" y="643"/>
                        <a:pt x="92" y="643"/>
                        <a:pt x="92" y="643"/>
                      </a:cubicBezTo>
                      <a:cubicBezTo>
                        <a:pt x="70" y="634"/>
                        <a:pt x="34" y="607"/>
                        <a:pt x="61" y="551"/>
                      </a:cubicBezTo>
                      <a:cubicBezTo>
                        <a:pt x="69" y="534"/>
                        <a:pt x="88" y="517"/>
                        <a:pt x="121" y="517"/>
                      </a:cubicBezTo>
                      <a:cubicBezTo>
                        <a:pt x="158" y="517"/>
                        <a:pt x="174" y="534"/>
                        <a:pt x="172" y="541"/>
                      </a:cubicBezTo>
                      <a:cubicBezTo>
                        <a:pt x="171" y="543"/>
                        <a:pt x="170" y="544"/>
                        <a:pt x="169" y="545"/>
                      </a:cubicBezTo>
                      <a:cubicBezTo>
                        <a:pt x="171" y="548"/>
                        <a:pt x="175" y="554"/>
                        <a:pt x="174" y="563"/>
                      </a:cubicBezTo>
                      <a:cubicBezTo>
                        <a:pt x="174" y="568"/>
                        <a:pt x="174" y="577"/>
                        <a:pt x="175" y="578"/>
                      </a:cubicBezTo>
                      <a:cubicBezTo>
                        <a:pt x="177" y="581"/>
                        <a:pt x="179" y="586"/>
                        <a:pt x="182" y="589"/>
                      </a:cubicBezTo>
                      <a:cubicBezTo>
                        <a:pt x="185" y="592"/>
                        <a:pt x="189" y="598"/>
                        <a:pt x="188" y="602"/>
                      </a:cubicBezTo>
                      <a:close/>
                      <a:moveTo>
                        <a:pt x="675" y="475"/>
                      </a:moveTo>
                      <a:cubicBezTo>
                        <a:pt x="633" y="475"/>
                        <a:pt x="598" y="495"/>
                        <a:pt x="576" y="526"/>
                      </a:cubicBezTo>
                      <a:cubicBezTo>
                        <a:pt x="462" y="461"/>
                        <a:pt x="462" y="461"/>
                        <a:pt x="462" y="461"/>
                      </a:cubicBezTo>
                      <a:cubicBezTo>
                        <a:pt x="457" y="458"/>
                        <a:pt x="451" y="460"/>
                        <a:pt x="448" y="464"/>
                      </a:cubicBezTo>
                      <a:cubicBezTo>
                        <a:pt x="448" y="465"/>
                        <a:pt x="448" y="465"/>
                        <a:pt x="448" y="465"/>
                      </a:cubicBezTo>
                      <a:cubicBezTo>
                        <a:pt x="443" y="473"/>
                        <a:pt x="436" y="480"/>
                        <a:pt x="429" y="485"/>
                      </a:cubicBezTo>
                      <a:cubicBezTo>
                        <a:pt x="423" y="488"/>
                        <a:pt x="422" y="494"/>
                        <a:pt x="425" y="499"/>
                      </a:cubicBezTo>
                      <a:cubicBezTo>
                        <a:pt x="428" y="504"/>
                        <a:pt x="435" y="506"/>
                        <a:pt x="439" y="502"/>
                      </a:cubicBezTo>
                      <a:cubicBezTo>
                        <a:pt x="447" y="497"/>
                        <a:pt x="454" y="491"/>
                        <a:pt x="460" y="483"/>
                      </a:cubicBezTo>
                      <a:cubicBezTo>
                        <a:pt x="566" y="544"/>
                        <a:pt x="566" y="544"/>
                        <a:pt x="566" y="544"/>
                      </a:cubicBezTo>
                      <a:cubicBezTo>
                        <a:pt x="558" y="559"/>
                        <a:pt x="555" y="576"/>
                        <a:pt x="555" y="594"/>
                      </a:cubicBezTo>
                      <a:cubicBezTo>
                        <a:pt x="555" y="661"/>
                        <a:pt x="608" y="714"/>
                        <a:pt x="675" y="714"/>
                      </a:cubicBezTo>
                      <a:cubicBezTo>
                        <a:pt x="741" y="714"/>
                        <a:pt x="794" y="661"/>
                        <a:pt x="794" y="594"/>
                      </a:cubicBezTo>
                      <a:cubicBezTo>
                        <a:pt x="794" y="528"/>
                        <a:pt x="741" y="475"/>
                        <a:pt x="675" y="475"/>
                      </a:cubicBezTo>
                      <a:close/>
                      <a:moveTo>
                        <a:pt x="716" y="626"/>
                      </a:moveTo>
                      <a:cubicBezTo>
                        <a:pt x="716" y="661"/>
                        <a:pt x="716" y="661"/>
                        <a:pt x="716" y="661"/>
                      </a:cubicBezTo>
                      <a:cubicBezTo>
                        <a:pt x="716" y="663"/>
                        <a:pt x="715" y="664"/>
                        <a:pt x="714" y="664"/>
                      </a:cubicBezTo>
                      <a:cubicBezTo>
                        <a:pt x="690" y="674"/>
                        <a:pt x="660" y="674"/>
                        <a:pt x="658" y="674"/>
                      </a:cubicBezTo>
                      <a:cubicBezTo>
                        <a:pt x="656" y="674"/>
                        <a:pt x="655" y="673"/>
                        <a:pt x="655" y="671"/>
                      </a:cubicBezTo>
                      <a:cubicBezTo>
                        <a:pt x="655" y="646"/>
                        <a:pt x="655" y="646"/>
                        <a:pt x="655" y="646"/>
                      </a:cubicBezTo>
                      <a:cubicBezTo>
                        <a:pt x="640" y="648"/>
                        <a:pt x="629" y="646"/>
                        <a:pt x="626" y="645"/>
                      </a:cubicBezTo>
                      <a:cubicBezTo>
                        <a:pt x="622" y="643"/>
                        <a:pt x="622" y="638"/>
                        <a:pt x="621" y="629"/>
                      </a:cubicBezTo>
                      <a:cubicBezTo>
                        <a:pt x="621" y="628"/>
                        <a:pt x="621" y="628"/>
                        <a:pt x="621" y="628"/>
                      </a:cubicBezTo>
                      <a:cubicBezTo>
                        <a:pt x="621" y="623"/>
                        <a:pt x="622" y="614"/>
                        <a:pt x="622" y="609"/>
                      </a:cubicBezTo>
                      <a:cubicBezTo>
                        <a:pt x="612" y="609"/>
                        <a:pt x="609" y="603"/>
                        <a:pt x="608" y="601"/>
                      </a:cubicBezTo>
                      <a:cubicBezTo>
                        <a:pt x="607" y="597"/>
                        <a:pt x="611" y="593"/>
                        <a:pt x="615" y="589"/>
                      </a:cubicBezTo>
                      <a:cubicBezTo>
                        <a:pt x="615" y="588"/>
                        <a:pt x="615" y="588"/>
                        <a:pt x="616" y="588"/>
                      </a:cubicBezTo>
                      <a:cubicBezTo>
                        <a:pt x="618" y="585"/>
                        <a:pt x="620" y="581"/>
                        <a:pt x="622" y="576"/>
                      </a:cubicBezTo>
                      <a:cubicBezTo>
                        <a:pt x="622" y="575"/>
                        <a:pt x="623" y="572"/>
                        <a:pt x="623" y="570"/>
                      </a:cubicBezTo>
                      <a:cubicBezTo>
                        <a:pt x="624" y="567"/>
                        <a:pt x="625" y="563"/>
                        <a:pt x="626" y="561"/>
                      </a:cubicBezTo>
                      <a:cubicBezTo>
                        <a:pt x="626" y="558"/>
                        <a:pt x="627" y="549"/>
                        <a:pt x="627" y="544"/>
                      </a:cubicBezTo>
                      <a:cubicBezTo>
                        <a:pt x="627" y="544"/>
                        <a:pt x="626" y="545"/>
                        <a:pt x="626" y="545"/>
                      </a:cubicBezTo>
                      <a:cubicBezTo>
                        <a:pt x="626" y="545"/>
                        <a:pt x="626" y="545"/>
                        <a:pt x="625" y="544"/>
                      </a:cubicBezTo>
                      <a:cubicBezTo>
                        <a:pt x="623" y="537"/>
                        <a:pt x="612" y="524"/>
                        <a:pt x="616" y="524"/>
                      </a:cubicBezTo>
                      <a:cubicBezTo>
                        <a:pt x="651" y="525"/>
                        <a:pt x="640" y="515"/>
                        <a:pt x="678" y="515"/>
                      </a:cubicBezTo>
                      <a:cubicBezTo>
                        <a:pt x="712" y="515"/>
                        <a:pt x="728" y="535"/>
                        <a:pt x="736" y="552"/>
                      </a:cubicBezTo>
                      <a:cubicBezTo>
                        <a:pt x="751" y="583"/>
                        <a:pt x="728" y="614"/>
                        <a:pt x="716" y="626"/>
                      </a:cubicBezTo>
                      <a:close/>
                    </a:path>
                  </a:pathLst>
                </a:custGeom>
                <a:solidFill>
                  <a:srgbClr val="5A98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3030477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90"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xmlns="" id="{F200433D-3BDA-3C47-2DBD-0D1B960F00EA}"/>
              </a:ext>
            </a:extLst>
          </p:cNvPr>
          <p:cNvSpPr txBox="1"/>
          <p:nvPr/>
        </p:nvSpPr>
        <p:spPr>
          <a:xfrm>
            <a:off x="793130" y="303310"/>
            <a:ext cx="10984232" cy="892552"/>
          </a:xfrm>
          <a:prstGeom prst="rect">
            <a:avLst/>
          </a:prstGeom>
          <a:noFill/>
          <a:ln w="9525" cap="rnd">
            <a:noFill/>
            <a:prstDash val="solid"/>
            <a:roun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600" b="1" dirty="0">
                <a:solidFill>
                  <a:srgbClr val="263C85"/>
                </a:solidFill>
                <a:ea typeface="+mj-ea"/>
                <a:cs typeface="+mj-cs"/>
                <a:sym typeface="Calibri" panose="020F0502020204030204" pitchFamily="34" charset="0"/>
              </a:rPr>
              <a:t>Advanced analytics module being developed to further drive efficiency, inclusivity and transparency on GeM</a:t>
            </a:r>
          </a:p>
        </p:txBody>
      </p:sp>
      <p:grpSp>
        <p:nvGrpSpPr>
          <p:cNvPr id="5" name="Group 4">
            <a:extLst>
              <a:ext uri="{FF2B5EF4-FFF2-40B4-BE49-F238E27FC236}">
                <a16:creationId xmlns:a16="http://schemas.microsoft.com/office/drawing/2014/main" xmlns="" id="{A2043A3A-4E0B-7289-E12B-55AD6A80CDC0}"/>
              </a:ext>
            </a:extLst>
          </p:cNvPr>
          <p:cNvGrpSpPr/>
          <p:nvPr/>
        </p:nvGrpSpPr>
        <p:grpSpPr>
          <a:xfrm>
            <a:off x="1040273" y="1654999"/>
            <a:ext cx="10737089" cy="4154835"/>
            <a:chOff x="826264" y="1700659"/>
            <a:chExt cx="10737089" cy="4154835"/>
          </a:xfrm>
        </p:grpSpPr>
        <p:sp>
          <p:nvSpPr>
            <p:cNvPr id="6" name="TextBox 5">
              <a:extLst>
                <a:ext uri="{FF2B5EF4-FFF2-40B4-BE49-F238E27FC236}">
                  <a16:creationId xmlns:a16="http://schemas.microsoft.com/office/drawing/2014/main" xmlns="" id="{EA6FB595-6C23-B45E-9AA2-2F20958B7DE4}"/>
                </a:ext>
              </a:extLst>
            </p:cNvPr>
            <p:cNvSpPr txBox="1"/>
            <p:nvPr/>
          </p:nvSpPr>
          <p:spPr>
            <a:xfrm>
              <a:off x="826264" y="1776413"/>
              <a:ext cx="4643118" cy="3922612"/>
            </a:xfrm>
            <a:prstGeom prst="rect">
              <a:avLst/>
            </a:prstGeom>
            <a:noFill/>
            <a:ln w="9525" cap="rnd">
              <a:noFill/>
              <a:prstDash val="solid"/>
              <a:roun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Bef>
                  <a:spcPts val="1067"/>
                </a:spcBef>
                <a:spcAft>
                  <a:spcPts val="1200"/>
                </a:spcAft>
                <a:buClr>
                  <a:srgbClr val="000000"/>
                </a:buClr>
                <a:buSzPts val="1300"/>
              </a:pPr>
              <a:r>
                <a:rPr lang="en-US" sz="2000" b="1" dirty="0">
                  <a:solidFill>
                    <a:srgbClr val="8E4B09"/>
                  </a:solidFill>
                  <a:latin typeface="Arial"/>
                  <a:cs typeface="Arial"/>
                </a:rPr>
                <a:t>Modules under implementation:</a:t>
              </a:r>
            </a:p>
            <a:p>
              <a:pPr marL="323992" lvl="1" indent="-215995">
                <a:lnSpc>
                  <a:spcPct val="150000"/>
                </a:lnSpc>
                <a:spcAft>
                  <a:spcPts val="1200"/>
                </a:spcAft>
                <a:buClr>
                  <a:srgbClr val="263C85"/>
                </a:buClr>
                <a:buFont typeface="Trebuchet MS" panose="020B0603020202020204" pitchFamily="34" charset="0"/>
                <a:buChar char="•"/>
              </a:pPr>
              <a:r>
                <a:rPr lang="en-US" sz="2000" dirty="0">
                  <a:solidFill>
                    <a:schemeClr val="tx1"/>
                  </a:solidFill>
                </a:rPr>
                <a:t>Market Intelligence</a:t>
              </a:r>
            </a:p>
            <a:p>
              <a:pPr marL="323992" lvl="1" indent="-215995">
                <a:lnSpc>
                  <a:spcPct val="150000"/>
                </a:lnSpc>
                <a:spcAft>
                  <a:spcPts val="1200"/>
                </a:spcAft>
                <a:buClr>
                  <a:srgbClr val="263C85"/>
                </a:buClr>
                <a:buFont typeface="Trebuchet MS" panose="020B0603020202020204" pitchFamily="34" charset="0"/>
                <a:buChar char="•"/>
              </a:pPr>
              <a:r>
                <a:rPr lang="en-US" sz="2000" dirty="0">
                  <a:solidFill>
                    <a:schemeClr val="tx1"/>
                  </a:solidFill>
                </a:rPr>
                <a:t>Product Similarity</a:t>
              </a:r>
            </a:p>
            <a:p>
              <a:pPr marL="323992" lvl="1" indent="-215995">
                <a:lnSpc>
                  <a:spcPct val="150000"/>
                </a:lnSpc>
                <a:spcAft>
                  <a:spcPts val="1200"/>
                </a:spcAft>
                <a:buClr>
                  <a:srgbClr val="263C85"/>
                </a:buClr>
                <a:buFont typeface="Trebuchet MS" panose="020B0603020202020204" pitchFamily="34" charset="0"/>
                <a:buChar char="•"/>
              </a:pPr>
              <a:r>
                <a:rPr lang="en-US" sz="2000" dirty="0">
                  <a:solidFill>
                    <a:schemeClr val="tx1"/>
                  </a:solidFill>
                </a:rPr>
                <a:t>Price Gap Analysis</a:t>
              </a:r>
            </a:p>
            <a:p>
              <a:pPr marL="323992" lvl="1" indent="-215995">
                <a:lnSpc>
                  <a:spcPct val="150000"/>
                </a:lnSpc>
                <a:spcAft>
                  <a:spcPts val="1200"/>
                </a:spcAft>
                <a:buClr>
                  <a:srgbClr val="263C85"/>
                </a:buClr>
                <a:buFont typeface="Trebuchet MS" panose="020B0603020202020204" pitchFamily="34" charset="0"/>
                <a:buChar char="•"/>
              </a:pPr>
              <a:r>
                <a:rPr lang="en-US" sz="2000" dirty="0">
                  <a:solidFill>
                    <a:schemeClr val="tx1"/>
                  </a:solidFill>
                </a:rPr>
                <a:t>Anomaly Detection</a:t>
              </a:r>
            </a:p>
            <a:p>
              <a:pPr marL="323992" lvl="1" indent="-215995">
                <a:lnSpc>
                  <a:spcPct val="150000"/>
                </a:lnSpc>
                <a:spcAft>
                  <a:spcPts val="1200"/>
                </a:spcAft>
                <a:buClr>
                  <a:srgbClr val="263C85"/>
                </a:buClr>
                <a:buFont typeface="Trebuchet MS" panose="020B0603020202020204" pitchFamily="34" charset="0"/>
                <a:buChar char="•"/>
              </a:pPr>
              <a:r>
                <a:rPr lang="en-US" sz="2000" dirty="0">
                  <a:solidFill>
                    <a:schemeClr val="tx1"/>
                  </a:solidFill>
                </a:rPr>
                <a:t>Unstructured Data Analysis</a:t>
              </a:r>
            </a:p>
            <a:p>
              <a:pPr marL="323992" lvl="1" indent="-215995">
                <a:lnSpc>
                  <a:spcPct val="150000"/>
                </a:lnSpc>
                <a:spcAft>
                  <a:spcPts val="1200"/>
                </a:spcAft>
                <a:buClr>
                  <a:srgbClr val="263C85"/>
                </a:buClr>
                <a:buFont typeface="Trebuchet MS" panose="020B0603020202020204" pitchFamily="34" charset="0"/>
                <a:buChar char="•"/>
              </a:pPr>
              <a:r>
                <a:rPr lang="en-US" sz="2000" dirty="0">
                  <a:solidFill>
                    <a:schemeClr val="tx1"/>
                  </a:solidFill>
                </a:rPr>
                <a:t>Bidding Analytics-Health of a Bid</a:t>
              </a:r>
            </a:p>
          </p:txBody>
        </p:sp>
        <p:sp>
          <p:nvSpPr>
            <p:cNvPr id="7" name="Content Placeholder 4">
              <a:extLst>
                <a:ext uri="{FF2B5EF4-FFF2-40B4-BE49-F238E27FC236}">
                  <a16:creationId xmlns:a16="http://schemas.microsoft.com/office/drawing/2014/main" xmlns="" id="{E08B7DF0-74A0-DE7B-AD7D-73851ADAFB41}"/>
                </a:ext>
              </a:extLst>
            </p:cNvPr>
            <p:cNvSpPr txBox="1">
              <a:spLocks/>
            </p:cNvSpPr>
            <p:nvPr/>
          </p:nvSpPr>
          <p:spPr>
            <a:xfrm>
              <a:off x="6107436" y="1700659"/>
              <a:ext cx="5455917" cy="401135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000" b="1" dirty="0">
                  <a:solidFill>
                    <a:srgbClr val="8E4B09"/>
                  </a:solidFill>
                  <a:latin typeface="Arial"/>
                  <a:cs typeface="Arial"/>
                </a:rPr>
                <a:t>Key benefits envisaged:</a:t>
              </a:r>
              <a:endParaRPr lang="en-US" sz="2000" dirty="0"/>
            </a:p>
            <a:p>
              <a:pPr marL="323992" lvl="1" indent="-215995">
                <a:lnSpc>
                  <a:spcPct val="100000"/>
                </a:lnSpc>
                <a:spcAft>
                  <a:spcPts val="1200"/>
                </a:spcAft>
                <a:buClr>
                  <a:srgbClr val="263C85"/>
                </a:buClr>
                <a:buFont typeface="Trebuchet MS" panose="020B0603020202020204" pitchFamily="34" charset="0"/>
                <a:buChar char="•"/>
              </a:pPr>
              <a:r>
                <a:rPr lang="en-US" sz="2000" dirty="0"/>
                <a:t>Empowering buyers to discover the right price for a given product or service</a:t>
              </a:r>
            </a:p>
            <a:p>
              <a:pPr marL="323992" lvl="1" indent="-215995">
                <a:lnSpc>
                  <a:spcPct val="100000"/>
                </a:lnSpc>
                <a:spcAft>
                  <a:spcPts val="1200"/>
                </a:spcAft>
                <a:buClr>
                  <a:srgbClr val="263C85"/>
                </a:buClr>
                <a:buFont typeface="Trebuchet MS" panose="020B0603020202020204" pitchFamily="34" charset="0"/>
                <a:buChar char="•"/>
              </a:pPr>
              <a:r>
                <a:rPr lang="en-US" sz="2000" dirty="0"/>
                <a:t>Easier navigation and content design for both buyers and sellers</a:t>
              </a:r>
            </a:p>
            <a:p>
              <a:pPr marL="323992" lvl="1" indent="-215995">
                <a:lnSpc>
                  <a:spcPct val="100000"/>
                </a:lnSpc>
                <a:spcAft>
                  <a:spcPts val="1200"/>
                </a:spcAft>
                <a:buClr>
                  <a:srgbClr val="263C85"/>
                </a:buClr>
                <a:buFont typeface="Trebuchet MS" panose="020B0603020202020204" pitchFamily="34" charset="0"/>
                <a:buChar char="•"/>
              </a:pPr>
              <a:r>
                <a:rPr lang="en-US" sz="2000" dirty="0"/>
                <a:t>Near-real-time identification of any abnormal activity between buyers and sellers</a:t>
              </a:r>
            </a:p>
            <a:p>
              <a:pPr marL="323992" lvl="1" indent="-215995">
                <a:lnSpc>
                  <a:spcPct val="100000"/>
                </a:lnSpc>
                <a:spcAft>
                  <a:spcPts val="1200"/>
                </a:spcAft>
                <a:buClr>
                  <a:srgbClr val="263C85"/>
                </a:buClr>
                <a:buFont typeface="Trebuchet MS" panose="020B0603020202020204" pitchFamily="34" charset="0"/>
                <a:buChar char="•"/>
              </a:pPr>
              <a:r>
                <a:rPr lang="en-US" sz="2000" dirty="0"/>
                <a:t>High visibility for decision makers to take necessary steps and stop potential collusion practices</a:t>
              </a:r>
            </a:p>
          </p:txBody>
        </p:sp>
        <p:grpSp>
          <p:nvGrpSpPr>
            <p:cNvPr id="8" name="Group 7">
              <a:extLst>
                <a:ext uri="{FF2B5EF4-FFF2-40B4-BE49-F238E27FC236}">
                  <a16:creationId xmlns:a16="http://schemas.microsoft.com/office/drawing/2014/main" xmlns="" id="{D35A0F93-3956-A477-051A-B8360CB5AC80}"/>
                </a:ext>
              </a:extLst>
            </p:cNvPr>
            <p:cNvGrpSpPr/>
            <p:nvPr/>
          </p:nvGrpSpPr>
          <p:grpSpPr>
            <a:xfrm>
              <a:off x="5506035" y="1776413"/>
              <a:ext cx="306171" cy="4079081"/>
              <a:chOff x="5942914" y="2081213"/>
              <a:chExt cx="306171" cy="4079081"/>
            </a:xfrm>
          </p:grpSpPr>
          <p:cxnSp>
            <p:nvCxnSpPr>
              <p:cNvPr id="9" name="Straight Connector 8">
                <a:extLst>
                  <a:ext uri="{FF2B5EF4-FFF2-40B4-BE49-F238E27FC236}">
                    <a16:creationId xmlns:a16="http://schemas.microsoft.com/office/drawing/2014/main" xmlns="" id="{1E5FAC4E-DD5C-AC75-7767-98CB9CD7860F}"/>
                  </a:ext>
                </a:extLst>
              </p:cNvPr>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65888E3E-5C97-6FB2-45CD-F0A33311875A}"/>
                  </a:ext>
                </a:extLst>
              </p:cNvPr>
              <p:cNvGrpSpPr/>
              <p:nvPr/>
            </p:nvGrpSpPr>
            <p:grpSpPr>
              <a:xfrm>
                <a:off x="5942914" y="3967299"/>
                <a:ext cx="306171" cy="306910"/>
                <a:chOff x="5937564" y="3833745"/>
                <a:chExt cx="306171" cy="306910"/>
              </a:xfrm>
            </p:grpSpPr>
            <p:sp>
              <p:nvSpPr>
                <p:cNvPr id="11" name="Freeform 94">
                  <a:extLst>
                    <a:ext uri="{FF2B5EF4-FFF2-40B4-BE49-F238E27FC236}">
                      <a16:creationId xmlns:a16="http://schemas.microsoft.com/office/drawing/2014/main" xmlns="" id="{A33E277C-A110-8DBF-8AEC-0731B3190FA4}"/>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8E4B09"/>
                </a:solidFill>
                <a:ln w="9525" cap="flat" cmpd="sng" algn="ctr">
                  <a:solidFill>
                    <a:srgbClr val="8E4B09"/>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12" name="Freeform 95">
                  <a:extLst>
                    <a:ext uri="{FF2B5EF4-FFF2-40B4-BE49-F238E27FC236}">
                      <a16:creationId xmlns:a16="http://schemas.microsoft.com/office/drawing/2014/main" xmlns="" id="{2FB559D6-CBBA-5958-B62F-F75B4808607A}"/>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grpSp>
    </p:spTree>
    <p:extLst>
      <p:ext uri="{BB962C8B-B14F-4D97-AF65-F5344CB8AC3E}">
        <p14:creationId xmlns:p14="http://schemas.microsoft.com/office/powerpoint/2010/main" val="178315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E8C921-47CA-4859-91B3-B73EA3B3B52E}"/>
              </a:ext>
            </a:extLst>
          </p:cNvPr>
          <p:cNvSpPr>
            <a:spLocks noGrp="1"/>
          </p:cNvSpPr>
          <p:nvPr>
            <p:ph type="title"/>
          </p:nvPr>
        </p:nvSpPr>
        <p:spPr>
          <a:xfrm>
            <a:off x="873102" y="445379"/>
            <a:ext cx="10683977" cy="387798"/>
          </a:xfrm>
        </p:spPr>
        <p:txBody>
          <a:bodyPr vert="horz">
            <a:normAutofit/>
          </a:bodyPr>
          <a:lstStyle/>
          <a:p>
            <a:r>
              <a:rPr lang="en-US" sz="2800" dirty="0">
                <a:solidFill>
                  <a:schemeClr val="tx2"/>
                </a:solidFill>
                <a:latin typeface="+mn-lt"/>
              </a:rPr>
              <a:t>Advance Analytics Use Cases (I/III)</a:t>
            </a:r>
          </a:p>
        </p:txBody>
      </p:sp>
      <p:graphicFrame>
        <p:nvGraphicFramePr>
          <p:cNvPr id="3" name="Table 4">
            <a:extLst>
              <a:ext uri="{FF2B5EF4-FFF2-40B4-BE49-F238E27FC236}">
                <a16:creationId xmlns:a16="http://schemas.microsoft.com/office/drawing/2014/main" xmlns="" id="{EF2C4812-FE7F-4DB6-4674-AF72F53B1BC4}"/>
              </a:ext>
            </a:extLst>
          </p:cNvPr>
          <p:cNvGraphicFramePr>
            <a:graphicFrameLocks noGrp="1"/>
          </p:cNvGraphicFramePr>
          <p:nvPr/>
        </p:nvGraphicFramePr>
        <p:xfrm>
          <a:off x="873101" y="992506"/>
          <a:ext cx="10683977" cy="4970375"/>
        </p:xfrm>
        <a:graphic>
          <a:graphicData uri="http://schemas.openxmlformats.org/drawingml/2006/table">
            <a:tbl>
              <a:tblPr firstRow="1" bandRow="1">
                <a:tableStyleId>{5C22544A-7EE6-4342-B048-85BDC9FD1C3A}</a:tableStyleId>
              </a:tblPr>
              <a:tblGrid>
                <a:gridCol w="587829">
                  <a:extLst>
                    <a:ext uri="{9D8B030D-6E8A-4147-A177-3AD203B41FA5}">
                      <a16:colId xmlns:a16="http://schemas.microsoft.com/office/drawing/2014/main" xmlns="" val="2208201009"/>
                    </a:ext>
                  </a:extLst>
                </a:gridCol>
                <a:gridCol w="2091895">
                  <a:extLst>
                    <a:ext uri="{9D8B030D-6E8A-4147-A177-3AD203B41FA5}">
                      <a16:colId xmlns:a16="http://schemas.microsoft.com/office/drawing/2014/main" xmlns="" val="1337288084"/>
                    </a:ext>
                  </a:extLst>
                </a:gridCol>
                <a:gridCol w="8004253">
                  <a:extLst>
                    <a:ext uri="{9D8B030D-6E8A-4147-A177-3AD203B41FA5}">
                      <a16:colId xmlns:a16="http://schemas.microsoft.com/office/drawing/2014/main" xmlns="" val="4191051164"/>
                    </a:ext>
                  </a:extLst>
                </a:gridCol>
              </a:tblGrid>
              <a:tr h="647932">
                <a:tc>
                  <a:txBody>
                    <a:bodyPr/>
                    <a:lstStyle/>
                    <a:p>
                      <a:pPr algn="ctr" fontAlgn="ctr"/>
                      <a:r>
                        <a:rPr lang="en-IN" sz="1600" b="1" i="0" u="none" strike="noStrike" dirty="0">
                          <a:solidFill>
                            <a:schemeClr val="bg1"/>
                          </a:solidFill>
                          <a:effectLst/>
                          <a:latin typeface="+mn-lt"/>
                        </a:rPr>
                        <a:t>S. No.</a:t>
                      </a:r>
                    </a:p>
                  </a:txBody>
                  <a:tcPr marL="7620" marR="7620" marT="7620" marB="0" anchor="ctr" anchorCtr="1">
                    <a:solidFill>
                      <a:srgbClr val="263C85"/>
                    </a:solidFill>
                  </a:tcPr>
                </a:tc>
                <a:tc>
                  <a:txBody>
                    <a:bodyPr/>
                    <a:lstStyle/>
                    <a:p>
                      <a:pPr algn="ctr" fontAlgn="ctr"/>
                      <a:r>
                        <a:rPr lang="en-IN" sz="1600" b="1" i="0" u="none" strike="noStrike" dirty="0">
                          <a:solidFill>
                            <a:schemeClr val="bg1"/>
                          </a:solidFill>
                          <a:effectLst/>
                          <a:latin typeface="+mn-lt"/>
                        </a:rPr>
                        <a:t>Use Case</a:t>
                      </a:r>
                    </a:p>
                  </a:txBody>
                  <a:tcPr marL="7620" marR="7620" marT="7620" marB="0" anchor="ctr" anchorCtr="1">
                    <a:solidFill>
                      <a:srgbClr val="263C85"/>
                    </a:solidFill>
                  </a:tcPr>
                </a:tc>
                <a:tc>
                  <a:txBody>
                    <a:bodyPr/>
                    <a:lstStyle/>
                    <a:p>
                      <a:pPr algn="ctr" fontAlgn="ctr"/>
                      <a:r>
                        <a:rPr lang="de-DE" sz="1600" b="1" i="0" u="none" strike="noStrike" dirty="0">
                          <a:solidFill>
                            <a:schemeClr val="bg1"/>
                          </a:solidFill>
                          <a:effectLst/>
                          <a:latin typeface="+mn-lt"/>
                        </a:rPr>
                        <a:t>Solution description</a:t>
                      </a:r>
                    </a:p>
                  </a:txBody>
                  <a:tcPr marL="7620" marR="7620" marT="7620" marB="0" anchor="ctr" anchorCtr="1">
                    <a:solidFill>
                      <a:srgbClr val="263C85"/>
                    </a:solidFill>
                  </a:tcPr>
                </a:tc>
                <a:extLst>
                  <a:ext uri="{0D108BD9-81ED-4DB2-BD59-A6C34878D82A}">
                    <a16:rowId xmlns:a16="http://schemas.microsoft.com/office/drawing/2014/main" xmlns="" val="16787875"/>
                  </a:ext>
                </a:extLst>
              </a:tr>
              <a:tr h="647560">
                <a:tc>
                  <a:txBody>
                    <a:bodyPr/>
                    <a:lstStyle/>
                    <a:p>
                      <a:pPr algn="ctr" fontAlgn="b"/>
                      <a:r>
                        <a:rPr lang="en-IN" sz="1600" b="1" i="0" u="none" strike="noStrike" dirty="0">
                          <a:solidFill>
                            <a:srgbClr val="000000"/>
                          </a:solidFill>
                          <a:effectLst/>
                          <a:latin typeface="+mn-lt"/>
                        </a:rPr>
                        <a:t>1</a:t>
                      </a:r>
                    </a:p>
                  </a:txBody>
                  <a:tcPr marL="9525" marR="9525" marT="9525" marB="0" anchor="ctr" anchorCtr="1"/>
                </a:tc>
                <a:tc>
                  <a:txBody>
                    <a:bodyPr/>
                    <a:lstStyle/>
                    <a:p>
                      <a:pPr algn="l" fontAlgn="t"/>
                      <a:r>
                        <a:rPr lang="en-IN" sz="1600" b="0" i="0" u="none" strike="noStrike" dirty="0">
                          <a:solidFill>
                            <a:srgbClr val="000000"/>
                          </a:solidFill>
                          <a:effectLst/>
                          <a:latin typeface="+mn-lt"/>
                        </a:rPr>
                        <a:t>Market Intelligence</a:t>
                      </a:r>
                    </a:p>
                  </a:txBody>
                  <a:tcPr marL="180000" marR="7620" marT="7620" marB="0" anchor="ctr"/>
                </a:tc>
                <a:tc>
                  <a:txBody>
                    <a:bodyPr/>
                    <a:lstStyle/>
                    <a:p>
                      <a:pPr algn="l" fontAlgn="t"/>
                      <a:r>
                        <a:rPr lang="en-US" sz="1600" b="0" i="0" u="none" strike="noStrike" dirty="0">
                          <a:solidFill>
                            <a:srgbClr val="000000"/>
                          </a:solidFill>
                          <a:effectLst/>
                          <a:latin typeface="+mn-lt"/>
                        </a:rPr>
                        <a:t>Create centralized data repository of competitive/ market data of products within GeM for performing competitive analysis and benchmarking prices for reference</a:t>
                      </a:r>
                    </a:p>
                  </a:txBody>
                  <a:tcPr marL="180000" marR="72000" marT="7620" marB="0" anchor="ctr"/>
                </a:tc>
                <a:extLst>
                  <a:ext uri="{0D108BD9-81ED-4DB2-BD59-A6C34878D82A}">
                    <a16:rowId xmlns:a16="http://schemas.microsoft.com/office/drawing/2014/main" xmlns="" val="615623047"/>
                  </a:ext>
                </a:extLst>
              </a:tr>
              <a:tr h="891505">
                <a:tc>
                  <a:txBody>
                    <a:bodyPr/>
                    <a:lstStyle/>
                    <a:p>
                      <a:pPr algn="ctr" fontAlgn="b"/>
                      <a:r>
                        <a:rPr lang="en-IN" sz="1600" b="1" i="0" u="none" strike="noStrike" dirty="0">
                          <a:solidFill>
                            <a:srgbClr val="000000"/>
                          </a:solidFill>
                          <a:effectLst/>
                          <a:latin typeface="+mn-lt"/>
                        </a:rPr>
                        <a:t>2</a:t>
                      </a:r>
                    </a:p>
                  </a:txBody>
                  <a:tcPr marL="9525" marR="9525" marT="9525" marB="0" anchor="ctr" anchorCtr="1"/>
                </a:tc>
                <a:tc>
                  <a:txBody>
                    <a:bodyPr/>
                    <a:lstStyle/>
                    <a:p>
                      <a:pPr algn="l" fontAlgn="t"/>
                      <a:r>
                        <a:rPr lang="en-IN" sz="1600" b="0" i="0" u="none" strike="noStrike" dirty="0">
                          <a:solidFill>
                            <a:srgbClr val="000000"/>
                          </a:solidFill>
                          <a:effectLst/>
                          <a:latin typeface="+mn-lt"/>
                        </a:rPr>
                        <a:t>Product similarity </a:t>
                      </a:r>
                    </a:p>
                  </a:txBody>
                  <a:tcPr marL="180000" marR="7620" marT="7620" marB="0" anchor="ctr"/>
                </a:tc>
                <a:tc>
                  <a:txBody>
                    <a:bodyPr/>
                    <a:lstStyle/>
                    <a:p>
                      <a:pPr algn="l" fontAlgn="t"/>
                      <a:r>
                        <a:rPr lang="en-US" sz="1600" b="0" i="0" u="none" strike="noStrike" dirty="0">
                          <a:solidFill>
                            <a:srgbClr val="000000"/>
                          </a:solidFill>
                          <a:effectLst/>
                          <a:latin typeface="+mn-lt"/>
                        </a:rPr>
                        <a:t>Map GeM products with similar products within GeM catalog to identify:</a:t>
                      </a:r>
                      <a:br>
                        <a:rPr lang="en-US" sz="1600" b="0" i="0" u="none" strike="noStrike" dirty="0">
                          <a:solidFill>
                            <a:srgbClr val="000000"/>
                          </a:solidFill>
                          <a:effectLst/>
                          <a:latin typeface="+mn-lt"/>
                        </a:rPr>
                      </a:br>
                      <a:r>
                        <a:rPr lang="en-US" sz="1600" b="0" i="0" u="none" strike="noStrike" dirty="0">
                          <a:solidFill>
                            <a:srgbClr val="000000"/>
                          </a:solidFill>
                          <a:effectLst/>
                          <a:latin typeface="+mn-lt"/>
                        </a:rPr>
                        <a:t>1. Products with comparable features that offer better market value</a:t>
                      </a:r>
                      <a:br>
                        <a:rPr lang="en-US" sz="1600" b="0" i="0" u="none" strike="noStrike" dirty="0">
                          <a:solidFill>
                            <a:srgbClr val="000000"/>
                          </a:solidFill>
                          <a:effectLst/>
                          <a:latin typeface="+mn-lt"/>
                        </a:rPr>
                      </a:br>
                      <a:r>
                        <a:rPr lang="en-US" sz="1600" b="0" i="0" u="none" strike="noStrike" dirty="0">
                          <a:solidFill>
                            <a:srgbClr val="000000"/>
                          </a:solidFill>
                          <a:effectLst/>
                          <a:latin typeface="+mn-lt"/>
                        </a:rPr>
                        <a:t>2. Products with better specification with similar/ acceptable higher price</a:t>
                      </a:r>
                    </a:p>
                  </a:txBody>
                  <a:tcPr marL="180000" marR="72000" marT="7620" marB="0" anchor="ctr"/>
                </a:tc>
                <a:extLst>
                  <a:ext uri="{0D108BD9-81ED-4DB2-BD59-A6C34878D82A}">
                    <a16:rowId xmlns:a16="http://schemas.microsoft.com/office/drawing/2014/main" xmlns="" val="2431615321"/>
                  </a:ext>
                </a:extLst>
              </a:tr>
              <a:tr h="667621">
                <a:tc>
                  <a:txBody>
                    <a:bodyPr/>
                    <a:lstStyle/>
                    <a:p>
                      <a:pPr algn="ctr" fontAlgn="b"/>
                      <a:r>
                        <a:rPr lang="en-IN" sz="1600" b="1" i="0" u="none" strike="noStrike" dirty="0">
                          <a:solidFill>
                            <a:srgbClr val="000000"/>
                          </a:solidFill>
                          <a:effectLst/>
                          <a:latin typeface="+mn-lt"/>
                        </a:rPr>
                        <a:t>3</a:t>
                      </a:r>
                    </a:p>
                  </a:txBody>
                  <a:tcPr marL="9525" marR="9525" marT="9525" marB="0" anchor="ctr" anchorCtr="1"/>
                </a:tc>
                <a:tc>
                  <a:txBody>
                    <a:bodyPr/>
                    <a:lstStyle/>
                    <a:p>
                      <a:pPr algn="l" fontAlgn="t"/>
                      <a:r>
                        <a:rPr lang="en-IN" sz="1600" b="0" i="0" u="none" strike="noStrike" dirty="0">
                          <a:solidFill>
                            <a:srgbClr val="000000"/>
                          </a:solidFill>
                          <a:effectLst/>
                          <a:latin typeface="+mn-lt"/>
                        </a:rPr>
                        <a:t>Govt. Initiative </a:t>
                      </a:r>
                    </a:p>
                  </a:txBody>
                  <a:tcPr marL="180000" marR="7620" marT="7620" marB="0" anchor="ctr"/>
                </a:tc>
                <a:tc>
                  <a:txBody>
                    <a:bodyPr/>
                    <a:lstStyle/>
                    <a:p>
                      <a:pPr algn="l" fontAlgn="t"/>
                      <a:r>
                        <a:rPr lang="en-US" sz="1600" b="0" i="0" u="none" strike="noStrike" dirty="0">
                          <a:solidFill>
                            <a:srgbClr val="000000"/>
                          </a:solidFill>
                          <a:effectLst/>
                          <a:latin typeface="+mn-lt"/>
                        </a:rPr>
                        <a:t>Map products with similar products within GeM catalog to identify products with comparable features that offer better market value and fulfills conditions of govt. initiatives</a:t>
                      </a:r>
                    </a:p>
                  </a:txBody>
                  <a:tcPr marL="180000" marR="72000" marT="7620" marB="0" anchor="ctr"/>
                </a:tc>
                <a:extLst>
                  <a:ext uri="{0D108BD9-81ED-4DB2-BD59-A6C34878D82A}">
                    <a16:rowId xmlns:a16="http://schemas.microsoft.com/office/drawing/2014/main" xmlns="" val="2078679626"/>
                  </a:ext>
                </a:extLst>
              </a:tr>
              <a:tr h="762976">
                <a:tc>
                  <a:txBody>
                    <a:bodyPr/>
                    <a:lstStyle/>
                    <a:p>
                      <a:pPr algn="ctr" fontAlgn="b"/>
                      <a:r>
                        <a:rPr lang="en-IN" sz="1600" b="1" i="0" u="none" strike="noStrike" dirty="0">
                          <a:solidFill>
                            <a:srgbClr val="000000"/>
                          </a:solidFill>
                          <a:effectLst/>
                          <a:latin typeface="+mn-lt"/>
                        </a:rPr>
                        <a:t>4</a:t>
                      </a:r>
                    </a:p>
                  </a:txBody>
                  <a:tcPr marL="9525" marR="9525" marT="9525" marB="0" anchor="ctr" anchorCtr="1"/>
                </a:tc>
                <a:tc>
                  <a:txBody>
                    <a:bodyPr/>
                    <a:lstStyle/>
                    <a:p>
                      <a:pPr algn="l" fontAlgn="t"/>
                      <a:r>
                        <a:rPr lang="en-IN" sz="1600" b="0" i="0" u="none" strike="noStrike" dirty="0">
                          <a:solidFill>
                            <a:srgbClr val="000000"/>
                          </a:solidFill>
                          <a:effectLst/>
                          <a:latin typeface="+mn-lt"/>
                        </a:rPr>
                        <a:t>Certificate validation</a:t>
                      </a:r>
                    </a:p>
                  </a:txBody>
                  <a:tcPr marL="180000" marR="7620" marT="7620" marB="0" anchor="ctr"/>
                </a:tc>
                <a:tc>
                  <a:txBody>
                    <a:bodyPr/>
                    <a:lstStyle/>
                    <a:p>
                      <a:pPr algn="l" fontAlgn="t"/>
                      <a:r>
                        <a:rPr lang="en-US" sz="1600" b="0" i="0" u="none" strike="noStrike" dirty="0">
                          <a:solidFill>
                            <a:srgbClr val="000000"/>
                          </a:solidFill>
                          <a:effectLst/>
                          <a:latin typeface="+mn-lt"/>
                        </a:rPr>
                        <a:t>Validation of the data points available in the certificate with the given data of the check points</a:t>
                      </a:r>
                    </a:p>
                  </a:txBody>
                  <a:tcPr marL="180000" marR="72000" marT="7620" marB="0" anchor="ctr"/>
                </a:tc>
                <a:extLst>
                  <a:ext uri="{0D108BD9-81ED-4DB2-BD59-A6C34878D82A}">
                    <a16:rowId xmlns:a16="http://schemas.microsoft.com/office/drawing/2014/main" xmlns="" val="1666730816"/>
                  </a:ext>
                </a:extLst>
              </a:tr>
              <a:tr h="733425">
                <a:tc>
                  <a:txBody>
                    <a:bodyPr/>
                    <a:lstStyle/>
                    <a:p>
                      <a:pPr algn="ctr" fontAlgn="b"/>
                      <a:r>
                        <a:rPr lang="en-IN" sz="1600" b="1" i="0" u="none" strike="noStrike" dirty="0">
                          <a:solidFill>
                            <a:srgbClr val="000000"/>
                          </a:solidFill>
                          <a:effectLst/>
                          <a:latin typeface="+mn-lt"/>
                        </a:rPr>
                        <a:t>5</a:t>
                      </a:r>
                    </a:p>
                  </a:txBody>
                  <a:tcPr marL="9525" marR="9525" marT="9525" marB="0" anchor="ctr" anchorCtr="1"/>
                </a:tc>
                <a:tc>
                  <a:txBody>
                    <a:bodyPr/>
                    <a:lstStyle/>
                    <a:p>
                      <a:pPr algn="l" fontAlgn="t"/>
                      <a:r>
                        <a:rPr lang="en-IN" sz="1600" b="0" i="0" u="none" strike="noStrike" dirty="0">
                          <a:solidFill>
                            <a:srgbClr val="000000"/>
                          </a:solidFill>
                          <a:effectLst/>
                          <a:latin typeface="+mn-lt"/>
                        </a:rPr>
                        <a:t>Demand forecasting</a:t>
                      </a:r>
                    </a:p>
                  </a:txBody>
                  <a:tcPr marL="180000" marR="7620" marT="7620" marB="0" anchor="ctr"/>
                </a:tc>
                <a:tc>
                  <a:txBody>
                    <a:bodyPr/>
                    <a:lstStyle/>
                    <a:p>
                      <a:pPr algn="l" fontAlgn="t"/>
                      <a:r>
                        <a:rPr lang="en-US" sz="1600" b="0" i="0" u="none" strike="noStrike" dirty="0">
                          <a:solidFill>
                            <a:srgbClr val="000000"/>
                          </a:solidFill>
                          <a:effectLst/>
                          <a:latin typeface="+mn-lt"/>
                        </a:rPr>
                        <a:t>Forecasting demand/ order quantity of the frequently procured categories in GeM</a:t>
                      </a:r>
                    </a:p>
                  </a:txBody>
                  <a:tcPr marL="180000" marR="72000" marT="7620" marB="0" anchor="ctr"/>
                </a:tc>
                <a:extLst>
                  <a:ext uri="{0D108BD9-81ED-4DB2-BD59-A6C34878D82A}">
                    <a16:rowId xmlns:a16="http://schemas.microsoft.com/office/drawing/2014/main" xmlns="" val="783827943"/>
                  </a:ext>
                </a:extLst>
              </a:tr>
              <a:tr h="619356">
                <a:tc>
                  <a:txBody>
                    <a:bodyPr/>
                    <a:lstStyle/>
                    <a:p>
                      <a:pPr algn="ctr" fontAlgn="b"/>
                      <a:r>
                        <a:rPr lang="en-IN" sz="1600" b="1" i="0" u="none" strike="noStrike" dirty="0">
                          <a:solidFill>
                            <a:srgbClr val="000000"/>
                          </a:solidFill>
                          <a:effectLst/>
                          <a:latin typeface="+mn-lt"/>
                        </a:rPr>
                        <a:t>6</a:t>
                      </a:r>
                    </a:p>
                  </a:txBody>
                  <a:tcPr marL="9525" marR="9525" marT="9525" marB="0" anchor="ctr" anchorCtr="1"/>
                </a:tc>
                <a:tc>
                  <a:txBody>
                    <a:bodyPr/>
                    <a:lstStyle/>
                    <a:p>
                      <a:pPr algn="l" fontAlgn="t"/>
                      <a:r>
                        <a:rPr lang="en-IN" sz="1600" b="0" i="0" u="none" strike="noStrike" dirty="0">
                          <a:solidFill>
                            <a:srgbClr val="000000"/>
                          </a:solidFill>
                          <a:effectLst/>
                          <a:latin typeface="+mn-lt"/>
                        </a:rPr>
                        <a:t>Health of the bid</a:t>
                      </a:r>
                    </a:p>
                  </a:txBody>
                  <a:tcPr marL="180000" marR="7620" marT="7620" marB="0" anchor="ctr"/>
                </a:tc>
                <a:tc>
                  <a:txBody>
                    <a:bodyPr/>
                    <a:lstStyle/>
                    <a:p>
                      <a:pPr algn="l" fontAlgn="t"/>
                      <a:r>
                        <a:rPr lang="en-US" sz="1600" b="0" i="0" u="none" strike="noStrike" dirty="0">
                          <a:solidFill>
                            <a:srgbClr val="000000"/>
                          </a:solidFill>
                          <a:effectLst/>
                          <a:latin typeface="+mn-lt"/>
                        </a:rPr>
                        <a:t>Creating a report of the bid to assess its competitiveness and fairness</a:t>
                      </a:r>
                    </a:p>
                  </a:txBody>
                  <a:tcPr marL="180000" marR="72000" marT="7620" marB="0" anchor="ctr"/>
                </a:tc>
                <a:extLst>
                  <a:ext uri="{0D108BD9-81ED-4DB2-BD59-A6C34878D82A}">
                    <a16:rowId xmlns:a16="http://schemas.microsoft.com/office/drawing/2014/main" xmlns="" val="3887216094"/>
                  </a:ext>
                </a:extLst>
              </a:tr>
            </a:tbl>
          </a:graphicData>
        </a:graphic>
      </p:graphicFrame>
    </p:spTree>
    <p:extLst>
      <p:ext uri="{BB962C8B-B14F-4D97-AF65-F5344CB8AC3E}">
        <p14:creationId xmlns:p14="http://schemas.microsoft.com/office/powerpoint/2010/main" val="3512224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E8C921-47CA-4859-91B3-B73EA3B3B52E}"/>
              </a:ext>
            </a:extLst>
          </p:cNvPr>
          <p:cNvSpPr>
            <a:spLocks noGrp="1"/>
          </p:cNvSpPr>
          <p:nvPr>
            <p:ph type="title"/>
          </p:nvPr>
        </p:nvSpPr>
        <p:spPr>
          <a:xfrm>
            <a:off x="873102" y="445379"/>
            <a:ext cx="10683977" cy="387798"/>
          </a:xfrm>
        </p:spPr>
        <p:txBody>
          <a:bodyPr vert="horz">
            <a:normAutofit/>
          </a:bodyPr>
          <a:lstStyle/>
          <a:p>
            <a:r>
              <a:rPr lang="en-US" sz="2800" dirty="0">
                <a:solidFill>
                  <a:schemeClr val="tx2"/>
                </a:solidFill>
                <a:latin typeface="+mn-lt"/>
              </a:rPr>
              <a:t>Advance Analytics Use Cases (II/III)</a:t>
            </a:r>
          </a:p>
        </p:txBody>
      </p:sp>
      <p:graphicFrame>
        <p:nvGraphicFramePr>
          <p:cNvPr id="3" name="Table 4">
            <a:extLst>
              <a:ext uri="{FF2B5EF4-FFF2-40B4-BE49-F238E27FC236}">
                <a16:creationId xmlns:a16="http://schemas.microsoft.com/office/drawing/2014/main" xmlns="" id="{EF2C4812-FE7F-4DB6-4674-AF72F53B1BC4}"/>
              </a:ext>
            </a:extLst>
          </p:cNvPr>
          <p:cNvGraphicFramePr>
            <a:graphicFrameLocks noGrp="1"/>
          </p:cNvGraphicFramePr>
          <p:nvPr/>
        </p:nvGraphicFramePr>
        <p:xfrm>
          <a:off x="873101" y="992506"/>
          <a:ext cx="10683977" cy="5294577"/>
        </p:xfrm>
        <a:graphic>
          <a:graphicData uri="http://schemas.openxmlformats.org/drawingml/2006/table">
            <a:tbl>
              <a:tblPr firstRow="1" bandRow="1">
                <a:tableStyleId>{5C22544A-7EE6-4342-B048-85BDC9FD1C3A}</a:tableStyleId>
              </a:tblPr>
              <a:tblGrid>
                <a:gridCol w="587829">
                  <a:extLst>
                    <a:ext uri="{9D8B030D-6E8A-4147-A177-3AD203B41FA5}">
                      <a16:colId xmlns:a16="http://schemas.microsoft.com/office/drawing/2014/main" xmlns="" val="2208201009"/>
                    </a:ext>
                  </a:extLst>
                </a:gridCol>
                <a:gridCol w="3358720">
                  <a:extLst>
                    <a:ext uri="{9D8B030D-6E8A-4147-A177-3AD203B41FA5}">
                      <a16:colId xmlns:a16="http://schemas.microsoft.com/office/drawing/2014/main" xmlns="" val="1337288084"/>
                    </a:ext>
                  </a:extLst>
                </a:gridCol>
                <a:gridCol w="6737428">
                  <a:extLst>
                    <a:ext uri="{9D8B030D-6E8A-4147-A177-3AD203B41FA5}">
                      <a16:colId xmlns:a16="http://schemas.microsoft.com/office/drawing/2014/main" xmlns="" val="4191051164"/>
                    </a:ext>
                  </a:extLst>
                </a:gridCol>
              </a:tblGrid>
              <a:tr h="647932">
                <a:tc>
                  <a:txBody>
                    <a:bodyPr/>
                    <a:lstStyle/>
                    <a:p>
                      <a:pPr algn="ctr" fontAlgn="ctr"/>
                      <a:r>
                        <a:rPr lang="en-IN" sz="1600" b="1" i="0" u="none" strike="noStrike" dirty="0">
                          <a:solidFill>
                            <a:schemeClr val="bg1"/>
                          </a:solidFill>
                          <a:effectLst/>
                          <a:latin typeface="+mn-lt"/>
                        </a:rPr>
                        <a:t>S. No.</a:t>
                      </a:r>
                    </a:p>
                  </a:txBody>
                  <a:tcPr marL="7620" marR="7620" marT="7620" marB="0" anchor="ctr" anchorCtr="1">
                    <a:solidFill>
                      <a:srgbClr val="263C85"/>
                    </a:solidFill>
                  </a:tcPr>
                </a:tc>
                <a:tc>
                  <a:txBody>
                    <a:bodyPr/>
                    <a:lstStyle/>
                    <a:p>
                      <a:pPr algn="ctr" fontAlgn="ctr"/>
                      <a:r>
                        <a:rPr lang="en-IN" sz="1600" b="1" i="0" u="none" strike="noStrike" dirty="0">
                          <a:solidFill>
                            <a:schemeClr val="bg1"/>
                          </a:solidFill>
                          <a:effectLst/>
                          <a:latin typeface="+mn-lt"/>
                        </a:rPr>
                        <a:t>Use Case</a:t>
                      </a:r>
                    </a:p>
                  </a:txBody>
                  <a:tcPr marL="7620" marR="7620" marT="7620" marB="0" anchor="ctr" anchorCtr="1">
                    <a:solidFill>
                      <a:srgbClr val="263C85"/>
                    </a:solidFill>
                  </a:tcPr>
                </a:tc>
                <a:tc>
                  <a:txBody>
                    <a:bodyPr/>
                    <a:lstStyle/>
                    <a:p>
                      <a:pPr algn="ctr" fontAlgn="ctr"/>
                      <a:r>
                        <a:rPr lang="de-DE" sz="1600" b="1" i="0" u="none" strike="noStrike" dirty="0">
                          <a:solidFill>
                            <a:schemeClr val="bg1"/>
                          </a:solidFill>
                          <a:effectLst/>
                          <a:latin typeface="+mn-lt"/>
                        </a:rPr>
                        <a:t>Solution description</a:t>
                      </a:r>
                    </a:p>
                  </a:txBody>
                  <a:tcPr marL="7620" marR="7620" marT="7620" marB="0" anchor="ctr" anchorCtr="1">
                    <a:solidFill>
                      <a:srgbClr val="263C85"/>
                    </a:solidFill>
                  </a:tcPr>
                </a:tc>
                <a:extLst>
                  <a:ext uri="{0D108BD9-81ED-4DB2-BD59-A6C34878D82A}">
                    <a16:rowId xmlns:a16="http://schemas.microsoft.com/office/drawing/2014/main" xmlns="" val="16787875"/>
                  </a:ext>
                </a:extLst>
              </a:tr>
              <a:tr h="647560">
                <a:tc>
                  <a:txBody>
                    <a:bodyPr/>
                    <a:lstStyle/>
                    <a:p>
                      <a:pPr algn="ctr" fontAlgn="b"/>
                      <a:r>
                        <a:rPr lang="en-IN" sz="1600" b="1" i="0" u="none" strike="noStrike" dirty="0">
                          <a:solidFill>
                            <a:srgbClr val="000000"/>
                          </a:solidFill>
                          <a:effectLst/>
                          <a:latin typeface="+mn-lt"/>
                        </a:rPr>
                        <a:t>7</a:t>
                      </a:r>
                    </a:p>
                  </a:txBody>
                  <a:tcPr marL="9525" marR="9525" marT="9525" marB="0" anchor="ctr" anchorCtr="1"/>
                </a:tc>
                <a:tc>
                  <a:txBody>
                    <a:bodyPr/>
                    <a:lstStyle/>
                    <a:p>
                      <a:pPr marL="0" algn="l" defTabSz="914400" rtl="0" eaLnBrk="1" fontAlgn="t" latinLnBrk="0" hangingPunct="1"/>
                      <a:r>
                        <a:rPr lang="en-IN" sz="1600" b="0" i="0" u="none" strike="noStrike" kern="1200" dirty="0">
                          <a:solidFill>
                            <a:srgbClr val="000000"/>
                          </a:solidFill>
                          <a:effectLst/>
                          <a:latin typeface="+mn-lt"/>
                          <a:ea typeface="+mn-ea"/>
                          <a:cs typeface="+mn-cs"/>
                        </a:rPr>
                        <a:t>Internal price analysis</a:t>
                      </a:r>
                    </a:p>
                  </a:txBody>
                  <a:tcPr marL="180000" marR="7620" marT="7620" marB="0" anchor="ctr"/>
                </a:tc>
                <a:tc rowSpan="4">
                  <a:txBody>
                    <a:bodyPr/>
                    <a:lstStyle/>
                    <a:p>
                      <a:pPr marL="0" algn="l" defTabSz="914400" rtl="0" eaLnBrk="1" fontAlgn="t" latinLnBrk="0" hangingPunct="1"/>
                      <a:r>
                        <a:rPr lang="en-US" sz="1600" b="0" i="0" u="none" strike="noStrike" kern="1200" dirty="0">
                          <a:solidFill>
                            <a:srgbClr val="000000"/>
                          </a:solidFill>
                          <a:effectLst/>
                          <a:latin typeface="+mn-lt"/>
                          <a:ea typeface="+mn-ea"/>
                          <a:cs typeface="+mn-cs"/>
                        </a:rPr>
                        <a:t>Price gap analysis of the Gem product at all four level:</a:t>
                      </a:r>
                      <a:br>
                        <a:rPr lang="en-US" sz="1600" b="0" i="0" u="none" strike="noStrike" kern="1200" dirty="0">
                          <a:solidFill>
                            <a:srgbClr val="000000"/>
                          </a:solidFill>
                          <a:effectLst/>
                          <a:latin typeface="+mn-lt"/>
                          <a:ea typeface="+mn-ea"/>
                          <a:cs typeface="+mn-cs"/>
                        </a:rPr>
                      </a:br>
                      <a:r>
                        <a:rPr lang="en-US" sz="1600" b="0" i="0" u="none" strike="noStrike" kern="1200" dirty="0">
                          <a:solidFill>
                            <a:srgbClr val="000000"/>
                          </a:solidFill>
                          <a:effectLst/>
                          <a:latin typeface="+mn-lt"/>
                          <a:ea typeface="+mn-ea"/>
                          <a:cs typeface="+mn-cs"/>
                        </a:rPr>
                        <a:t>1. Analysis with the similar products available in the GeM platform</a:t>
                      </a:r>
                      <a:br>
                        <a:rPr lang="en-US" sz="1600" b="0" i="0" u="none" strike="noStrike" kern="1200" dirty="0">
                          <a:solidFill>
                            <a:srgbClr val="000000"/>
                          </a:solidFill>
                          <a:effectLst/>
                          <a:latin typeface="+mn-lt"/>
                          <a:ea typeface="+mn-ea"/>
                          <a:cs typeface="+mn-cs"/>
                        </a:rPr>
                      </a:br>
                      <a:r>
                        <a:rPr lang="en-US" sz="1600" b="0" i="0" u="none" strike="noStrike" kern="1200" dirty="0">
                          <a:solidFill>
                            <a:srgbClr val="000000"/>
                          </a:solidFill>
                          <a:effectLst/>
                          <a:latin typeface="+mn-lt"/>
                          <a:ea typeface="+mn-ea"/>
                          <a:cs typeface="+mn-cs"/>
                        </a:rPr>
                        <a:t>2. Analysis with the similar products available in the e marketplace</a:t>
                      </a:r>
                      <a:br>
                        <a:rPr lang="en-US" sz="1600" b="0" i="0" u="none" strike="noStrike" kern="1200" dirty="0">
                          <a:solidFill>
                            <a:srgbClr val="000000"/>
                          </a:solidFill>
                          <a:effectLst/>
                          <a:latin typeface="+mn-lt"/>
                          <a:ea typeface="+mn-ea"/>
                          <a:cs typeface="+mn-cs"/>
                        </a:rPr>
                      </a:br>
                      <a:r>
                        <a:rPr lang="en-US" sz="1600" b="0" i="0" u="none" strike="noStrike" kern="1200" dirty="0">
                          <a:solidFill>
                            <a:srgbClr val="000000"/>
                          </a:solidFill>
                          <a:effectLst/>
                          <a:latin typeface="+mn-lt"/>
                          <a:ea typeface="+mn-ea"/>
                          <a:cs typeface="+mn-cs"/>
                        </a:rPr>
                        <a:t>3. Analysis of the minimum and maximum trend of the product price</a:t>
                      </a:r>
                      <a:br>
                        <a:rPr lang="en-US" sz="1600" b="0" i="0" u="none" strike="noStrike" kern="1200" dirty="0">
                          <a:solidFill>
                            <a:srgbClr val="000000"/>
                          </a:solidFill>
                          <a:effectLst/>
                          <a:latin typeface="+mn-lt"/>
                          <a:ea typeface="+mn-ea"/>
                          <a:cs typeface="+mn-cs"/>
                        </a:rPr>
                      </a:br>
                      <a:r>
                        <a:rPr lang="en-US" sz="1600" b="0" i="0" u="none" strike="noStrike" kern="1200" dirty="0">
                          <a:solidFill>
                            <a:srgbClr val="000000"/>
                          </a:solidFill>
                          <a:effectLst/>
                          <a:latin typeface="+mn-lt"/>
                          <a:ea typeface="+mn-ea"/>
                          <a:cs typeface="+mn-cs"/>
                        </a:rPr>
                        <a:t>4. Analysis of the product price trend to determine the outliers.</a:t>
                      </a:r>
                    </a:p>
                  </a:txBody>
                  <a:tcPr marL="180000" marR="7620" marT="7620" marB="0" anchor="ctr"/>
                </a:tc>
                <a:extLst>
                  <a:ext uri="{0D108BD9-81ED-4DB2-BD59-A6C34878D82A}">
                    <a16:rowId xmlns:a16="http://schemas.microsoft.com/office/drawing/2014/main" xmlns="" val="615623047"/>
                  </a:ext>
                </a:extLst>
              </a:tr>
              <a:tr h="891505">
                <a:tc>
                  <a:txBody>
                    <a:bodyPr/>
                    <a:lstStyle/>
                    <a:p>
                      <a:pPr algn="ctr" fontAlgn="b"/>
                      <a:r>
                        <a:rPr lang="en-IN" sz="1600" b="1" i="0" u="none" strike="noStrike" dirty="0">
                          <a:solidFill>
                            <a:srgbClr val="000000"/>
                          </a:solidFill>
                          <a:effectLst/>
                          <a:latin typeface="+mn-lt"/>
                        </a:rPr>
                        <a:t>8</a:t>
                      </a:r>
                    </a:p>
                  </a:txBody>
                  <a:tcPr marL="9525" marR="9525" marT="9525" marB="0" anchor="ctr" anchorCtr="1"/>
                </a:tc>
                <a:tc>
                  <a:txBody>
                    <a:bodyPr/>
                    <a:lstStyle/>
                    <a:p>
                      <a:pPr marL="0" algn="l" defTabSz="914400" rtl="0" eaLnBrk="1" fontAlgn="t" latinLnBrk="0" hangingPunct="1"/>
                      <a:r>
                        <a:rPr lang="en-IN" sz="1600" b="0" i="0" u="none" strike="noStrike" kern="1200" dirty="0">
                          <a:solidFill>
                            <a:srgbClr val="000000"/>
                          </a:solidFill>
                          <a:effectLst/>
                          <a:latin typeface="+mn-lt"/>
                          <a:ea typeface="+mn-ea"/>
                          <a:cs typeface="+mn-cs"/>
                        </a:rPr>
                        <a:t>External marketplace price analysis</a:t>
                      </a:r>
                    </a:p>
                  </a:txBody>
                  <a:tcPr marL="180000" marR="7620" marT="7620" marB="0" anchor="ctr"/>
                </a:tc>
                <a:tc vMerge="1">
                  <a:txBody>
                    <a:bodyPr/>
                    <a:lstStyle/>
                    <a:p>
                      <a:endParaRPr lang="en-IN"/>
                    </a:p>
                  </a:txBody>
                  <a:tcPr/>
                </a:tc>
                <a:extLst>
                  <a:ext uri="{0D108BD9-81ED-4DB2-BD59-A6C34878D82A}">
                    <a16:rowId xmlns:a16="http://schemas.microsoft.com/office/drawing/2014/main" xmlns="" val="2431615321"/>
                  </a:ext>
                </a:extLst>
              </a:tr>
              <a:tr h="667621">
                <a:tc>
                  <a:txBody>
                    <a:bodyPr/>
                    <a:lstStyle/>
                    <a:p>
                      <a:pPr algn="ctr" fontAlgn="b"/>
                      <a:r>
                        <a:rPr lang="en-IN" sz="1600" b="1" i="0" u="none" strike="noStrike" dirty="0">
                          <a:solidFill>
                            <a:srgbClr val="000000"/>
                          </a:solidFill>
                          <a:effectLst/>
                          <a:latin typeface="+mn-lt"/>
                        </a:rPr>
                        <a:t>9</a:t>
                      </a:r>
                    </a:p>
                  </a:txBody>
                  <a:tcPr marL="9525" marR="9525" marT="9525" marB="0" anchor="ctr" anchorCtr="1"/>
                </a:tc>
                <a:tc>
                  <a:txBody>
                    <a:bodyPr/>
                    <a:lstStyle/>
                    <a:p>
                      <a:pPr marL="0" algn="l" defTabSz="914400" rtl="0" eaLnBrk="1" fontAlgn="t" latinLnBrk="0" hangingPunct="1"/>
                      <a:r>
                        <a:rPr lang="en-IN" sz="1600" b="0" i="0" u="none" strike="noStrike" kern="1200" dirty="0">
                          <a:solidFill>
                            <a:srgbClr val="000000"/>
                          </a:solidFill>
                          <a:effectLst/>
                          <a:latin typeface="+mn-lt"/>
                          <a:ea typeface="+mn-ea"/>
                          <a:cs typeface="+mn-cs"/>
                        </a:rPr>
                        <a:t>Min-Max analysis</a:t>
                      </a:r>
                    </a:p>
                  </a:txBody>
                  <a:tcPr marL="180000" marR="7620" marT="7620" marB="0" anchor="ctr"/>
                </a:tc>
                <a:tc vMerge="1">
                  <a:txBody>
                    <a:bodyPr/>
                    <a:lstStyle/>
                    <a:p>
                      <a:endParaRPr lang="en-IN"/>
                    </a:p>
                  </a:txBody>
                  <a:tcPr/>
                </a:tc>
                <a:extLst>
                  <a:ext uri="{0D108BD9-81ED-4DB2-BD59-A6C34878D82A}">
                    <a16:rowId xmlns:a16="http://schemas.microsoft.com/office/drawing/2014/main" xmlns="" val="2078679626"/>
                  </a:ext>
                </a:extLst>
              </a:tr>
              <a:tr h="891505">
                <a:tc>
                  <a:txBody>
                    <a:bodyPr/>
                    <a:lstStyle/>
                    <a:p>
                      <a:pPr algn="ctr" fontAlgn="b"/>
                      <a:r>
                        <a:rPr lang="en-IN" sz="1600" b="1" i="0" u="none" strike="noStrike" dirty="0">
                          <a:solidFill>
                            <a:srgbClr val="000000"/>
                          </a:solidFill>
                          <a:effectLst/>
                          <a:latin typeface="+mn-lt"/>
                        </a:rPr>
                        <a:t>10</a:t>
                      </a:r>
                    </a:p>
                  </a:txBody>
                  <a:tcPr marL="9525" marR="9525" marT="9525" marB="0" anchor="ctr" anchorCtr="1"/>
                </a:tc>
                <a:tc>
                  <a:txBody>
                    <a:bodyPr/>
                    <a:lstStyle/>
                    <a:p>
                      <a:pPr marL="0" algn="l" defTabSz="914400" rtl="0" eaLnBrk="1" fontAlgn="t" latinLnBrk="0" hangingPunct="1"/>
                      <a:r>
                        <a:rPr lang="en-IN" sz="1600" b="0" i="0" u="none" strike="noStrike" kern="1200" dirty="0">
                          <a:solidFill>
                            <a:srgbClr val="000000"/>
                          </a:solidFill>
                          <a:effectLst/>
                          <a:latin typeface="+mn-lt"/>
                          <a:ea typeface="+mn-ea"/>
                          <a:cs typeface="+mn-cs"/>
                        </a:rPr>
                        <a:t>Price Trend Outlier detection</a:t>
                      </a:r>
                    </a:p>
                  </a:txBody>
                  <a:tcPr marL="180000" marR="7620" marT="7620" marB="0" anchor="ctr"/>
                </a:tc>
                <a:tc vMerge="1">
                  <a:txBody>
                    <a:bodyPr/>
                    <a:lstStyle/>
                    <a:p>
                      <a:endParaRPr lang="en-IN" dirty="0"/>
                    </a:p>
                  </a:txBody>
                  <a:tcPr/>
                </a:tc>
                <a:extLst>
                  <a:ext uri="{0D108BD9-81ED-4DB2-BD59-A6C34878D82A}">
                    <a16:rowId xmlns:a16="http://schemas.microsoft.com/office/drawing/2014/main" xmlns="" val="1666730816"/>
                  </a:ext>
                </a:extLst>
              </a:tr>
              <a:tr h="929098">
                <a:tc>
                  <a:txBody>
                    <a:bodyPr/>
                    <a:lstStyle/>
                    <a:p>
                      <a:pPr algn="ctr" fontAlgn="b"/>
                      <a:r>
                        <a:rPr lang="en-IN" sz="1600" b="1" i="0" u="none" strike="noStrike" dirty="0">
                          <a:solidFill>
                            <a:srgbClr val="000000"/>
                          </a:solidFill>
                          <a:effectLst/>
                          <a:latin typeface="+mn-lt"/>
                        </a:rPr>
                        <a:t>11</a:t>
                      </a:r>
                    </a:p>
                  </a:txBody>
                  <a:tcPr marL="9525" marR="9525" marT="9525" marB="0" anchor="ctr" anchorCtr="1"/>
                </a:tc>
                <a:tc>
                  <a:txBody>
                    <a:bodyPr/>
                    <a:lstStyle/>
                    <a:p>
                      <a:pPr marL="0" algn="l" defTabSz="914400" rtl="0" eaLnBrk="1" fontAlgn="t" latinLnBrk="0" hangingPunct="1"/>
                      <a:r>
                        <a:rPr lang="en-IN" sz="1600" b="0" i="0" u="none" strike="noStrike" kern="1200" dirty="0">
                          <a:solidFill>
                            <a:srgbClr val="000000"/>
                          </a:solidFill>
                          <a:effectLst/>
                          <a:latin typeface="+mn-lt"/>
                          <a:ea typeface="+mn-ea"/>
                          <a:cs typeface="+mn-cs"/>
                        </a:rPr>
                        <a:t>Technical Rejection Comments Appropriateness </a:t>
                      </a:r>
                    </a:p>
                  </a:txBody>
                  <a:tcPr marL="180000" marR="7620" marT="7620" marB="0" anchor="ctr"/>
                </a:tc>
                <a:tc>
                  <a:txBody>
                    <a:bodyPr/>
                    <a:lstStyle/>
                    <a:p>
                      <a:pPr marL="0" algn="l" defTabSz="914400" rtl="0" eaLnBrk="1" fontAlgn="t" latinLnBrk="0" hangingPunct="1"/>
                      <a:r>
                        <a:rPr lang="en-IN" sz="1600" b="0" i="0" u="none" strike="noStrike" kern="1200" dirty="0">
                          <a:solidFill>
                            <a:srgbClr val="000000"/>
                          </a:solidFill>
                          <a:effectLst/>
                          <a:latin typeface="+mn-lt"/>
                          <a:ea typeface="+mn-ea"/>
                          <a:cs typeface="+mn-cs"/>
                        </a:rPr>
                        <a:t>Identify vague or irrelevant comments by the buyer for disqualifying sellers during technical evaluation</a:t>
                      </a:r>
                    </a:p>
                  </a:txBody>
                  <a:tcPr marL="180000" marR="7620" marT="7620" marB="0" anchor="ctr"/>
                </a:tc>
                <a:extLst>
                  <a:ext uri="{0D108BD9-81ED-4DB2-BD59-A6C34878D82A}">
                    <a16:rowId xmlns:a16="http://schemas.microsoft.com/office/drawing/2014/main" xmlns="" val="783827943"/>
                  </a:ext>
                </a:extLst>
              </a:tr>
              <a:tr h="619356">
                <a:tc>
                  <a:txBody>
                    <a:bodyPr/>
                    <a:lstStyle/>
                    <a:p>
                      <a:pPr algn="ctr" fontAlgn="b"/>
                      <a:r>
                        <a:rPr lang="en-IN" sz="1600" b="1" i="0" u="none" strike="noStrike" dirty="0">
                          <a:solidFill>
                            <a:srgbClr val="000000"/>
                          </a:solidFill>
                          <a:effectLst/>
                          <a:latin typeface="+mn-lt"/>
                        </a:rPr>
                        <a:t>12</a:t>
                      </a:r>
                    </a:p>
                  </a:txBody>
                  <a:tcPr marL="9525" marR="9525" marT="9525" marB="0" anchor="ctr" anchorCtr="1"/>
                </a:tc>
                <a:tc>
                  <a:txBody>
                    <a:bodyPr/>
                    <a:lstStyle/>
                    <a:p>
                      <a:pPr marL="0" algn="l" defTabSz="914400" rtl="0" eaLnBrk="1" fontAlgn="t" latinLnBrk="0" hangingPunct="1"/>
                      <a:r>
                        <a:rPr lang="en-IN" sz="1600" b="0" i="0" u="none" strike="noStrike" kern="1200" dirty="0">
                          <a:solidFill>
                            <a:srgbClr val="000000"/>
                          </a:solidFill>
                          <a:effectLst/>
                          <a:latin typeface="+mn-lt"/>
                          <a:ea typeface="+mn-ea"/>
                          <a:cs typeface="+mn-cs"/>
                        </a:rPr>
                        <a:t>Technical Rejection Appropriateness</a:t>
                      </a:r>
                    </a:p>
                  </a:txBody>
                  <a:tcPr marL="180000" marR="7620" marT="7620" marB="0" anchor="ctr"/>
                </a:tc>
                <a:tc>
                  <a:txBody>
                    <a:bodyPr/>
                    <a:lstStyle/>
                    <a:p>
                      <a:pPr marL="0" algn="l" defTabSz="914400" rtl="0" eaLnBrk="1" fontAlgn="t" latinLnBrk="0" hangingPunct="1"/>
                      <a:r>
                        <a:rPr lang="en-US" sz="1600" b="0" i="0" u="none" strike="noStrike" kern="1200" dirty="0">
                          <a:solidFill>
                            <a:srgbClr val="000000"/>
                          </a:solidFill>
                          <a:effectLst/>
                          <a:latin typeface="+mn-lt"/>
                          <a:ea typeface="+mn-ea"/>
                          <a:cs typeface="+mn-cs"/>
                        </a:rPr>
                        <a:t>Products and specification comparison of base product versus the product offered in bid</a:t>
                      </a:r>
                    </a:p>
                  </a:txBody>
                  <a:tcPr marL="180000" marR="7620" marT="7620" marB="0" anchor="ctr"/>
                </a:tc>
                <a:extLst>
                  <a:ext uri="{0D108BD9-81ED-4DB2-BD59-A6C34878D82A}">
                    <a16:rowId xmlns:a16="http://schemas.microsoft.com/office/drawing/2014/main" xmlns="" val="3887216094"/>
                  </a:ext>
                </a:extLst>
              </a:tr>
            </a:tbl>
          </a:graphicData>
        </a:graphic>
      </p:graphicFrame>
    </p:spTree>
    <p:extLst>
      <p:ext uri="{BB962C8B-B14F-4D97-AF65-F5344CB8AC3E}">
        <p14:creationId xmlns:p14="http://schemas.microsoft.com/office/powerpoint/2010/main" val="3913565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E8C921-47CA-4859-91B3-B73EA3B3B52E}"/>
              </a:ext>
            </a:extLst>
          </p:cNvPr>
          <p:cNvSpPr>
            <a:spLocks noGrp="1"/>
          </p:cNvSpPr>
          <p:nvPr>
            <p:ph type="title"/>
          </p:nvPr>
        </p:nvSpPr>
        <p:spPr>
          <a:xfrm>
            <a:off x="873102" y="445379"/>
            <a:ext cx="10683977" cy="387798"/>
          </a:xfrm>
        </p:spPr>
        <p:txBody>
          <a:bodyPr vert="horz">
            <a:normAutofit/>
          </a:bodyPr>
          <a:lstStyle/>
          <a:p>
            <a:r>
              <a:rPr lang="en-US" sz="2800" dirty="0">
                <a:solidFill>
                  <a:schemeClr val="tx2"/>
                </a:solidFill>
                <a:latin typeface="+mn-lt"/>
              </a:rPr>
              <a:t>Advance Analytics Use Cases (III/III)</a:t>
            </a:r>
          </a:p>
        </p:txBody>
      </p:sp>
      <p:graphicFrame>
        <p:nvGraphicFramePr>
          <p:cNvPr id="3" name="Table 4">
            <a:extLst>
              <a:ext uri="{FF2B5EF4-FFF2-40B4-BE49-F238E27FC236}">
                <a16:creationId xmlns:a16="http://schemas.microsoft.com/office/drawing/2014/main" xmlns="" id="{EF2C4812-FE7F-4DB6-4674-AF72F53B1BC4}"/>
              </a:ext>
            </a:extLst>
          </p:cNvPr>
          <p:cNvGraphicFramePr>
            <a:graphicFrameLocks noGrp="1"/>
          </p:cNvGraphicFramePr>
          <p:nvPr/>
        </p:nvGraphicFramePr>
        <p:xfrm>
          <a:off x="873101" y="992506"/>
          <a:ext cx="11033149" cy="5237306"/>
        </p:xfrm>
        <a:graphic>
          <a:graphicData uri="http://schemas.openxmlformats.org/drawingml/2006/table">
            <a:tbl>
              <a:tblPr firstRow="1" bandRow="1">
                <a:tableStyleId>{5C22544A-7EE6-4342-B048-85BDC9FD1C3A}</a:tableStyleId>
              </a:tblPr>
              <a:tblGrid>
                <a:gridCol w="607040">
                  <a:extLst>
                    <a:ext uri="{9D8B030D-6E8A-4147-A177-3AD203B41FA5}">
                      <a16:colId xmlns:a16="http://schemas.microsoft.com/office/drawing/2014/main" xmlns="" val="2208201009"/>
                    </a:ext>
                  </a:extLst>
                </a:gridCol>
                <a:gridCol w="2653709">
                  <a:extLst>
                    <a:ext uri="{9D8B030D-6E8A-4147-A177-3AD203B41FA5}">
                      <a16:colId xmlns:a16="http://schemas.microsoft.com/office/drawing/2014/main" xmlns="" val="1337288084"/>
                    </a:ext>
                  </a:extLst>
                </a:gridCol>
                <a:gridCol w="7772400">
                  <a:extLst>
                    <a:ext uri="{9D8B030D-6E8A-4147-A177-3AD203B41FA5}">
                      <a16:colId xmlns:a16="http://schemas.microsoft.com/office/drawing/2014/main" xmlns="" val="4191051164"/>
                    </a:ext>
                  </a:extLst>
                </a:gridCol>
              </a:tblGrid>
              <a:tr h="502919">
                <a:tc>
                  <a:txBody>
                    <a:bodyPr/>
                    <a:lstStyle/>
                    <a:p>
                      <a:pPr algn="ctr" fontAlgn="ctr"/>
                      <a:r>
                        <a:rPr lang="en-IN" sz="1600" b="1" i="0" u="none" strike="noStrike" dirty="0">
                          <a:solidFill>
                            <a:schemeClr val="bg1"/>
                          </a:solidFill>
                          <a:effectLst/>
                          <a:latin typeface="+mn-lt"/>
                        </a:rPr>
                        <a:t>S. No.</a:t>
                      </a:r>
                    </a:p>
                  </a:txBody>
                  <a:tcPr marL="7620" marR="7620" marT="7620" marB="0" anchor="ctr" anchorCtr="1">
                    <a:solidFill>
                      <a:srgbClr val="263C85"/>
                    </a:solidFill>
                  </a:tcPr>
                </a:tc>
                <a:tc>
                  <a:txBody>
                    <a:bodyPr/>
                    <a:lstStyle/>
                    <a:p>
                      <a:pPr algn="ctr" fontAlgn="ctr"/>
                      <a:r>
                        <a:rPr lang="en-IN" sz="1600" b="1" i="0" u="none" strike="noStrike" dirty="0">
                          <a:solidFill>
                            <a:schemeClr val="bg1"/>
                          </a:solidFill>
                          <a:effectLst/>
                          <a:latin typeface="+mn-lt"/>
                        </a:rPr>
                        <a:t>Use Case</a:t>
                      </a:r>
                    </a:p>
                  </a:txBody>
                  <a:tcPr marL="7620" marR="7620" marT="7620" marB="0" anchor="ctr" anchorCtr="1">
                    <a:solidFill>
                      <a:srgbClr val="263C85"/>
                    </a:solidFill>
                  </a:tcPr>
                </a:tc>
                <a:tc>
                  <a:txBody>
                    <a:bodyPr/>
                    <a:lstStyle/>
                    <a:p>
                      <a:pPr algn="ctr" fontAlgn="ctr"/>
                      <a:r>
                        <a:rPr lang="de-DE" sz="1600" b="1" i="0" u="none" strike="noStrike" dirty="0">
                          <a:solidFill>
                            <a:schemeClr val="bg1"/>
                          </a:solidFill>
                          <a:effectLst/>
                          <a:latin typeface="+mn-lt"/>
                        </a:rPr>
                        <a:t>Solution description</a:t>
                      </a:r>
                    </a:p>
                  </a:txBody>
                  <a:tcPr marL="7620" marR="7620" marT="7620" marB="0" anchor="ctr" anchorCtr="1">
                    <a:solidFill>
                      <a:srgbClr val="263C85"/>
                    </a:solidFill>
                  </a:tcPr>
                </a:tc>
                <a:extLst>
                  <a:ext uri="{0D108BD9-81ED-4DB2-BD59-A6C34878D82A}">
                    <a16:rowId xmlns:a16="http://schemas.microsoft.com/office/drawing/2014/main" xmlns="" val="16787875"/>
                  </a:ext>
                </a:extLst>
              </a:tr>
              <a:tr h="647560">
                <a:tc>
                  <a:txBody>
                    <a:bodyPr/>
                    <a:lstStyle/>
                    <a:p>
                      <a:pPr algn="ctr" fontAlgn="b"/>
                      <a:r>
                        <a:rPr lang="en-IN" sz="1600" b="1" i="0" u="none" strike="noStrike" dirty="0">
                          <a:solidFill>
                            <a:srgbClr val="000000"/>
                          </a:solidFill>
                          <a:effectLst/>
                          <a:latin typeface="+mn-lt"/>
                        </a:rPr>
                        <a:t>13</a:t>
                      </a:r>
                    </a:p>
                  </a:txBody>
                  <a:tcPr marL="9525" marR="9525" marT="9525" marB="0" anchor="ctr" anchorCtr="1"/>
                </a:tc>
                <a:tc>
                  <a:txBody>
                    <a:bodyPr/>
                    <a:lstStyle/>
                    <a:p>
                      <a:pPr algn="l" fontAlgn="t"/>
                      <a:r>
                        <a:rPr lang="en-IN" sz="1600" b="0" i="0" u="none" strike="noStrike" dirty="0">
                          <a:solidFill>
                            <a:srgbClr val="000000"/>
                          </a:solidFill>
                          <a:effectLst/>
                          <a:latin typeface="+mn-lt"/>
                        </a:rPr>
                        <a:t>Intentional Hiding of Product</a:t>
                      </a:r>
                    </a:p>
                  </a:txBody>
                  <a:tcPr marL="180000" marR="7620" marT="7620" marB="0" anchor="ctr"/>
                </a:tc>
                <a:tc>
                  <a:txBody>
                    <a:bodyPr/>
                    <a:lstStyle/>
                    <a:p>
                      <a:pPr algn="l" fontAlgn="t"/>
                      <a:r>
                        <a:rPr lang="en-US" sz="1600" b="0" i="0" u="none" strike="noStrike">
                          <a:solidFill>
                            <a:srgbClr val="000000"/>
                          </a:solidFill>
                          <a:effectLst/>
                          <a:latin typeface="+mn-lt"/>
                        </a:rPr>
                        <a:t>Identify products with unique parameter offering that can help hide a product in plain sight</a:t>
                      </a:r>
                    </a:p>
                  </a:txBody>
                  <a:tcPr marL="180000" marR="7620" marT="7620" marB="0" anchor="ctr"/>
                </a:tc>
                <a:extLst>
                  <a:ext uri="{0D108BD9-81ED-4DB2-BD59-A6C34878D82A}">
                    <a16:rowId xmlns:a16="http://schemas.microsoft.com/office/drawing/2014/main" xmlns="" val="615623047"/>
                  </a:ext>
                </a:extLst>
              </a:tr>
              <a:tr h="714515">
                <a:tc>
                  <a:txBody>
                    <a:bodyPr/>
                    <a:lstStyle/>
                    <a:p>
                      <a:pPr algn="ctr" fontAlgn="b"/>
                      <a:r>
                        <a:rPr lang="en-IN" sz="1600" b="1" i="0" u="none" strike="noStrike" dirty="0">
                          <a:solidFill>
                            <a:srgbClr val="000000"/>
                          </a:solidFill>
                          <a:effectLst/>
                          <a:latin typeface="+mn-lt"/>
                        </a:rPr>
                        <a:t>14</a:t>
                      </a:r>
                    </a:p>
                  </a:txBody>
                  <a:tcPr marL="9525" marR="9525" marT="9525" marB="0" anchor="ctr" anchorCtr="1"/>
                </a:tc>
                <a:tc>
                  <a:txBody>
                    <a:bodyPr/>
                    <a:lstStyle/>
                    <a:p>
                      <a:pPr algn="l" fontAlgn="t"/>
                      <a:r>
                        <a:rPr lang="en-IN" sz="1600" b="0" i="0" u="none" strike="noStrike" dirty="0">
                          <a:solidFill>
                            <a:srgbClr val="000000"/>
                          </a:solidFill>
                          <a:effectLst/>
                          <a:latin typeface="+mn-lt"/>
                        </a:rPr>
                        <a:t>Buyer-Seller Collusion</a:t>
                      </a:r>
                    </a:p>
                  </a:txBody>
                  <a:tcPr marL="180000" marR="7620" marT="7620" marB="0" anchor="ctr"/>
                </a:tc>
                <a:tc>
                  <a:txBody>
                    <a:bodyPr/>
                    <a:lstStyle/>
                    <a:p>
                      <a:pPr algn="l" fontAlgn="t"/>
                      <a:r>
                        <a:rPr lang="en-US" sz="1600" b="0" i="0" u="none" strike="noStrike" dirty="0">
                          <a:solidFill>
                            <a:srgbClr val="000000"/>
                          </a:solidFill>
                          <a:effectLst/>
                          <a:latin typeface="+mn-lt"/>
                        </a:rPr>
                        <a:t>Identify transactions that indicates buyer biasing competition in favor of a seller</a:t>
                      </a:r>
                    </a:p>
                  </a:txBody>
                  <a:tcPr marL="180000" marR="7620" marT="7620" marB="0" anchor="ctr"/>
                </a:tc>
                <a:extLst>
                  <a:ext uri="{0D108BD9-81ED-4DB2-BD59-A6C34878D82A}">
                    <a16:rowId xmlns:a16="http://schemas.microsoft.com/office/drawing/2014/main" xmlns="" val="2431615321"/>
                  </a:ext>
                </a:extLst>
              </a:tr>
              <a:tr h="667621">
                <a:tc>
                  <a:txBody>
                    <a:bodyPr/>
                    <a:lstStyle/>
                    <a:p>
                      <a:pPr algn="ctr" fontAlgn="b"/>
                      <a:r>
                        <a:rPr lang="en-IN" sz="1600" b="1" i="0" u="none" strike="noStrike" dirty="0">
                          <a:solidFill>
                            <a:srgbClr val="000000"/>
                          </a:solidFill>
                          <a:effectLst/>
                          <a:latin typeface="+mn-lt"/>
                        </a:rPr>
                        <a:t>15</a:t>
                      </a:r>
                    </a:p>
                  </a:txBody>
                  <a:tcPr marL="9525" marR="9525" marT="9525" marB="0" anchor="ctr" anchorCtr="1"/>
                </a:tc>
                <a:tc>
                  <a:txBody>
                    <a:bodyPr/>
                    <a:lstStyle/>
                    <a:p>
                      <a:pPr algn="l" fontAlgn="t"/>
                      <a:r>
                        <a:rPr lang="en-US" sz="1600" b="0" i="0" u="none" strike="noStrike" dirty="0">
                          <a:solidFill>
                            <a:srgbClr val="000000"/>
                          </a:solidFill>
                          <a:effectLst/>
                          <a:latin typeface="+mn-lt"/>
                        </a:rPr>
                        <a:t>Avoiding Order Aggregation/Order splitting</a:t>
                      </a:r>
                    </a:p>
                  </a:txBody>
                  <a:tcPr marL="180000" marR="7620" marT="7620" marB="0" anchor="ctr"/>
                </a:tc>
                <a:tc>
                  <a:txBody>
                    <a:bodyPr/>
                    <a:lstStyle/>
                    <a:p>
                      <a:pPr algn="l" fontAlgn="t"/>
                      <a:r>
                        <a:rPr lang="en-US" sz="1600" b="0" i="0" u="none" strike="noStrike" dirty="0">
                          <a:solidFill>
                            <a:srgbClr val="000000"/>
                          </a:solidFill>
                          <a:effectLst/>
                          <a:latin typeface="+mn-lt"/>
                        </a:rPr>
                        <a:t>Identification of buyers creating multiple orders (Order splitting) that can be clubbed as a single order</a:t>
                      </a:r>
                    </a:p>
                  </a:txBody>
                  <a:tcPr marL="180000" marR="7620" marT="7620" marB="0" anchor="ctr"/>
                </a:tc>
                <a:extLst>
                  <a:ext uri="{0D108BD9-81ED-4DB2-BD59-A6C34878D82A}">
                    <a16:rowId xmlns:a16="http://schemas.microsoft.com/office/drawing/2014/main" xmlns="" val="2078679626"/>
                  </a:ext>
                </a:extLst>
              </a:tr>
              <a:tr h="723029">
                <a:tc>
                  <a:txBody>
                    <a:bodyPr/>
                    <a:lstStyle/>
                    <a:p>
                      <a:pPr algn="ctr" fontAlgn="b"/>
                      <a:r>
                        <a:rPr lang="en-IN" sz="1600" b="1" i="0" u="none" strike="noStrike" dirty="0">
                          <a:solidFill>
                            <a:srgbClr val="000000"/>
                          </a:solidFill>
                          <a:effectLst/>
                          <a:latin typeface="+mn-lt"/>
                        </a:rPr>
                        <a:t>16</a:t>
                      </a:r>
                    </a:p>
                  </a:txBody>
                  <a:tcPr marL="9525" marR="9525" marT="9525" marB="0" anchor="ctr" anchorCtr="1"/>
                </a:tc>
                <a:tc>
                  <a:txBody>
                    <a:bodyPr/>
                    <a:lstStyle/>
                    <a:p>
                      <a:pPr algn="l" fontAlgn="t"/>
                      <a:r>
                        <a:rPr lang="en-IN" sz="1600" b="0" i="0" u="none" strike="noStrike" dirty="0">
                          <a:solidFill>
                            <a:srgbClr val="000000"/>
                          </a:solidFill>
                          <a:effectLst/>
                          <a:latin typeface="+mn-lt"/>
                        </a:rPr>
                        <a:t>Buyer Seller IP Mapping</a:t>
                      </a:r>
                    </a:p>
                  </a:txBody>
                  <a:tcPr marL="180000" marR="7620" marT="7620" marB="0" anchor="ctr"/>
                </a:tc>
                <a:tc>
                  <a:txBody>
                    <a:bodyPr/>
                    <a:lstStyle/>
                    <a:p>
                      <a:pPr algn="l" fontAlgn="t"/>
                      <a:r>
                        <a:rPr lang="en-US" sz="1600" b="0" i="0" u="none" strike="noStrike" dirty="0">
                          <a:solidFill>
                            <a:srgbClr val="000000"/>
                          </a:solidFill>
                          <a:effectLst/>
                          <a:latin typeface="+mn-lt"/>
                        </a:rPr>
                        <a:t>Identification of bids where seller and buyer use the same IP address to participate and act in a bid respectively</a:t>
                      </a:r>
                    </a:p>
                  </a:txBody>
                  <a:tcPr marL="180000" marR="7620" marT="7620" marB="0" anchor="ctr"/>
                </a:tc>
                <a:extLst>
                  <a:ext uri="{0D108BD9-81ED-4DB2-BD59-A6C34878D82A}">
                    <a16:rowId xmlns:a16="http://schemas.microsoft.com/office/drawing/2014/main" xmlns="" val="1666730816"/>
                  </a:ext>
                </a:extLst>
              </a:tr>
              <a:tr h="742950">
                <a:tc>
                  <a:txBody>
                    <a:bodyPr/>
                    <a:lstStyle/>
                    <a:p>
                      <a:pPr algn="ctr" fontAlgn="b"/>
                      <a:r>
                        <a:rPr lang="en-IN" sz="1600" b="1" i="0" u="none" strike="noStrike" dirty="0">
                          <a:solidFill>
                            <a:srgbClr val="000000"/>
                          </a:solidFill>
                          <a:effectLst/>
                          <a:latin typeface="+mn-lt"/>
                        </a:rPr>
                        <a:t>17</a:t>
                      </a:r>
                    </a:p>
                  </a:txBody>
                  <a:tcPr marL="9525" marR="9525" marT="9525" marB="0" anchor="ctr" anchorCtr="1"/>
                </a:tc>
                <a:tc>
                  <a:txBody>
                    <a:bodyPr/>
                    <a:lstStyle/>
                    <a:p>
                      <a:pPr algn="l" fontAlgn="t"/>
                      <a:r>
                        <a:rPr lang="en-IN" sz="1600" b="0" i="0" u="none" strike="noStrike" dirty="0">
                          <a:solidFill>
                            <a:srgbClr val="000000"/>
                          </a:solidFill>
                          <a:effectLst/>
                          <a:latin typeface="+mn-lt"/>
                        </a:rPr>
                        <a:t>Product Image Deduplication </a:t>
                      </a:r>
                    </a:p>
                  </a:txBody>
                  <a:tcPr marL="180000" marR="7620" marT="7620" marB="0" anchor="ctr"/>
                </a:tc>
                <a:tc>
                  <a:txBody>
                    <a:bodyPr/>
                    <a:lstStyle/>
                    <a:p>
                      <a:pPr algn="l" fontAlgn="t"/>
                      <a:r>
                        <a:rPr lang="en-US" sz="1600" b="0" i="0" u="none" strike="noStrike" dirty="0">
                          <a:solidFill>
                            <a:srgbClr val="000000"/>
                          </a:solidFill>
                          <a:effectLst/>
                          <a:latin typeface="+mn-lt"/>
                        </a:rPr>
                        <a:t>Validate if catalog images are duplicates, both at catalog creation stage or from the market </a:t>
                      </a:r>
                    </a:p>
                  </a:txBody>
                  <a:tcPr marL="180000" marR="7620" marT="7620" marB="0" anchor="ctr"/>
                </a:tc>
                <a:extLst>
                  <a:ext uri="{0D108BD9-81ED-4DB2-BD59-A6C34878D82A}">
                    <a16:rowId xmlns:a16="http://schemas.microsoft.com/office/drawing/2014/main" xmlns="" val="783827943"/>
                  </a:ext>
                </a:extLst>
              </a:tr>
              <a:tr h="619356">
                <a:tc>
                  <a:txBody>
                    <a:bodyPr/>
                    <a:lstStyle/>
                    <a:p>
                      <a:pPr algn="ctr" fontAlgn="b"/>
                      <a:r>
                        <a:rPr lang="en-IN" sz="1600" b="1" i="0" u="none" strike="noStrike" dirty="0">
                          <a:solidFill>
                            <a:srgbClr val="000000"/>
                          </a:solidFill>
                          <a:effectLst/>
                          <a:latin typeface="+mn-lt"/>
                        </a:rPr>
                        <a:t>18</a:t>
                      </a:r>
                    </a:p>
                  </a:txBody>
                  <a:tcPr marL="9525" marR="9525" marT="9525" marB="0" anchor="ctr" anchorCtr="1"/>
                </a:tc>
                <a:tc>
                  <a:txBody>
                    <a:bodyPr/>
                    <a:lstStyle/>
                    <a:p>
                      <a:pPr algn="l" fontAlgn="t"/>
                      <a:r>
                        <a:rPr lang="en-IN" sz="1600" b="0" i="0" u="none" strike="noStrike" dirty="0">
                          <a:solidFill>
                            <a:srgbClr val="000000"/>
                          </a:solidFill>
                          <a:effectLst/>
                          <a:latin typeface="+mn-lt"/>
                        </a:rPr>
                        <a:t>Product Image Category Mismatch</a:t>
                      </a:r>
                    </a:p>
                  </a:txBody>
                  <a:tcPr marL="180000" marR="7620" marT="7620" marB="0" anchor="ctr"/>
                </a:tc>
                <a:tc>
                  <a:txBody>
                    <a:bodyPr/>
                    <a:lstStyle/>
                    <a:p>
                      <a:pPr algn="l" fontAlgn="t"/>
                      <a:r>
                        <a:rPr lang="en-US" sz="1600" b="0" i="0" u="none" strike="noStrike" dirty="0">
                          <a:solidFill>
                            <a:srgbClr val="000000"/>
                          </a:solidFill>
                          <a:effectLst/>
                          <a:latin typeface="+mn-lt"/>
                        </a:rPr>
                        <a:t>Validate if catalog images belong to the selected category, both at catalog creation stage or from the market</a:t>
                      </a:r>
                    </a:p>
                  </a:txBody>
                  <a:tcPr marL="180000" marR="7620" marT="7620" marB="0" anchor="ctr"/>
                </a:tc>
                <a:extLst>
                  <a:ext uri="{0D108BD9-81ED-4DB2-BD59-A6C34878D82A}">
                    <a16:rowId xmlns:a16="http://schemas.microsoft.com/office/drawing/2014/main" xmlns="" val="2090410751"/>
                  </a:ext>
                </a:extLst>
              </a:tr>
              <a:tr h="619356">
                <a:tc>
                  <a:txBody>
                    <a:bodyPr/>
                    <a:lstStyle/>
                    <a:p>
                      <a:pPr algn="ctr" fontAlgn="b"/>
                      <a:r>
                        <a:rPr lang="en-IN" sz="1600" b="1" i="0" u="none" strike="noStrike" dirty="0">
                          <a:solidFill>
                            <a:srgbClr val="000000"/>
                          </a:solidFill>
                          <a:effectLst/>
                          <a:latin typeface="+mn-lt"/>
                        </a:rPr>
                        <a:t>19</a:t>
                      </a:r>
                    </a:p>
                  </a:txBody>
                  <a:tcPr marL="9525" marR="9525" marT="9525" marB="0" anchor="ctr" anchorCtr="1"/>
                </a:tc>
                <a:tc>
                  <a:txBody>
                    <a:bodyPr/>
                    <a:lstStyle/>
                    <a:p>
                      <a:pPr algn="l" fontAlgn="t"/>
                      <a:r>
                        <a:rPr lang="en-IN" sz="1600" b="0" i="0" u="none" strike="noStrike" dirty="0">
                          <a:solidFill>
                            <a:srgbClr val="000000"/>
                          </a:solidFill>
                          <a:effectLst/>
                          <a:latin typeface="+mn-lt"/>
                        </a:rPr>
                        <a:t>Category Feature Relevance</a:t>
                      </a:r>
                    </a:p>
                  </a:txBody>
                  <a:tcPr marL="180000" marR="7620" marT="7620" marB="0" anchor="ctr"/>
                </a:tc>
                <a:tc>
                  <a:txBody>
                    <a:bodyPr/>
                    <a:lstStyle/>
                    <a:p>
                      <a:pPr algn="l" fontAlgn="t"/>
                      <a:r>
                        <a:rPr lang="en-US" sz="1600" b="0" i="0" u="none" strike="noStrike" dirty="0">
                          <a:solidFill>
                            <a:srgbClr val="000000"/>
                          </a:solidFill>
                          <a:effectLst/>
                          <a:latin typeface="+mn-lt"/>
                        </a:rPr>
                        <a:t>Validate if catalog images corresponds to the features of the selected category, both at catalog creation stage or from the market</a:t>
                      </a:r>
                    </a:p>
                  </a:txBody>
                  <a:tcPr marL="180000" marR="7620" marT="7620" marB="0" anchor="ctr"/>
                </a:tc>
                <a:extLst>
                  <a:ext uri="{0D108BD9-81ED-4DB2-BD59-A6C34878D82A}">
                    <a16:rowId xmlns:a16="http://schemas.microsoft.com/office/drawing/2014/main" xmlns="" val="3887216094"/>
                  </a:ext>
                </a:extLst>
              </a:tr>
            </a:tbl>
          </a:graphicData>
        </a:graphic>
      </p:graphicFrame>
    </p:spTree>
    <p:extLst>
      <p:ext uri="{BB962C8B-B14F-4D97-AF65-F5344CB8AC3E}">
        <p14:creationId xmlns:p14="http://schemas.microsoft.com/office/powerpoint/2010/main" val="1905913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xmlns="" id="{FDED5122-E96B-BFFF-67AD-1D0D40CFC8C6}"/>
              </a:ext>
            </a:extLst>
          </p:cNvPr>
          <p:cNvSpPr/>
          <p:nvPr/>
        </p:nvSpPr>
        <p:spPr>
          <a:xfrm>
            <a:off x="1345359" y="1706730"/>
            <a:ext cx="655982" cy="655982"/>
          </a:xfrm>
          <a:prstGeom prst="ellipse">
            <a:avLst/>
          </a:prstGeom>
          <a:solidFill>
            <a:srgbClr val="1F4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Oval 22">
            <a:extLst>
              <a:ext uri="{FF2B5EF4-FFF2-40B4-BE49-F238E27FC236}">
                <a16:creationId xmlns:a16="http://schemas.microsoft.com/office/drawing/2014/main" xmlns="" id="{59A5AADA-3EB2-2A7E-9619-71F572C02400}"/>
              </a:ext>
            </a:extLst>
          </p:cNvPr>
          <p:cNvSpPr/>
          <p:nvPr/>
        </p:nvSpPr>
        <p:spPr>
          <a:xfrm>
            <a:off x="3617010" y="1694098"/>
            <a:ext cx="655982" cy="655982"/>
          </a:xfrm>
          <a:prstGeom prst="ellipse">
            <a:avLst/>
          </a:prstGeom>
          <a:solidFill>
            <a:srgbClr val="1F4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Oval 24">
            <a:extLst>
              <a:ext uri="{FF2B5EF4-FFF2-40B4-BE49-F238E27FC236}">
                <a16:creationId xmlns:a16="http://schemas.microsoft.com/office/drawing/2014/main" xmlns="" id="{7D080EE0-8822-24E1-5B33-8E6FA51DC766}"/>
              </a:ext>
            </a:extLst>
          </p:cNvPr>
          <p:cNvSpPr/>
          <p:nvPr/>
        </p:nvSpPr>
        <p:spPr>
          <a:xfrm>
            <a:off x="5737329" y="1666759"/>
            <a:ext cx="655982" cy="655982"/>
          </a:xfrm>
          <a:prstGeom prst="ellipse">
            <a:avLst/>
          </a:prstGeom>
          <a:solidFill>
            <a:srgbClr val="1F4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Oval 25">
            <a:extLst>
              <a:ext uri="{FF2B5EF4-FFF2-40B4-BE49-F238E27FC236}">
                <a16:creationId xmlns:a16="http://schemas.microsoft.com/office/drawing/2014/main" xmlns="" id="{AB066A83-5EDB-1F0D-FDA8-A6B35F75FE04}"/>
              </a:ext>
            </a:extLst>
          </p:cNvPr>
          <p:cNvSpPr/>
          <p:nvPr/>
        </p:nvSpPr>
        <p:spPr>
          <a:xfrm>
            <a:off x="7664841" y="1648049"/>
            <a:ext cx="655982" cy="655982"/>
          </a:xfrm>
          <a:prstGeom prst="ellipse">
            <a:avLst/>
          </a:prstGeom>
          <a:solidFill>
            <a:srgbClr val="1F4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Oval 26">
            <a:extLst>
              <a:ext uri="{FF2B5EF4-FFF2-40B4-BE49-F238E27FC236}">
                <a16:creationId xmlns:a16="http://schemas.microsoft.com/office/drawing/2014/main" xmlns="" id="{8EDC8BEC-D1F0-22F9-854D-406A33DF7CA6}"/>
              </a:ext>
            </a:extLst>
          </p:cNvPr>
          <p:cNvSpPr/>
          <p:nvPr/>
        </p:nvSpPr>
        <p:spPr>
          <a:xfrm>
            <a:off x="9801775" y="1698288"/>
            <a:ext cx="655982" cy="655982"/>
          </a:xfrm>
          <a:prstGeom prst="ellipse">
            <a:avLst/>
          </a:prstGeom>
          <a:solidFill>
            <a:srgbClr val="1F4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Oval 28">
            <a:extLst>
              <a:ext uri="{FF2B5EF4-FFF2-40B4-BE49-F238E27FC236}">
                <a16:creationId xmlns:a16="http://schemas.microsoft.com/office/drawing/2014/main" xmlns="" id="{FBC2972C-013A-514B-4FF4-D0C26B565D9E}"/>
              </a:ext>
            </a:extLst>
          </p:cNvPr>
          <p:cNvSpPr/>
          <p:nvPr/>
        </p:nvSpPr>
        <p:spPr>
          <a:xfrm>
            <a:off x="1503222" y="4275234"/>
            <a:ext cx="655982" cy="655982"/>
          </a:xfrm>
          <a:prstGeom prst="ellipse">
            <a:avLst/>
          </a:prstGeom>
          <a:solidFill>
            <a:srgbClr val="1F4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Oval 31">
            <a:extLst>
              <a:ext uri="{FF2B5EF4-FFF2-40B4-BE49-F238E27FC236}">
                <a16:creationId xmlns:a16="http://schemas.microsoft.com/office/drawing/2014/main" xmlns="" id="{55BAF5E8-6459-F0F3-1FCB-9113F9C41973}"/>
              </a:ext>
            </a:extLst>
          </p:cNvPr>
          <p:cNvSpPr/>
          <p:nvPr/>
        </p:nvSpPr>
        <p:spPr>
          <a:xfrm>
            <a:off x="3549176" y="4251336"/>
            <a:ext cx="655982" cy="655982"/>
          </a:xfrm>
          <a:prstGeom prst="ellipse">
            <a:avLst/>
          </a:prstGeom>
          <a:solidFill>
            <a:srgbClr val="1F4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Oval 34">
            <a:extLst>
              <a:ext uri="{FF2B5EF4-FFF2-40B4-BE49-F238E27FC236}">
                <a16:creationId xmlns:a16="http://schemas.microsoft.com/office/drawing/2014/main" xmlns="" id="{2DEF956F-F52B-248F-B41E-CC495DD69503}"/>
              </a:ext>
            </a:extLst>
          </p:cNvPr>
          <p:cNvSpPr/>
          <p:nvPr/>
        </p:nvSpPr>
        <p:spPr>
          <a:xfrm>
            <a:off x="5673892" y="4309239"/>
            <a:ext cx="655982" cy="655982"/>
          </a:xfrm>
          <a:prstGeom prst="ellipse">
            <a:avLst/>
          </a:prstGeom>
          <a:solidFill>
            <a:srgbClr val="1F4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Oval 41">
            <a:extLst>
              <a:ext uri="{FF2B5EF4-FFF2-40B4-BE49-F238E27FC236}">
                <a16:creationId xmlns:a16="http://schemas.microsoft.com/office/drawing/2014/main" xmlns="" id="{90AEF404-0523-07F1-5572-51E40D8AE600}"/>
              </a:ext>
            </a:extLst>
          </p:cNvPr>
          <p:cNvSpPr/>
          <p:nvPr/>
        </p:nvSpPr>
        <p:spPr>
          <a:xfrm>
            <a:off x="7727614" y="4276957"/>
            <a:ext cx="655982" cy="655982"/>
          </a:xfrm>
          <a:prstGeom prst="ellipse">
            <a:avLst/>
          </a:prstGeom>
          <a:solidFill>
            <a:srgbClr val="1F4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 name="Rectangle 42">
            <a:extLst>
              <a:ext uri="{FF2B5EF4-FFF2-40B4-BE49-F238E27FC236}">
                <a16:creationId xmlns:a16="http://schemas.microsoft.com/office/drawing/2014/main" xmlns="" id="{14EBD7B5-9D98-6F61-25FA-65120955DEB7}"/>
              </a:ext>
            </a:extLst>
          </p:cNvPr>
          <p:cNvSpPr/>
          <p:nvPr/>
        </p:nvSpPr>
        <p:spPr>
          <a:xfrm>
            <a:off x="716054" y="2492128"/>
            <a:ext cx="2670375" cy="1200329"/>
          </a:xfrm>
          <a:prstGeom prst="rect">
            <a:avLst/>
          </a:prstGeom>
        </p:spPr>
        <p:txBody>
          <a:bodyPr wrap="square" anchor="t" anchorCtr="1">
            <a:spAutoFit/>
          </a:bodyPr>
          <a:lstStyle/>
          <a:p>
            <a:pPr marL="20003" algn="ctr">
              <a:spcBef>
                <a:spcPts val="191"/>
              </a:spcBef>
            </a:pPr>
            <a:r>
              <a:rPr lang="en-US" dirty="0">
                <a:latin typeface="Franklin Gothic Book" panose="020B0503020102020204" pitchFamily="34" charset="0"/>
                <a:ea typeface="Times New Roman" panose="02020603050405020304" pitchFamily="18" charset="0"/>
              </a:rPr>
              <a:t>Catalogue management including automatic tagging and text description</a:t>
            </a:r>
            <a:endParaRPr lang="en-IN" dirty="0">
              <a:latin typeface="Franklin Gothic Book" panose="020B0503020102020204" pitchFamily="34" charset="0"/>
              <a:ea typeface="Times New Roman" panose="02020603050405020304" pitchFamily="18" charset="0"/>
            </a:endParaRPr>
          </a:p>
        </p:txBody>
      </p:sp>
      <p:sp>
        <p:nvSpPr>
          <p:cNvPr id="44" name="Rectangle 43">
            <a:extLst>
              <a:ext uri="{FF2B5EF4-FFF2-40B4-BE49-F238E27FC236}">
                <a16:creationId xmlns:a16="http://schemas.microsoft.com/office/drawing/2014/main" xmlns="" id="{158ECA2C-920A-4E40-557C-E1ECA261DCB4}"/>
              </a:ext>
            </a:extLst>
          </p:cNvPr>
          <p:cNvSpPr/>
          <p:nvPr/>
        </p:nvSpPr>
        <p:spPr>
          <a:xfrm>
            <a:off x="3114919" y="2488233"/>
            <a:ext cx="2007488" cy="1200329"/>
          </a:xfrm>
          <a:prstGeom prst="rect">
            <a:avLst/>
          </a:prstGeom>
        </p:spPr>
        <p:txBody>
          <a:bodyPr wrap="square" anchor="t" anchorCtr="1">
            <a:spAutoFit/>
          </a:bodyPr>
          <a:lstStyle/>
          <a:p>
            <a:pPr marL="20003" algn="ctr">
              <a:spcBef>
                <a:spcPts val="191"/>
              </a:spcBef>
            </a:pPr>
            <a:r>
              <a:rPr lang="en-US" dirty="0">
                <a:latin typeface="Franklin Gothic Book" panose="020B0503020102020204" pitchFamily="34" charset="0"/>
                <a:ea typeface="Times New Roman" panose="02020603050405020304" pitchFamily="18" charset="0"/>
              </a:rPr>
              <a:t>Procurement planning, forecasting and monitoring</a:t>
            </a:r>
            <a:endParaRPr lang="en-IN" dirty="0">
              <a:latin typeface="Franklin Gothic Book" panose="020B0503020102020204" pitchFamily="34" charset="0"/>
              <a:ea typeface="Times New Roman" panose="02020603050405020304" pitchFamily="18" charset="0"/>
            </a:endParaRPr>
          </a:p>
        </p:txBody>
      </p:sp>
      <p:sp>
        <p:nvSpPr>
          <p:cNvPr id="45" name="Rectangle 44">
            <a:extLst>
              <a:ext uri="{FF2B5EF4-FFF2-40B4-BE49-F238E27FC236}">
                <a16:creationId xmlns:a16="http://schemas.microsoft.com/office/drawing/2014/main" xmlns="" id="{8DDE04F6-4248-C43C-8B9A-9793C0861047}"/>
              </a:ext>
            </a:extLst>
          </p:cNvPr>
          <p:cNvSpPr/>
          <p:nvPr/>
        </p:nvSpPr>
        <p:spPr>
          <a:xfrm>
            <a:off x="5115239" y="2517325"/>
            <a:ext cx="2155519" cy="1200329"/>
          </a:xfrm>
          <a:prstGeom prst="rect">
            <a:avLst/>
          </a:prstGeom>
        </p:spPr>
        <p:txBody>
          <a:bodyPr wrap="square" anchor="t" anchorCtr="1">
            <a:spAutoFit/>
          </a:bodyPr>
          <a:lstStyle/>
          <a:p>
            <a:pPr marL="20003" algn="ctr">
              <a:spcBef>
                <a:spcPts val="191"/>
              </a:spcBef>
            </a:pPr>
            <a:r>
              <a:rPr lang="en-US" dirty="0">
                <a:latin typeface="Franklin Gothic Book" panose="020B0503020102020204" pitchFamily="34" charset="0"/>
                <a:ea typeface="Times New Roman" panose="02020603050405020304" pitchFamily="18" charset="0"/>
              </a:rPr>
              <a:t>Intelligent virtual assistant to aid buyer/seller journeys</a:t>
            </a:r>
            <a:endParaRPr lang="en-IN" dirty="0">
              <a:latin typeface="Franklin Gothic Book" panose="020B0503020102020204" pitchFamily="34" charset="0"/>
              <a:ea typeface="Times New Roman" panose="02020603050405020304" pitchFamily="18" charset="0"/>
            </a:endParaRPr>
          </a:p>
        </p:txBody>
      </p:sp>
      <p:sp>
        <p:nvSpPr>
          <p:cNvPr id="46" name="Rectangle 45">
            <a:extLst>
              <a:ext uri="{FF2B5EF4-FFF2-40B4-BE49-F238E27FC236}">
                <a16:creationId xmlns:a16="http://schemas.microsoft.com/office/drawing/2014/main" xmlns="" id="{6C062FA0-5BAD-E415-D3E3-211EF63E660F}"/>
              </a:ext>
            </a:extLst>
          </p:cNvPr>
          <p:cNvSpPr/>
          <p:nvPr/>
        </p:nvSpPr>
        <p:spPr>
          <a:xfrm>
            <a:off x="7270758" y="2511391"/>
            <a:ext cx="1774529" cy="1200329"/>
          </a:xfrm>
          <a:prstGeom prst="rect">
            <a:avLst/>
          </a:prstGeom>
        </p:spPr>
        <p:txBody>
          <a:bodyPr wrap="square" anchor="t" anchorCtr="1">
            <a:spAutoFit/>
          </a:bodyPr>
          <a:lstStyle/>
          <a:p>
            <a:pPr marL="20003" algn="ctr">
              <a:spcBef>
                <a:spcPts val="191"/>
              </a:spcBef>
            </a:pPr>
            <a:r>
              <a:rPr lang="en-US" dirty="0">
                <a:latin typeface="Franklin Gothic Book" panose="020B0503020102020204" pitchFamily="34" charset="0"/>
                <a:ea typeface="Times New Roman" panose="02020603050405020304" pitchFamily="18" charset="0"/>
              </a:rPr>
              <a:t>Market sanity, fraud,  and anomaly detection</a:t>
            </a:r>
            <a:endParaRPr lang="en-IN" dirty="0">
              <a:latin typeface="Franklin Gothic Book" panose="020B0503020102020204" pitchFamily="34" charset="0"/>
              <a:ea typeface="Times New Roman" panose="02020603050405020304" pitchFamily="18" charset="0"/>
            </a:endParaRPr>
          </a:p>
        </p:txBody>
      </p:sp>
      <p:sp>
        <p:nvSpPr>
          <p:cNvPr id="47" name="Rectangle 46">
            <a:extLst>
              <a:ext uri="{FF2B5EF4-FFF2-40B4-BE49-F238E27FC236}">
                <a16:creationId xmlns:a16="http://schemas.microsoft.com/office/drawing/2014/main" xmlns="" id="{72BA7615-3E68-0502-A014-FF86B4DD8699}"/>
              </a:ext>
            </a:extLst>
          </p:cNvPr>
          <p:cNvSpPr/>
          <p:nvPr/>
        </p:nvSpPr>
        <p:spPr>
          <a:xfrm>
            <a:off x="9210691" y="2555970"/>
            <a:ext cx="2203576" cy="1200329"/>
          </a:xfrm>
          <a:prstGeom prst="rect">
            <a:avLst/>
          </a:prstGeom>
        </p:spPr>
        <p:txBody>
          <a:bodyPr wrap="square" anchor="t" anchorCtr="1">
            <a:spAutoFit/>
          </a:bodyPr>
          <a:lstStyle/>
          <a:p>
            <a:pPr marL="20003" algn="ctr">
              <a:spcBef>
                <a:spcPts val="191"/>
              </a:spcBef>
            </a:pPr>
            <a:r>
              <a:rPr lang="en-US" dirty="0">
                <a:latin typeface="Franklin Gothic Book" panose="020B0503020102020204" pitchFamily="34" charset="0"/>
              </a:rPr>
              <a:t>Sentiment analysis for feedback and mapping feedback to processes</a:t>
            </a:r>
            <a:endParaRPr lang="en-IN" dirty="0">
              <a:latin typeface="Franklin Gothic Book" panose="020B0503020102020204" pitchFamily="34" charset="0"/>
            </a:endParaRPr>
          </a:p>
        </p:txBody>
      </p:sp>
      <p:sp>
        <p:nvSpPr>
          <p:cNvPr id="48" name="Rectangle 47">
            <a:extLst>
              <a:ext uri="{FF2B5EF4-FFF2-40B4-BE49-F238E27FC236}">
                <a16:creationId xmlns:a16="http://schemas.microsoft.com/office/drawing/2014/main" xmlns="" id="{F9F59E6B-324A-4B23-DB3B-53DCF86ECA79}"/>
              </a:ext>
            </a:extLst>
          </p:cNvPr>
          <p:cNvSpPr/>
          <p:nvPr/>
        </p:nvSpPr>
        <p:spPr>
          <a:xfrm>
            <a:off x="3238378" y="4367262"/>
            <a:ext cx="2045954" cy="300082"/>
          </a:xfrm>
          <a:prstGeom prst="rect">
            <a:avLst/>
          </a:prstGeom>
        </p:spPr>
        <p:txBody>
          <a:bodyPr wrap="square">
            <a:spAutoFit/>
          </a:bodyPr>
          <a:lstStyle/>
          <a:p>
            <a:pPr marL="20003" algn="ctr">
              <a:spcBef>
                <a:spcPts val="191"/>
              </a:spcBef>
            </a:pPr>
            <a:endParaRPr lang="en-IN" sz="1350" dirty="0">
              <a:latin typeface="Franklin Gothic Book" panose="020B0503020102020204" pitchFamily="34" charset="0"/>
            </a:endParaRPr>
          </a:p>
        </p:txBody>
      </p:sp>
      <p:sp>
        <p:nvSpPr>
          <p:cNvPr id="49" name="Rectangle 48">
            <a:extLst>
              <a:ext uri="{FF2B5EF4-FFF2-40B4-BE49-F238E27FC236}">
                <a16:creationId xmlns:a16="http://schemas.microsoft.com/office/drawing/2014/main" xmlns="" id="{92DD1028-400A-EE5B-40C7-0C86CDB94E19}"/>
              </a:ext>
            </a:extLst>
          </p:cNvPr>
          <p:cNvSpPr/>
          <p:nvPr/>
        </p:nvSpPr>
        <p:spPr>
          <a:xfrm>
            <a:off x="2969951" y="5023244"/>
            <a:ext cx="2026574" cy="1477328"/>
          </a:xfrm>
          <a:prstGeom prst="rect">
            <a:avLst/>
          </a:prstGeom>
        </p:spPr>
        <p:txBody>
          <a:bodyPr wrap="square" anchor="t" anchorCtr="1">
            <a:noAutofit/>
          </a:bodyPr>
          <a:lstStyle/>
          <a:p>
            <a:pPr marL="20003" algn="ctr">
              <a:spcBef>
                <a:spcPts val="191"/>
              </a:spcBef>
            </a:pPr>
            <a:r>
              <a:rPr lang="en-US" dirty="0">
                <a:latin typeface="Franklin Gothic Book" panose="020B0503020102020204" pitchFamily="34" charset="0"/>
              </a:rPr>
              <a:t>Customer mapping, segmentation &amp; behavior prediction</a:t>
            </a:r>
            <a:endParaRPr lang="en-IN" dirty="0">
              <a:latin typeface="Franklin Gothic Book" panose="020B0503020102020204" pitchFamily="34" charset="0"/>
            </a:endParaRPr>
          </a:p>
        </p:txBody>
      </p:sp>
      <p:sp>
        <p:nvSpPr>
          <p:cNvPr id="50" name="Rectangle 49">
            <a:extLst>
              <a:ext uri="{FF2B5EF4-FFF2-40B4-BE49-F238E27FC236}">
                <a16:creationId xmlns:a16="http://schemas.microsoft.com/office/drawing/2014/main" xmlns="" id="{67A7AD12-57E8-D85F-1BA7-A5E56786FB54}"/>
              </a:ext>
            </a:extLst>
          </p:cNvPr>
          <p:cNvSpPr/>
          <p:nvPr/>
        </p:nvSpPr>
        <p:spPr>
          <a:xfrm>
            <a:off x="4897601" y="5095989"/>
            <a:ext cx="2188824" cy="1477328"/>
          </a:xfrm>
          <a:prstGeom prst="rect">
            <a:avLst/>
          </a:prstGeom>
        </p:spPr>
        <p:txBody>
          <a:bodyPr wrap="square" anchor="t" anchorCtr="1">
            <a:noAutofit/>
          </a:bodyPr>
          <a:lstStyle/>
          <a:p>
            <a:pPr marL="20003" algn="ctr">
              <a:spcBef>
                <a:spcPts val="191"/>
              </a:spcBef>
            </a:pPr>
            <a:r>
              <a:rPr lang="en-US" dirty="0">
                <a:latin typeface="Franklin Gothic Book" panose="020B0503020102020204" pitchFamily="34" charset="0"/>
              </a:rPr>
              <a:t>Product recommendation engine including image-based recommendations</a:t>
            </a:r>
          </a:p>
        </p:txBody>
      </p:sp>
      <p:pic>
        <p:nvPicPr>
          <p:cNvPr id="51" name="Picture 2" descr="Brochure, catalog, catalogue icon">
            <a:extLst>
              <a:ext uri="{FF2B5EF4-FFF2-40B4-BE49-F238E27FC236}">
                <a16:creationId xmlns:a16="http://schemas.microsoft.com/office/drawing/2014/main" xmlns="" id="{F302F5FC-DE37-D6D1-6577-B5BF2C32DF6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477997" y="1754865"/>
            <a:ext cx="499013" cy="49901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Procurement Icons - Download Free Vector Icons | Noun Project">
            <a:extLst>
              <a:ext uri="{FF2B5EF4-FFF2-40B4-BE49-F238E27FC236}">
                <a16:creationId xmlns:a16="http://schemas.microsoft.com/office/drawing/2014/main" xmlns="" id="{4BCA8270-B17D-30B2-4706-306437BF81A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714939" y="1785008"/>
            <a:ext cx="495535" cy="4955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Chatbot, bot, robot, chat icon">
            <a:extLst>
              <a:ext uri="{FF2B5EF4-FFF2-40B4-BE49-F238E27FC236}">
                <a16:creationId xmlns:a16="http://schemas.microsoft.com/office/drawing/2014/main" xmlns="" id="{1632BB22-F758-9371-52D8-8021D7A900C7}"/>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829142" y="1676525"/>
            <a:ext cx="533716" cy="533716"/>
          </a:xfrm>
          <a:prstGeom prst="rect">
            <a:avLst/>
          </a:prstGeom>
          <a:noFill/>
          <a:extLst>
            <a:ext uri="{909E8E84-426E-40DD-AFC4-6F175D3DCCD1}">
              <a14:hiddenFill xmlns:a14="http://schemas.microsoft.com/office/drawing/2010/main">
                <a:solidFill>
                  <a:srgbClr val="FFFFFF"/>
                </a:solidFill>
              </a14:hiddenFill>
            </a:ext>
          </a:extLst>
        </p:spPr>
      </p:pic>
      <p:pic>
        <p:nvPicPr>
          <p:cNvPr id="54" name="Graphic 53" descr="Shield">
            <a:extLst>
              <a:ext uri="{FF2B5EF4-FFF2-40B4-BE49-F238E27FC236}">
                <a16:creationId xmlns:a16="http://schemas.microsoft.com/office/drawing/2014/main" xmlns="" id="{3AE8F8DF-378E-FD2D-6C9D-706E8DDEDF43}"/>
              </a:ext>
            </a:extLst>
          </p:cNvPr>
          <p:cNvPicPr>
            <a:picLocks noChangeAspect="1"/>
          </p:cNvPicPr>
          <p:nvPr/>
        </p:nvPicPr>
        <p:blipFill>
          <a:blip r:embed="rId8" cstate="print">
            <a:extLst>
              <a:ext uri="{96DAC541-7B7A-43D3-8B79-37D633B846F1}">
                <asvg:svgBlip xmlns:asvg="http://schemas.microsoft.com/office/drawing/2016/SVG/main" xmlns="" r:embed="rId9"/>
              </a:ext>
            </a:extLst>
          </a:blip>
          <a:stretch>
            <a:fillRect/>
          </a:stretch>
        </p:blipFill>
        <p:spPr>
          <a:xfrm>
            <a:off x="7785710" y="1713044"/>
            <a:ext cx="449748" cy="449748"/>
          </a:xfrm>
          <a:prstGeom prst="rect">
            <a:avLst/>
          </a:prstGeom>
        </p:spPr>
      </p:pic>
      <p:pic>
        <p:nvPicPr>
          <p:cNvPr id="55" name="Graphic 54" descr="Smiling face outline">
            <a:extLst>
              <a:ext uri="{FF2B5EF4-FFF2-40B4-BE49-F238E27FC236}">
                <a16:creationId xmlns:a16="http://schemas.microsoft.com/office/drawing/2014/main" xmlns="" id="{42B3919F-9FF6-702F-84DC-E26BC9C9846C}"/>
              </a:ext>
            </a:extLst>
          </p:cNvPr>
          <p:cNvPicPr>
            <a:picLocks noChangeAspect="1"/>
          </p:cNvPicPr>
          <p:nvPr/>
        </p:nvPicPr>
        <p:blipFill>
          <a:blip r:embed="rId10" cstate="print">
            <a:extLst>
              <a:ext uri="{96DAC541-7B7A-43D3-8B79-37D633B846F1}">
                <asvg:svgBlip xmlns:asvg="http://schemas.microsoft.com/office/drawing/2016/SVG/main" xmlns="" r:embed="rId11"/>
              </a:ext>
            </a:extLst>
          </a:blip>
          <a:stretch>
            <a:fillRect/>
          </a:stretch>
        </p:blipFill>
        <p:spPr>
          <a:xfrm>
            <a:off x="9924390" y="1768317"/>
            <a:ext cx="472111" cy="472111"/>
          </a:xfrm>
          <a:prstGeom prst="rect">
            <a:avLst/>
          </a:prstGeom>
        </p:spPr>
      </p:pic>
      <p:pic>
        <p:nvPicPr>
          <p:cNvPr id="56" name="Graphic 55" descr="Call centre">
            <a:extLst>
              <a:ext uri="{FF2B5EF4-FFF2-40B4-BE49-F238E27FC236}">
                <a16:creationId xmlns:a16="http://schemas.microsoft.com/office/drawing/2014/main" xmlns="" id="{2D275C57-120B-D1F3-B0CC-CA66BDB85DBE}"/>
              </a:ext>
            </a:extLst>
          </p:cNvPr>
          <p:cNvPicPr>
            <a:picLocks noChangeAspect="1"/>
          </p:cNvPicPr>
          <p:nvPr/>
        </p:nvPicPr>
        <p:blipFill>
          <a:blip r:embed="rId12" cstate="print">
            <a:extLst>
              <a:ext uri="{96DAC541-7B7A-43D3-8B79-37D633B846F1}">
                <asvg:svgBlip xmlns:asvg="http://schemas.microsoft.com/office/drawing/2016/SVG/main" xmlns="" r:embed="rId13"/>
              </a:ext>
            </a:extLst>
          </a:blip>
          <a:stretch>
            <a:fillRect/>
          </a:stretch>
        </p:blipFill>
        <p:spPr>
          <a:xfrm>
            <a:off x="1567393" y="4309239"/>
            <a:ext cx="512092" cy="512092"/>
          </a:xfrm>
          <a:prstGeom prst="rect">
            <a:avLst/>
          </a:prstGeom>
        </p:spPr>
      </p:pic>
      <p:pic>
        <p:nvPicPr>
          <p:cNvPr id="57" name="Graphic 56" descr="Mental Health">
            <a:extLst>
              <a:ext uri="{FF2B5EF4-FFF2-40B4-BE49-F238E27FC236}">
                <a16:creationId xmlns:a16="http://schemas.microsoft.com/office/drawing/2014/main" xmlns="" id="{09450457-1AE0-8F6E-766A-E88CB7B17B29}"/>
              </a:ext>
            </a:extLst>
          </p:cNvPr>
          <p:cNvPicPr>
            <a:picLocks noChangeAspect="1"/>
          </p:cNvPicPr>
          <p:nvPr/>
        </p:nvPicPr>
        <p:blipFill>
          <a:blip r:embed="rId14" cstate="print">
            <a:extLst>
              <a:ext uri="{96DAC541-7B7A-43D3-8B79-37D633B846F1}">
                <asvg:svgBlip xmlns:asvg="http://schemas.microsoft.com/office/drawing/2016/SVG/main" xmlns="" r:embed="rId15"/>
              </a:ext>
            </a:extLst>
          </a:blip>
          <a:stretch>
            <a:fillRect/>
          </a:stretch>
        </p:blipFill>
        <p:spPr>
          <a:xfrm>
            <a:off x="3641574" y="4391160"/>
            <a:ext cx="469625" cy="469625"/>
          </a:xfrm>
          <a:prstGeom prst="rect">
            <a:avLst/>
          </a:prstGeom>
        </p:spPr>
      </p:pic>
      <p:pic>
        <p:nvPicPr>
          <p:cNvPr id="58" name="Graphic 57" descr="Thumbs up sign">
            <a:extLst>
              <a:ext uri="{FF2B5EF4-FFF2-40B4-BE49-F238E27FC236}">
                <a16:creationId xmlns:a16="http://schemas.microsoft.com/office/drawing/2014/main" xmlns="" id="{77D50453-6912-330E-1A38-7851EB34B2A0}"/>
              </a:ext>
            </a:extLst>
          </p:cNvPr>
          <p:cNvPicPr>
            <a:picLocks noChangeAspect="1"/>
          </p:cNvPicPr>
          <p:nvPr/>
        </p:nvPicPr>
        <p:blipFill>
          <a:blip r:embed="rId16" cstate="print">
            <a:extLst>
              <a:ext uri="{96DAC541-7B7A-43D3-8B79-37D633B846F1}">
                <asvg:svgBlip xmlns:asvg="http://schemas.microsoft.com/office/drawing/2016/SVG/main" xmlns="" r:embed="rId17"/>
              </a:ext>
            </a:extLst>
          </a:blip>
          <a:stretch>
            <a:fillRect/>
          </a:stretch>
        </p:blipFill>
        <p:spPr>
          <a:xfrm>
            <a:off x="5769926" y="4411171"/>
            <a:ext cx="452119" cy="452119"/>
          </a:xfrm>
          <a:prstGeom prst="rect">
            <a:avLst/>
          </a:prstGeom>
        </p:spPr>
      </p:pic>
      <p:pic>
        <p:nvPicPr>
          <p:cNvPr id="59" name="Graphic 58" descr="Magnifying glass">
            <a:extLst>
              <a:ext uri="{FF2B5EF4-FFF2-40B4-BE49-F238E27FC236}">
                <a16:creationId xmlns:a16="http://schemas.microsoft.com/office/drawing/2014/main" xmlns="" id="{59D9994F-8AB8-F12A-AFB2-26D8C8013AA1}"/>
              </a:ext>
            </a:extLst>
          </p:cNvPr>
          <p:cNvPicPr>
            <a:picLocks noChangeAspect="1"/>
          </p:cNvPicPr>
          <p:nvPr/>
        </p:nvPicPr>
        <p:blipFill>
          <a:blip r:embed="rId18" cstate="print">
            <a:extLst>
              <a:ext uri="{96DAC541-7B7A-43D3-8B79-37D633B846F1}">
                <asvg:svgBlip xmlns:asvg="http://schemas.microsoft.com/office/drawing/2016/SVG/main" xmlns="" r:embed="rId19"/>
              </a:ext>
            </a:extLst>
          </a:blip>
          <a:stretch>
            <a:fillRect/>
          </a:stretch>
        </p:blipFill>
        <p:spPr>
          <a:xfrm>
            <a:off x="7872485" y="4423441"/>
            <a:ext cx="427577" cy="427577"/>
          </a:xfrm>
          <a:prstGeom prst="rect">
            <a:avLst/>
          </a:prstGeom>
        </p:spPr>
      </p:pic>
      <p:sp>
        <p:nvSpPr>
          <p:cNvPr id="60" name="TextBox 59">
            <a:extLst>
              <a:ext uri="{FF2B5EF4-FFF2-40B4-BE49-F238E27FC236}">
                <a16:creationId xmlns:a16="http://schemas.microsoft.com/office/drawing/2014/main" xmlns="" id="{D799DAE0-249E-2D9C-CDEB-67041D99EA67}"/>
              </a:ext>
            </a:extLst>
          </p:cNvPr>
          <p:cNvSpPr txBox="1"/>
          <p:nvPr/>
        </p:nvSpPr>
        <p:spPr>
          <a:xfrm>
            <a:off x="764397" y="4984956"/>
            <a:ext cx="2292506" cy="1588361"/>
          </a:xfrm>
          <a:prstGeom prst="rect">
            <a:avLst/>
          </a:prstGeom>
          <a:noFill/>
        </p:spPr>
        <p:txBody>
          <a:bodyPr wrap="square" anchor="t" anchorCtr="1">
            <a:noAutofit/>
          </a:bodyPr>
          <a:lstStyle/>
          <a:p>
            <a:pPr algn="ctr">
              <a:lnSpc>
                <a:spcPct val="130000"/>
              </a:lnSpc>
            </a:pPr>
            <a:r>
              <a:rPr lang="en-US" dirty="0">
                <a:latin typeface="Franklin Gothic Book" panose="020B0503020102020204" pitchFamily="34" charset="0"/>
              </a:rPr>
              <a:t>Blockchain-based solution for bulk procurement &amp; smart contracts</a:t>
            </a:r>
            <a:endParaRPr lang="en-US" dirty="0">
              <a:latin typeface="Franklin Gothic Book" panose="020B0503020102020204" pitchFamily="34" charset="0"/>
              <a:ea typeface="Open Sans" panose="020B0606030504020204" pitchFamily="34" charset="0"/>
              <a:cs typeface="Open Sans" panose="020B0606030504020204" pitchFamily="34" charset="0"/>
            </a:endParaRPr>
          </a:p>
        </p:txBody>
      </p:sp>
      <p:sp>
        <p:nvSpPr>
          <p:cNvPr id="61" name="TextBox 60">
            <a:extLst>
              <a:ext uri="{FF2B5EF4-FFF2-40B4-BE49-F238E27FC236}">
                <a16:creationId xmlns:a16="http://schemas.microsoft.com/office/drawing/2014/main" xmlns="" id="{1300FD5D-BEEB-18AF-D3F4-744F0240236E}"/>
              </a:ext>
            </a:extLst>
          </p:cNvPr>
          <p:cNvSpPr txBox="1"/>
          <p:nvPr/>
        </p:nvSpPr>
        <p:spPr>
          <a:xfrm>
            <a:off x="9210691" y="5095989"/>
            <a:ext cx="2203576" cy="923330"/>
          </a:xfrm>
          <a:prstGeom prst="rect">
            <a:avLst/>
          </a:prstGeom>
          <a:noFill/>
        </p:spPr>
        <p:txBody>
          <a:bodyPr wrap="square" anchor="t" anchorCtr="1">
            <a:noAutofit/>
          </a:bodyPr>
          <a:lstStyle/>
          <a:p>
            <a:pPr algn="ctr"/>
            <a:r>
              <a:rPr lang="en-US" dirty="0">
                <a:latin typeface="Franklin Gothic Book" panose="020B0503020102020204" pitchFamily="34" charset="0"/>
              </a:rPr>
              <a:t>Intelligent Search using NLP using Search Module </a:t>
            </a:r>
          </a:p>
        </p:txBody>
      </p:sp>
      <p:pic>
        <p:nvPicPr>
          <p:cNvPr id="62" name="Graphic 61" descr="Magnifying glass">
            <a:extLst>
              <a:ext uri="{FF2B5EF4-FFF2-40B4-BE49-F238E27FC236}">
                <a16:creationId xmlns:a16="http://schemas.microsoft.com/office/drawing/2014/main" xmlns="" id="{F101CA1F-5E1C-11D7-9413-B585C624F346}"/>
              </a:ext>
            </a:extLst>
          </p:cNvPr>
          <p:cNvPicPr>
            <a:picLocks noChangeAspect="1"/>
          </p:cNvPicPr>
          <p:nvPr/>
        </p:nvPicPr>
        <p:blipFill>
          <a:blip r:embed="rId18" cstate="print">
            <a:extLst>
              <a:ext uri="{96DAC541-7B7A-43D3-8B79-37D633B846F1}">
                <asvg:svgBlip xmlns:asvg="http://schemas.microsoft.com/office/drawing/2016/SVG/main" xmlns="" r:embed="rId19"/>
              </a:ext>
            </a:extLst>
          </a:blip>
          <a:stretch>
            <a:fillRect/>
          </a:stretch>
        </p:blipFill>
        <p:spPr>
          <a:xfrm>
            <a:off x="9898649" y="4433208"/>
            <a:ext cx="427577" cy="427577"/>
          </a:xfrm>
          <a:prstGeom prst="rect">
            <a:avLst/>
          </a:prstGeom>
        </p:spPr>
      </p:pic>
      <p:sp>
        <p:nvSpPr>
          <p:cNvPr id="63" name="Oval 62">
            <a:extLst>
              <a:ext uri="{FF2B5EF4-FFF2-40B4-BE49-F238E27FC236}">
                <a16:creationId xmlns:a16="http://schemas.microsoft.com/office/drawing/2014/main" xmlns="" id="{A1841FD1-D66C-BBC9-F4FE-B1B74A860C12}"/>
              </a:ext>
            </a:extLst>
          </p:cNvPr>
          <p:cNvSpPr/>
          <p:nvPr/>
        </p:nvSpPr>
        <p:spPr>
          <a:xfrm>
            <a:off x="9898144" y="4319005"/>
            <a:ext cx="655982" cy="655982"/>
          </a:xfrm>
          <a:prstGeom prst="ellipse">
            <a:avLst/>
          </a:prstGeom>
          <a:solidFill>
            <a:srgbClr val="1F4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168" name="Graphic 7167" descr="Magnifying glass">
            <a:extLst>
              <a:ext uri="{FF2B5EF4-FFF2-40B4-BE49-F238E27FC236}">
                <a16:creationId xmlns:a16="http://schemas.microsoft.com/office/drawing/2014/main" xmlns="" id="{B2055B45-BAFA-D6CD-99AC-ACF2A218EFEC}"/>
              </a:ext>
            </a:extLst>
          </p:cNvPr>
          <p:cNvPicPr>
            <a:picLocks noChangeAspect="1"/>
          </p:cNvPicPr>
          <p:nvPr/>
        </p:nvPicPr>
        <p:blipFill>
          <a:blip r:embed="rId18" cstate="print">
            <a:extLst>
              <a:ext uri="{96DAC541-7B7A-43D3-8B79-37D633B846F1}">
                <asvg:svgBlip xmlns:asvg="http://schemas.microsoft.com/office/drawing/2016/SVG/main" xmlns="" r:embed="rId19"/>
              </a:ext>
            </a:extLst>
          </a:blip>
          <a:stretch>
            <a:fillRect/>
          </a:stretch>
        </p:blipFill>
        <p:spPr>
          <a:xfrm>
            <a:off x="10030180" y="4433208"/>
            <a:ext cx="427577" cy="427577"/>
          </a:xfrm>
          <a:prstGeom prst="rect">
            <a:avLst/>
          </a:prstGeom>
        </p:spPr>
      </p:pic>
      <p:sp>
        <p:nvSpPr>
          <p:cNvPr id="7169" name="Round Diagonal Corner Rectangle 40">
            <a:extLst>
              <a:ext uri="{FF2B5EF4-FFF2-40B4-BE49-F238E27FC236}">
                <a16:creationId xmlns:a16="http://schemas.microsoft.com/office/drawing/2014/main" xmlns="" id="{CA1CCA90-98F5-3A2E-46DA-41CAD1A0CF5A}"/>
              </a:ext>
            </a:extLst>
          </p:cNvPr>
          <p:cNvSpPr/>
          <p:nvPr/>
        </p:nvSpPr>
        <p:spPr>
          <a:xfrm>
            <a:off x="54635" y="261454"/>
            <a:ext cx="12101614" cy="1175097"/>
          </a:xfrm>
          <a:prstGeom prst="round2Diag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0" dirty="0">
                <a:solidFill>
                  <a:schemeClr val="tx1"/>
                </a:solidFill>
              </a:rPr>
              <a:t>Leveraging AI/ML &amp; Emerging Technologies across Business Processes</a:t>
            </a:r>
          </a:p>
        </p:txBody>
      </p:sp>
      <p:pic>
        <p:nvPicPr>
          <p:cNvPr id="7171" name="Picture 7170" descr="Background pattern">
            <a:extLst>
              <a:ext uri="{FF2B5EF4-FFF2-40B4-BE49-F238E27FC236}">
                <a16:creationId xmlns:a16="http://schemas.microsoft.com/office/drawing/2014/main" xmlns="" id="{E8A14B6D-CC13-271E-8F41-11E2C36BFC5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73" name="Title 1">
            <a:extLst>
              <a:ext uri="{FF2B5EF4-FFF2-40B4-BE49-F238E27FC236}">
                <a16:creationId xmlns:a16="http://schemas.microsoft.com/office/drawing/2014/main" xmlns="" id="{4D639E6A-091F-A624-6DBF-803C58CAB814}"/>
              </a:ext>
            </a:extLst>
          </p:cNvPr>
          <p:cNvSpPr>
            <a:spLocks noGrp="1"/>
          </p:cNvSpPr>
          <p:nvPr>
            <p:ph type="title"/>
          </p:nvPr>
        </p:nvSpPr>
        <p:spPr>
          <a:xfrm>
            <a:off x="4540507" y="3015905"/>
            <a:ext cx="3114115" cy="747897"/>
          </a:xfrm>
        </p:spPr>
        <p:txBody>
          <a:bodyPr vert="horz"/>
          <a:lstStyle/>
          <a:p>
            <a:r>
              <a:rPr lang="en-US" sz="5400" dirty="0">
                <a:solidFill>
                  <a:srgbClr val="8E4B09"/>
                </a:solidFill>
                <a:sym typeface="Calibri" panose="020F0502020204030204" pitchFamily="34" charset="0"/>
              </a:rPr>
              <a:t>Thank You</a:t>
            </a:r>
          </a:p>
        </p:txBody>
      </p:sp>
    </p:spTree>
    <p:extLst>
      <p:ext uri="{BB962C8B-B14F-4D97-AF65-F5344CB8AC3E}">
        <p14:creationId xmlns:p14="http://schemas.microsoft.com/office/powerpoint/2010/main" val="919163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xmlns="" id="{E341781F-74C1-4F82-B4CB-E6E1771E7CE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4" name="think-cell Slide" r:id="rId5" imgW="473" imgH="476" progId="TCLayout.ActiveDocument.1">
                  <p:embed/>
                </p:oleObj>
              </mc:Choice>
              <mc:Fallback>
                <p:oleObj name="think-cell Slide" r:id="rId5" imgW="473" imgH="476" progId="TCLayout.ActiveDocument.1">
                  <p:embed/>
                  <p:pic>
                    <p:nvPicPr>
                      <p:cNvPr id="10" name="Object 9" hidden="1">
                        <a:extLst>
                          <a:ext uri="{FF2B5EF4-FFF2-40B4-BE49-F238E27FC236}">
                            <a16:creationId xmlns:a16="http://schemas.microsoft.com/office/drawing/2014/main" xmlns="" id="{E341781F-74C1-4F82-B4CB-E6E1771E7C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92705951-6659-EBD4-BFE7-D83AE0AA6441}"/>
              </a:ext>
            </a:extLst>
          </p:cNvPr>
          <p:cNvSpPr>
            <a:spLocks noGrp="1"/>
          </p:cNvSpPr>
          <p:nvPr>
            <p:ph type="title"/>
          </p:nvPr>
        </p:nvSpPr>
        <p:spPr/>
        <p:txBody>
          <a:bodyPr/>
          <a:lstStyle/>
          <a:p>
            <a:r>
              <a:rPr lang="en-IN" dirty="0"/>
              <a:t>Social inclusion on GeM</a:t>
            </a:r>
          </a:p>
        </p:txBody>
      </p:sp>
      <p:pic>
        <p:nvPicPr>
          <p:cNvPr id="3" name="Picture 2">
            <a:extLst>
              <a:ext uri="{FF2B5EF4-FFF2-40B4-BE49-F238E27FC236}">
                <a16:creationId xmlns:a16="http://schemas.microsoft.com/office/drawing/2014/main" xmlns="" id="{34AE2F88-73A4-D991-8852-A5167BAEAF8D}"/>
              </a:ext>
            </a:extLst>
          </p:cNvPr>
          <p:cNvPicPr>
            <a:picLocks noChangeAspect="1"/>
          </p:cNvPicPr>
          <p:nvPr/>
        </p:nvPicPr>
        <p:blipFill>
          <a:blip r:embed="rId7"/>
          <a:stretch>
            <a:fillRect/>
          </a:stretch>
        </p:blipFill>
        <p:spPr>
          <a:xfrm>
            <a:off x="233464" y="1111482"/>
            <a:ext cx="11760740" cy="5211497"/>
          </a:xfrm>
          <a:prstGeom prst="rect">
            <a:avLst/>
          </a:prstGeom>
        </p:spPr>
      </p:pic>
    </p:spTree>
    <p:extLst>
      <p:ext uri="{BB962C8B-B14F-4D97-AF65-F5344CB8AC3E}">
        <p14:creationId xmlns:p14="http://schemas.microsoft.com/office/powerpoint/2010/main" val="3836881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38"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445379"/>
            <a:ext cx="10683977" cy="387798"/>
          </a:xfrm>
        </p:spPr>
        <p:txBody>
          <a:bodyPr vert="horz"/>
          <a:lstStyle/>
          <a:p>
            <a:r>
              <a:rPr lang="en-US" sz="2800" b="1" dirty="0">
                <a:solidFill>
                  <a:schemeClr val="tx2"/>
                </a:solidFill>
                <a:latin typeface="+mn-lt"/>
              </a:rPr>
              <a:t>Outreach initiatives</a:t>
            </a:r>
            <a:endParaRPr lang="en-US" sz="2800" dirty="0">
              <a:solidFill>
                <a:schemeClr val="tx2"/>
              </a:solidFill>
            </a:endParaRPr>
          </a:p>
        </p:txBody>
      </p:sp>
      <p:sp>
        <p:nvSpPr>
          <p:cNvPr id="14" name="Content Placeholder 4">
            <a:extLst>
              <a:ext uri="{FF2B5EF4-FFF2-40B4-BE49-F238E27FC236}">
                <a16:creationId xmlns:a16="http://schemas.microsoft.com/office/drawing/2014/main" xmlns="" id="{31C398C8-EDE9-4481-8E1D-772D9D907768}"/>
              </a:ext>
            </a:extLst>
          </p:cNvPr>
          <p:cNvSpPr txBox="1">
            <a:spLocks/>
          </p:cNvSpPr>
          <p:nvPr/>
        </p:nvSpPr>
        <p:spPr>
          <a:xfrm>
            <a:off x="680052" y="1247251"/>
            <a:ext cx="11070076" cy="461664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SzPct val="100000"/>
              <a:buFont typeface="Trebuchet MS" panose="020B0603020202020204" pitchFamily="34" charset="0"/>
              <a:buChar char="​"/>
            </a:pPr>
            <a:r>
              <a:rPr lang="en-US" sz="2000" b="1" dirty="0">
                <a:solidFill>
                  <a:srgbClr val="8E4B09"/>
                </a:solidFill>
              </a:rPr>
              <a:t>Launch of Common Service Centers (CSCs) &amp; India Posts integration and  Seller </a:t>
            </a:r>
            <a:r>
              <a:rPr lang="en-US" sz="2000" b="1" dirty="0" err="1">
                <a:solidFill>
                  <a:srgbClr val="8E4B09"/>
                </a:solidFill>
              </a:rPr>
              <a:t>Samvaad</a:t>
            </a:r>
            <a:r>
              <a:rPr lang="en-US" sz="2000" b="1" dirty="0">
                <a:solidFill>
                  <a:srgbClr val="8E4B09"/>
                </a:solidFill>
              </a:rPr>
              <a:t> by Hon’ble CIM</a:t>
            </a:r>
          </a:p>
          <a:p>
            <a:pPr marL="0" indent="0">
              <a:lnSpc>
                <a:spcPct val="100000"/>
              </a:lnSpc>
              <a:spcBef>
                <a:spcPts val="0"/>
              </a:spcBef>
              <a:spcAft>
                <a:spcPts val="0"/>
              </a:spcAft>
              <a:buSzPct val="100000"/>
              <a:buFont typeface="Trebuchet MS" panose="020B0603020202020204" pitchFamily="34" charset="0"/>
              <a:buChar char="​"/>
            </a:pPr>
            <a:endParaRPr lang="en-US" sz="2000" b="1" dirty="0">
              <a:solidFill>
                <a:schemeClr val="tx2"/>
              </a:solidFill>
            </a:endParaRPr>
          </a:p>
          <a:p>
            <a:pPr lvl="1">
              <a:lnSpc>
                <a:spcPct val="100000"/>
              </a:lnSpc>
              <a:spcBef>
                <a:spcPts val="0"/>
              </a:spcBef>
              <a:buSzPct val="100000"/>
              <a:defRPr/>
            </a:pPr>
            <a:r>
              <a:rPr lang="en-US" sz="2000" dirty="0"/>
              <a:t>Integration with 5.2 lakh+ CSCs and 1.5 lakh+ India Post offices to deliver GeM services to last-mile sellers and service-providers </a:t>
            </a:r>
          </a:p>
          <a:p>
            <a:pPr lvl="1">
              <a:lnSpc>
                <a:spcPct val="100000"/>
              </a:lnSpc>
              <a:spcBef>
                <a:spcPts val="0"/>
              </a:spcBef>
              <a:buClr>
                <a:srgbClr val="37373A"/>
              </a:buClr>
              <a:buSzPct val="100000"/>
              <a:defRPr/>
            </a:pPr>
            <a:r>
              <a:rPr lang="en-IN" sz="2000" dirty="0"/>
              <a:t>Training of CSC State Mission Coordinators/ District Managers trained to further train VLEs on GeM buyer and seller registration process and product catalogue upload</a:t>
            </a:r>
            <a:endParaRPr lang="en-US" sz="2000" dirty="0"/>
          </a:p>
          <a:p>
            <a:pPr lvl="1">
              <a:lnSpc>
                <a:spcPct val="100000"/>
              </a:lnSpc>
              <a:spcBef>
                <a:spcPts val="0"/>
              </a:spcBef>
              <a:buSzPct val="100000"/>
            </a:pPr>
            <a:r>
              <a:rPr lang="en-US" sz="2000" dirty="0"/>
              <a:t>Two-week Pan-India seller engagement organized in collaboration with the Press Information Bureau in mid-Sept’ 22 panning across 26 cities </a:t>
            </a:r>
          </a:p>
          <a:p>
            <a:pPr lvl="1">
              <a:lnSpc>
                <a:spcPct val="100000"/>
              </a:lnSpc>
              <a:spcBef>
                <a:spcPts val="0"/>
              </a:spcBef>
              <a:buSzPct val="100000"/>
            </a:pPr>
            <a:r>
              <a:rPr lang="en-US" sz="2000" dirty="0"/>
              <a:t>Sellers from MSME, SHGs, Women entrepreneurs, and other marginalized sectors were invited for sharing their experiences, success stories on GeM</a:t>
            </a:r>
          </a:p>
          <a:p>
            <a:pPr>
              <a:lnSpc>
                <a:spcPct val="100000"/>
              </a:lnSpc>
              <a:spcBef>
                <a:spcPts val="0"/>
              </a:spcBef>
              <a:buSzPct val="100000"/>
            </a:pPr>
            <a:endParaRPr lang="en-US" sz="2000" dirty="0"/>
          </a:p>
          <a:p>
            <a:pPr marL="0" indent="0">
              <a:lnSpc>
                <a:spcPct val="100000"/>
              </a:lnSpc>
              <a:spcBef>
                <a:spcPts val="0"/>
              </a:spcBef>
              <a:spcAft>
                <a:spcPts val="0"/>
              </a:spcAft>
              <a:buSzPct val="100000"/>
              <a:buNone/>
            </a:pPr>
            <a:r>
              <a:rPr lang="en-US" sz="2000" b="1" dirty="0">
                <a:solidFill>
                  <a:srgbClr val="8E4B09"/>
                </a:solidFill>
              </a:rPr>
              <a:t>FM Radio campaign</a:t>
            </a:r>
          </a:p>
          <a:p>
            <a:pPr marL="0" indent="0">
              <a:lnSpc>
                <a:spcPct val="100000"/>
              </a:lnSpc>
              <a:spcBef>
                <a:spcPts val="0"/>
              </a:spcBef>
              <a:spcAft>
                <a:spcPts val="0"/>
              </a:spcAft>
              <a:buSzPct val="100000"/>
              <a:buNone/>
            </a:pPr>
            <a:endParaRPr lang="en-US" sz="2000" dirty="0"/>
          </a:p>
          <a:p>
            <a:pPr lvl="1">
              <a:lnSpc>
                <a:spcPct val="100000"/>
              </a:lnSpc>
              <a:spcBef>
                <a:spcPts val="0"/>
              </a:spcBef>
              <a:buSzPct val="100000"/>
            </a:pPr>
            <a:r>
              <a:rPr lang="en-US" sz="2000" dirty="0"/>
              <a:t>Campaign launch with RED FM in 40+ cities for dedicated 30 seconds on highlights and benefits of GeM followed by How to Register on GeM</a:t>
            </a:r>
          </a:p>
        </p:txBody>
      </p:sp>
    </p:spTree>
    <p:extLst>
      <p:ext uri="{BB962C8B-B14F-4D97-AF65-F5344CB8AC3E}">
        <p14:creationId xmlns:p14="http://schemas.microsoft.com/office/powerpoint/2010/main" val="3910375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DEDD236E-BA24-4A38-9A99-BCDBBB712ED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4"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DEDD236E-BA24-4A38-9A99-BCDBBB712E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41E8C921-47CA-4859-91B3-B73EA3B3B52E}"/>
              </a:ext>
            </a:extLst>
          </p:cNvPr>
          <p:cNvSpPr>
            <a:spLocks noGrp="1"/>
          </p:cNvSpPr>
          <p:nvPr>
            <p:ph type="title"/>
          </p:nvPr>
        </p:nvSpPr>
        <p:spPr>
          <a:xfrm>
            <a:off x="855663" y="594885"/>
            <a:ext cx="10683977" cy="387798"/>
          </a:xfrm>
        </p:spPr>
        <p:txBody>
          <a:bodyPr vert="horz"/>
          <a:lstStyle/>
          <a:p>
            <a:r>
              <a:rPr lang="en-US" sz="2800" dirty="0">
                <a:solidFill>
                  <a:srgbClr val="8E4B09"/>
                </a:solidFill>
              </a:rPr>
              <a:t>Business overview | </a:t>
            </a:r>
            <a:r>
              <a:rPr lang="en-US" sz="2800" dirty="0"/>
              <a:t>Breaching the ₹ 1.75 lakh crore mark in record time</a:t>
            </a:r>
            <a:endParaRPr lang="en-US" sz="2800" dirty="0">
              <a:solidFill>
                <a:srgbClr val="575757"/>
              </a:solidFill>
            </a:endParaRPr>
          </a:p>
        </p:txBody>
      </p:sp>
      <p:sp>
        <p:nvSpPr>
          <p:cNvPr id="25" name="TextBox 24">
            <a:extLst>
              <a:ext uri="{FF2B5EF4-FFF2-40B4-BE49-F238E27FC236}">
                <a16:creationId xmlns:a16="http://schemas.microsoft.com/office/drawing/2014/main" xmlns="" id="{5F8EF772-C04D-4837-ADDF-FE63C5C8248D}"/>
              </a:ext>
            </a:extLst>
          </p:cNvPr>
          <p:cNvSpPr txBox="1"/>
          <p:nvPr/>
        </p:nvSpPr>
        <p:spPr>
          <a:xfrm>
            <a:off x="828675" y="1416050"/>
            <a:ext cx="4708525" cy="461963"/>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E4B09"/>
                </a:solidFill>
                <a:effectLst/>
                <a:uLnTx/>
                <a:uFillTx/>
                <a:latin typeface="Calibri" panose="020F0502020204030204"/>
                <a:ea typeface="+mn-ea"/>
                <a:cs typeface="+mn-cs"/>
              </a:rPr>
              <a:t>Strong growth trajectory…</a:t>
            </a:r>
          </a:p>
        </p:txBody>
      </p:sp>
      <p:sp>
        <p:nvSpPr>
          <p:cNvPr id="26" name="TextBox 25">
            <a:extLst>
              <a:ext uri="{FF2B5EF4-FFF2-40B4-BE49-F238E27FC236}">
                <a16:creationId xmlns:a16="http://schemas.microsoft.com/office/drawing/2014/main" xmlns="" id="{996A1B6B-FAA6-46A1-881E-B30E3EDD5E56}"/>
              </a:ext>
            </a:extLst>
          </p:cNvPr>
          <p:cNvSpPr txBox="1"/>
          <p:nvPr/>
        </p:nvSpPr>
        <p:spPr>
          <a:xfrm>
            <a:off x="855662" y="1990204"/>
            <a:ext cx="36817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Calibri" panose="020F0502020204030204"/>
                <a:ea typeface="+mn-ea"/>
                <a:cs typeface="+mn-cs"/>
              </a:rPr>
              <a:t>Gross Merchandise Value (GMV), </a:t>
            </a:r>
            <a:r>
              <a:rPr lang="en-US" sz="1600" b="1" dirty="0">
                <a:solidFill>
                  <a:schemeClr val="tx2"/>
                </a:solidFill>
              </a:rPr>
              <a:t>₹</a:t>
            </a:r>
            <a:r>
              <a:rPr kumimoji="0" lang="en-US" sz="1600" b="1" i="0" u="none" strike="noStrike" kern="1200" cap="none" spc="0" normalizeH="0" baseline="0" noProof="0" dirty="0">
                <a:ln>
                  <a:noFill/>
                </a:ln>
                <a:solidFill>
                  <a:schemeClr val="tx2"/>
                </a:solidFill>
                <a:effectLst/>
                <a:uLnTx/>
                <a:uFillTx/>
                <a:latin typeface="Calibri" panose="020F0502020204030204"/>
                <a:ea typeface="+mn-ea"/>
                <a:cs typeface="+mn-cs"/>
              </a:rPr>
              <a:t> crore </a:t>
            </a:r>
          </a:p>
        </p:txBody>
      </p:sp>
      <p:sp>
        <p:nvSpPr>
          <p:cNvPr id="35" name="TextBox 34">
            <a:extLst>
              <a:ext uri="{FF2B5EF4-FFF2-40B4-BE49-F238E27FC236}">
                <a16:creationId xmlns:a16="http://schemas.microsoft.com/office/drawing/2014/main" xmlns="" id="{D5A25D03-5809-46BD-95F9-DCDBDAC47BAC}"/>
              </a:ext>
            </a:extLst>
          </p:cNvPr>
          <p:cNvSpPr txBox="1"/>
          <p:nvPr/>
        </p:nvSpPr>
        <p:spPr>
          <a:xfrm>
            <a:off x="6439441" y="1416050"/>
            <a:ext cx="5613129" cy="461963"/>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defRPr sz="2400" b="1">
                <a:solidFill>
                  <a:schemeClr val="accent2">
                    <a:lumMod val="75000"/>
                  </a:schemeClr>
                </a:solidFill>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E4B09"/>
                </a:solidFill>
                <a:effectLst/>
                <a:uLnTx/>
                <a:uFillTx/>
                <a:latin typeface="Calibri" panose="020F0502020204030204"/>
                <a:ea typeface="+mj-ea"/>
                <a:cs typeface="+mj-cs"/>
              </a:rPr>
              <a:t>…with contribution across buyer segments</a:t>
            </a:r>
          </a:p>
        </p:txBody>
      </p:sp>
      <p:cxnSp>
        <p:nvCxnSpPr>
          <p:cNvPr id="55" name="Straight Connector 54">
            <a:extLst>
              <a:ext uri="{FF2B5EF4-FFF2-40B4-BE49-F238E27FC236}">
                <a16:creationId xmlns:a16="http://schemas.microsoft.com/office/drawing/2014/main" xmlns="" id="{FA86F713-0DD3-4B63-B27A-0A9894AC3E06}"/>
              </a:ext>
            </a:extLst>
          </p:cNvPr>
          <p:cNvCxnSpPr/>
          <p:nvPr/>
        </p:nvCxnSpPr>
        <p:spPr>
          <a:xfrm>
            <a:off x="6120999" y="1474788"/>
            <a:ext cx="0" cy="4373563"/>
          </a:xfrm>
          <a:prstGeom prst="line">
            <a:avLst/>
          </a:prstGeom>
          <a:ln w="9525" cap="rnd">
            <a:solidFill>
              <a:srgbClr val="9A9A9A"/>
            </a:solidFill>
            <a:prstDash val="sysDot"/>
          </a:ln>
        </p:spPr>
        <p:style>
          <a:lnRef idx="1">
            <a:schemeClr val="accent1"/>
          </a:lnRef>
          <a:fillRef idx="0">
            <a:schemeClr val="accent1"/>
          </a:fillRef>
          <a:effectRef idx="0">
            <a:schemeClr val="accent1"/>
          </a:effectRef>
          <a:fontRef idx="minor">
            <a:schemeClr val="tx1"/>
          </a:fontRef>
        </p:style>
      </p:cxnSp>
      <p:sp>
        <p:nvSpPr>
          <p:cNvPr id="67" name="ee4pFootnotes">
            <a:extLst>
              <a:ext uri="{FF2B5EF4-FFF2-40B4-BE49-F238E27FC236}">
                <a16:creationId xmlns:a16="http://schemas.microsoft.com/office/drawing/2014/main" xmlns="" id="{31E164EE-C4A9-4398-8033-9161692F3C6D}"/>
              </a:ext>
            </a:extLst>
          </p:cNvPr>
          <p:cNvSpPr>
            <a:spLocks noChangeArrowheads="1"/>
          </p:cNvSpPr>
          <p:nvPr/>
        </p:nvSpPr>
        <p:spPr bwMode="auto">
          <a:xfrm>
            <a:off x="1633731" y="6588959"/>
            <a:ext cx="9565865"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73737"/>
                </a:solidFill>
                <a:effectLst/>
                <a:uLnTx/>
                <a:uFillTx/>
                <a:latin typeface="Trebuchet MS" panose="020B0603020202020204" pitchFamily="34" charset="0"/>
                <a:ea typeface="+mn-ea"/>
                <a:cs typeface="Arial" pitchFamily="34" charset="0"/>
              </a:rPr>
              <a:t>Source: GeM Transactions and Finance data</a:t>
            </a:r>
          </a:p>
        </p:txBody>
      </p:sp>
      <p:sp>
        <p:nvSpPr>
          <p:cNvPr id="12" name="TextBox 11">
            <a:extLst>
              <a:ext uri="{FF2B5EF4-FFF2-40B4-BE49-F238E27FC236}">
                <a16:creationId xmlns:a16="http://schemas.microsoft.com/office/drawing/2014/main" xmlns="" id="{D4A5D527-4438-125D-2F91-BE69915057EC}"/>
              </a:ext>
            </a:extLst>
          </p:cNvPr>
          <p:cNvSpPr txBox="1"/>
          <p:nvPr/>
        </p:nvSpPr>
        <p:spPr>
          <a:xfrm>
            <a:off x="1754188" y="5951920"/>
            <a:ext cx="8646369" cy="351415"/>
          </a:xfrm>
          <a:prstGeom prst="rect">
            <a:avLst/>
          </a:prstGeom>
          <a:solidFill>
            <a:schemeClr val="accent3">
              <a:lumMod val="5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t>Since its inception, GeM has processed orders worth more than ₹ 3.7 lakh crore</a:t>
            </a:r>
            <a:endParaRPr lang="en-IN" sz="2000" b="1" dirty="0">
              <a:solidFill>
                <a:schemeClr val="bg1"/>
              </a:solidFill>
            </a:endParaRPr>
          </a:p>
        </p:txBody>
      </p:sp>
      <p:graphicFrame>
        <p:nvGraphicFramePr>
          <p:cNvPr id="4" name="Table 3">
            <a:extLst>
              <a:ext uri="{FF2B5EF4-FFF2-40B4-BE49-F238E27FC236}">
                <a16:creationId xmlns:a16="http://schemas.microsoft.com/office/drawing/2014/main" xmlns="" id="{B6A0E4CC-3565-0025-4A55-87C02AD3CD6F}"/>
              </a:ext>
            </a:extLst>
          </p:cNvPr>
          <p:cNvGraphicFramePr>
            <a:graphicFrameLocks noGrp="1"/>
          </p:cNvGraphicFramePr>
          <p:nvPr/>
        </p:nvGraphicFramePr>
        <p:xfrm>
          <a:off x="6303102" y="2159481"/>
          <a:ext cx="5613128" cy="3271542"/>
        </p:xfrm>
        <a:graphic>
          <a:graphicData uri="http://schemas.openxmlformats.org/drawingml/2006/table">
            <a:tbl>
              <a:tblPr>
                <a:tableStyleId>{72833802-FEF1-4C79-8D5D-14CF1EAF98D9}</a:tableStyleId>
              </a:tblPr>
              <a:tblGrid>
                <a:gridCol w="1161388">
                  <a:extLst>
                    <a:ext uri="{9D8B030D-6E8A-4147-A177-3AD203B41FA5}">
                      <a16:colId xmlns:a16="http://schemas.microsoft.com/office/drawing/2014/main" xmlns="" val="936969144"/>
                    </a:ext>
                  </a:extLst>
                </a:gridCol>
                <a:gridCol w="858416">
                  <a:extLst>
                    <a:ext uri="{9D8B030D-6E8A-4147-A177-3AD203B41FA5}">
                      <a16:colId xmlns:a16="http://schemas.microsoft.com/office/drawing/2014/main" xmlns="" val="3114603426"/>
                    </a:ext>
                  </a:extLst>
                </a:gridCol>
                <a:gridCol w="998376">
                  <a:extLst>
                    <a:ext uri="{9D8B030D-6E8A-4147-A177-3AD203B41FA5}">
                      <a16:colId xmlns:a16="http://schemas.microsoft.com/office/drawing/2014/main" xmlns="" val="3439899727"/>
                    </a:ext>
                  </a:extLst>
                </a:gridCol>
                <a:gridCol w="1315616">
                  <a:extLst>
                    <a:ext uri="{9D8B030D-6E8A-4147-A177-3AD203B41FA5}">
                      <a16:colId xmlns:a16="http://schemas.microsoft.com/office/drawing/2014/main" xmlns="" val="56948458"/>
                    </a:ext>
                  </a:extLst>
                </a:gridCol>
                <a:gridCol w="1279332">
                  <a:extLst>
                    <a:ext uri="{9D8B030D-6E8A-4147-A177-3AD203B41FA5}">
                      <a16:colId xmlns:a16="http://schemas.microsoft.com/office/drawing/2014/main" xmlns="" val="2552774474"/>
                    </a:ext>
                  </a:extLst>
                </a:gridCol>
              </a:tblGrid>
              <a:tr h="284142">
                <a:tc rowSpan="2">
                  <a:txBody>
                    <a:bodyPr/>
                    <a:lstStyle/>
                    <a:p>
                      <a:pPr algn="ctr" fontAlgn="b"/>
                      <a:r>
                        <a:rPr lang="en-IN" sz="1800" b="1" u="none" strike="noStrike" dirty="0">
                          <a:solidFill>
                            <a:srgbClr val="F2F2F2"/>
                          </a:solidFill>
                          <a:effectLst/>
                        </a:rPr>
                        <a:t>Buyer Category</a:t>
                      </a:r>
                      <a:endParaRPr lang="en-IN" sz="1800" b="1" i="0" u="none" strike="noStrike" dirty="0">
                        <a:solidFill>
                          <a:srgbClr val="F2F2F2"/>
                        </a:solidFill>
                        <a:effectLst/>
                        <a:latin typeface="Calibri" panose="020F0502020204030204" pitchFamily="34" charset="0"/>
                      </a:endParaRPr>
                    </a:p>
                  </a:txBody>
                  <a:tcPr marL="6350" marR="6350" marT="6350" marB="0" anchor="ctr">
                    <a:lnL w="6350" cap="flat" cmpd="sng" algn="ctr">
                      <a:noFill/>
                      <a:prstDash val="solid"/>
                      <a:miter lim="800000"/>
                    </a:lnL>
                    <a:lnR w="12700" cap="flat" cmpd="sng" algn="ctr">
                      <a:noFill/>
                      <a:prstDash val="solid"/>
                      <a:round/>
                      <a:headEnd type="none" w="med" len="med"/>
                      <a:tailEnd type="none" w="med" len="med"/>
                    </a:lnR>
                    <a:lnT w="6350" cap="flat" cmpd="sng" algn="ctr">
                      <a:noFill/>
                      <a:prstDash val="solid"/>
                      <a:miter lim="800000"/>
                    </a:lnT>
                    <a:lnB>
                      <a:noFill/>
                    </a:lnB>
                    <a:lnTlToBr w="12700" cmpd="sng">
                      <a:noFill/>
                      <a:prstDash val="solid"/>
                    </a:lnTlToBr>
                    <a:lnBlToTr w="12700" cmpd="sng">
                      <a:noFill/>
                      <a:prstDash val="solid"/>
                    </a:lnBlToTr>
                    <a:solidFill>
                      <a:srgbClr val="263C85"/>
                    </a:solidFill>
                  </a:tcPr>
                </a:tc>
                <a:tc gridSpan="4">
                  <a:txBody>
                    <a:bodyPr/>
                    <a:lstStyle/>
                    <a:p>
                      <a:pPr algn="l" fontAlgn="b"/>
                      <a:r>
                        <a:rPr lang="en-IN" sz="1800" b="1" i="0" u="none" strike="noStrike" dirty="0">
                          <a:solidFill>
                            <a:srgbClr val="F2F2F2"/>
                          </a:solidFill>
                          <a:effectLst/>
                          <a:latin typeface="Calibri" panose="020F0502020204030204" pitchFamily="34" charset="0"/>
                        </a:rPr>
                        <a:t>                               GMV (</a:t>
                      </a:r>
                      <a:r>
                        <a:rPr lang="en-US" sz="1800" dirty="0">
                          <a:solidFill>
                            <a:schemeClr val="bg1"/>
                          </a:solidFill>
                        </a:rPr>
                        <a:t>₹</a:t>
                      </a:r>
                      <a:r>
                        <a:rPr lang="en-IN" sz="1800" b="1" i="0" u="none" strike="noStrike" dirty="0">
                          <a:solidFill>
                            <a:srgbClr val="F2F2F2"/>
                          </a:solidFill>
                          <a:effectLst/>
                          <a:latin typeface="Calibri" panose="020F0502020204030204" pitchFamily="34" charset="0"/>
                        </a:rPr>
                        <a:t> crore)</a:t>
                      </a:r>
                    </a:p>
                  </a:txBody>
                  <a:tcPr marL="6350" marR="6350" marT="6350" marB="0" anchor="ctr">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solidFill>
                      <a:srgbClr val="263C85"/>
                    </a:solidFill>
                  </a:tcPr>
                </a:tc>
                <a:tc hMerge="1">
                  <a:txBody>
                    <a:bodyPr/>
                    <a:lstStyle/>
                    <a:p>
                      <a:pPr algn="ctr" fontAlgn="b"/>
                      <a:endParaRPr lang="en-IN" sz="2000" b="1" i="0" u="none" strike="noStrike" dirty="0">
                        <a:solidFill>
                          <a:srgbClr val="F2F2F2"/>
                        </a:solidFill>
                        <a:effectLst/>
                        <a:latin typeface="Calibri" panose="020F050202020403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C55A11"/>
                    </a:solidFill>
                  </a:tcPr>
                </a:tc>
                <a:tc hMerge="1">
                  <a:txBody>
                    <a:bodyPr/>
                    <a:lstStyle/>
                    <a:p>
                      <a:pPr algn="ctr" fontAlgn="b"/>
                      <a:endParaRPr lang="en-IN" sz="2000" b="1" i="0" u="none" strike="noStrike" dirty="0">
                        <a:solidFill>
                          <a:srgbClr val="F2F2F2"/>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solidFill>
                      <a:srgbClr val="C55A11"/>
                    </a:solidFill>
                  </a:tcPr>
                </a:tc>
                <a:tc hMerge="1">
                  <a:txBody>
                    <a:bodyPr/>
                    <a:lstStyle/>
                    <a:p>
                      <a:pPr algn="ctr" fontAlgn="b"/>
                      <a:endParaRPr lang="en-IN" sz="1800" b="1" i="0" u="none" strike="noStrike" dirty="0">
                        <a:solidFill>
                          <a:srgbClr val="F2F2F2"/>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TlToBr w="12700" cmpd="sng">
                      <a:noFill/>
                      <a:prstDash val="solid"/>
                    </a:lnTlToBr>
                    <a:lnBlToTr w="12700" cmpd="sng">
                      <a:noFill/>
                      <a:prstDash val="solid"/>
                    </a:lnBlToTr>
                    <a:solidFill>
                      <a:srgbClr val="263C85"/>
                    </a:solidFill>
                  </a:tcPr>
                </a:tc>
                <a:extLst>
                  <a:ext uri="{0D108BD9-81ED-4DB2-BD59-A6C34878D82A}">
                    <a16:rowId xmlns:a16="http://schemas.microsoft.com/office/drawing/2014/main" xmlns="" val="1128072615"/>
                  </a:ext>
                </a:extLst>
              </a:tr>
              <a:tr h="645216">
                <a:tc vMerge="1">
                  <a:txBody>
                    <a:bodyPr/>
                    <a:lstStyle/>
                    <a:p>
                      <a:pPr algn="ctr" fontAlgn="b"/>
                      <a:r>
                        <a:rPr lang="en-IN" sz="2000" b="1" u="none" strike="noStrike" dirty="0">
                          <a:solidFill>
                            <a:srgbClr val="F2F2F2"/>
                          </a:solidFill>
                          <a:effectLst/>
                        </a:rPr>
                        <a:t>Buyer Category</a:t>
                      </a:r>
                      <a:endParaRPr lang="en-IN" sz="2000" b="1" i="0" u="none" strike="noStrike" dirty="0">
                        <a:solidFill>
                          <a:srgbClr val="F2F2F2"/>
                        </a:solidFill>
                        <a:effectLst/>
                        <a:latin typeface="Calibri" panose="020F0502020204030204" pitchFamily="34" charset="0"/>
                      </a:endParaRPr>
                    </a:p>
                  </a:txBody>
                  <a:tcPr marL="6350" marR="6350" marT="6350" marB="0" anchor="ctr">
                    <a:lnR w="12700" cap="flat" cmpd="sng" algn="ctr">
                      <a:solidFill>
                        <a:schemeClr val="bg2"/>
                      </a:solidFill>
                      <a:prstDash val="solid"/>
                      <a:round/>
                      <a:headEnd type="none" w="med" len="med"/>
                      <a:tailEnd type="none" w="med" len="med"/>
                    </a:lnR>
                    <a:solidFill>
                      <a:srgbClr val="C55A11"/>
                    </a:solidFill>
                  </a:tcPr>
                </a:tc>
                <a:tc>
                  <a:txBody>
                    <a:bodyPr/>
                    <a:lstStyle/>
                    <a:p>
                      <a:pPr algn="ctr" fontAlgn="b"/>
                      <a:r>
                        <a:rPr lang="en-IN" sz="1800" b="1" u="none" strike="noStrike" dirty="0">
                          <a:solidFill>
                            <a:srgbClr val="F2F2F2"/>
                          </a:solidFill>
                          <a:effectLst/>
                        </a:rPr>
                        <a:t>FY20-21</a:t>
                      </a:r>
                      <a:endParaRPr lang="en-IN" sz="1800" b="1" i="0" u="none" strike="noStrike" dirty="0">
                        <a:solidFill>
                          <a:srgbClr val="F2F2F2"/>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263C85"/>
                    </a:solidFill>
                  </a:tcPr>
                </a:tc>
                <a:tc>
                  <a:txBody>
                    <a:bodyPr/>
                    <a:lstStyle/>
                    <a:p>
                      <a:pPr algn="ctr" fontAlgn="b"/>
                      <a:r>
                        <a:rPr lang="en-IN" sz="1800" b="1" i="0" u="none" strike="noStrike" dirty="0">
                          <a:solidFill>
                            <a:srgbClr val="F2F2F2"/>
                          </a:solidFill>
                          <a:effectLst/>
                          <a:latin typeface="Calibri" panose="020F0502020204030204" pitchFamily="34" charset="0"/>
                        </a:rPr>
                        <a:t>FY21-22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263C8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N" sz="1800" b="1" i="0" u="none" strike="noStrike" dirty="0">
                          <a:solidFill>
                            <a:srgbClr val="F2F2F2"/>
                          </a:solidFill>
                          <a:effectLst/>
                          <a:latin typeface="Calibri" panose="020F0502020204030204" pitchFamily="34" charset="0"/>
                        </a:rPr>
                        <a:t>FY21-22</a:t>
                      </a:r>
                    </a:p>
                    <a:p>
                      <a:pPr algn="ctr" fontAlgn="b"/>
                      <a:r>
                        <a:rPr kumimoji="0" lang="en-IN" sz="1800" b="0" i="1" u="none" strike="noStrike" kern="1200" cap="none" spc="0" normalizeH="0" baseline="0" noProof="0" dirty="0">
                          <a:ln>
                            <a:noFill/>
                          </a:ln>
                          <a:solidFill>
                            <a:srgbClr val="F2F2F2"/>
                          </a:solidFill>
                          <a:effectLst/>
                          <a:uLnTx/>
                          <a:uFillTx/>
                          <a:latin typeface="Calibri" panose="020F0502020204030204" pitchFamily="34" charset="0"/>
                          <a:ea typeface="+mn-ea"/>
                          <a:cs typeface="+mn-cs"/>
                        </a:rPr>
                        <a:t>(1</a:t>
                      </a:r>
                      <a:r>
                        <a:rPr kumimoji="0" lang="en-IN" sz="1800" b="0" i="1" u="none" strike="noStrike" kern="1200" cap="none" spc="0" normalizeH="0" baseline="30000" noProof="0" dirty="0">
                          <a:ln>
                            <a:noFill/>
                          </a:ln>
                          <a:solidFill>
                            <a:srgbClr val="F2F2F2"/>
                          </a:solidFill>
                          <a:effectLst/>
                          <a:uLnTx/>
                          <a:uFillTx/>
                          <a:latin typeface="Calibri" panose="020F0502020204030204" pitchFamily="34" charset="0"/>
                          <a:ea typeface="+mn-ea"/>
                          <a:cs typeface="+mn-cs"/>
                        </a:rPr>
                        <a:t>st</a:t>
                      </a:r>
                      <a:r>
                        <a:rPr kumimoji="0" lang="en-IN" sz="1800" b="0" i="1" u="none" strike="noStrike" kern="1200" cap="none" spc="0" normalizeH="0" baseline="0" noProof="0" dirty="0">
                          <a:ln>
                            <a:noFill/>
                          </a:ln>
                          <a:solidFill>
                            <a:srgbClr val="F2F2F2"/>
                          </a:solidFill>
                          <a:effectLst/>
                          <a:uLnTx/>
                          <a:uFillTx/>
                          <a:latin typeface="Calibri" panose="020F0502020204030204" pitchFamily="34" charset="0"/>
                          <a:ea typeface="+mn-ea"/>
                          <a:cs typeface="+mn-cs"/>
                        </a:rPr>
                        <a:t> Apr-20th Mar)</a:t>
                      </a:r>
                      <a:endParaRPr lang="en-IN" sz="1800" b="0" i="1" u="none" strike="noStrike" dirty="0">
                        <a:solidFill>
                          <a:srgbClr val="F2F2F2"/>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6350" cap="flat" cmpd="sng" algn="ctr">
                      <a:noFill/>
                      <a:prstDash val="solid"/>
                      <a:miter lim="800000"/>
                    </a:lnR>
                    <a:lnB>
                      <a:noFill/>
                    </a:lnB>
                    <a:lnTlToBr w="12700" cmpd="sng">
                      <a:noFill/>
                      <a:prstDash val="solid"/>
                    </a:lnTlToBr>
                    <a:lnBlToTr w="12700" cmpd="sng">
                      <a:noFill/>
                      <a:prstDash val="solid"/>
                    </a:lnBlToTr>
                    <a:solidFill>
                      <a:srgbClr val="263C8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N" sz="1800" b="1" i="0" u="none" strike="noStrike" dirty="0">
                          <a:solidFill>
                            <a:srgbClr val="F2F2F2"/>
                          </a:solidFill>
                          <a:effectLst/>
                          <a:latin typeface="Calibri" panose="020F0502020204030204" pitchFamily="34" charset="0"/>
                        </a:rPr>
                        <a:t>FY22-23</a:t>
                      </a:r>
                    </a:p>
                    <a:p>
                      <a:pPr algn="ctr" fontAlgn="b"/>
                      <a:r>
                        <a:rPr kumimoji="0" lang="en-IN" sz="1800" b="0" i="1" u="none" strike="noStrike" kern="1200" cap="none" spc="0" normalizeH="0" baseline="0" noProof="0" dirty="0">
                          <a:ln>
                            <a:noFill/>
                          </a:ln>
                          <a:solidFill>
                            <a:srgbClr val="F2F2F2"/>
                          </a:solidFill>
                          <a:effectLst/>
                          <a:uLnTx/>
                          <a:uFillTx/>
                          <a:latin typeface="Calibri" panose="020F0502020204030204" pitchFamily="34" charset="0"/>
                          <a:ea typeface="+mn-ea"/>
                          <a:cs typeface="+mn-cs"/>
                        </a:rPr>
                        <a:t>(1</a:t>
                      </a:r>
                      <a:r>
                        <a:rPr kumimoji="0" lang="en-IN" sz="1800" b="0" i="1" u="none" strike="noStrike" kern="1200" cap="none" spc="0" normalizeH="0" baseline="30000" noProof="0" dirty="0">
                          <a:ln>
                            <a:noFill/>
                          </a:ln>
                          <a:solidFill>
                            <a:srgbClr val="F2F2F2"/>
                          </a:solidFill>
                          <a:effectLst/>
                          <a:uLnTx/>
                          <a:uFillTx/>
                          <a:latin typeface="Calibri" panose="020F0502020204030204" pitchFamily="34" charset="0"/>
                          <a:ea typeface="+mn-ea"/>
                          <a:cs typeface="+mn-cs"/>
                        </a:rPr>
                        <a:t>st</a:t>
                      </a:r>
                      <a:r>
                        <a:rPr kumimoji="0" lang="en-IN" sz="1800" b="0" i="1" u="none" strike="noStrike" kern="1200" cap="none" spc="0" normalizeH="0" baseline="0" noProof="0" dirty="0">
                          <a:ln>
                            <a:noFill/>
                          </a:ln>
                          <a:solidFill>
                            <a:srgbClr val="F2F2F2"/>
                          </a:solidFill>
                          <a:effectLst/>
                          <a:uLnTx/>
                          <a:uFillTx/>
                          <a:latin typeface="Calibri" panose="020F0502020204030204" pitchFamily="34" charset="0"/>
                          <a:ea typeface="+mn-ea"/>
                          <a:cs typeface="+mn-cs"/>
                        </a:rPr>
                        <a:t> Apr-20th Mar)</a:t>
                      </a:r>
                      <a:endParaRPr lang="en-IN" sz="1800" b="0" i="1" u="none" strike="noStrike" dirty="0">
                        <a:solidFill>
                          <a:srgbClr val="F2F2F2"/>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6350" cap="flat" cmpd="sng" algn="ctr">
                      <a:noFill/>
                      <a:prstDash val="solid"/>
                      <a:miter lim="800000"/>
                    </a:lnR>
                    <a:lnB>
                      <a:noFill/>
                    </a:lnB>
                    <a:lnTlToBr w="12700" cmpd="sng">
                      <a:noFill/>
                      <a:prstDash val="solid"/>
                    </a:lnTlToBr>
                    <a:lnBlToTr w="12700" cmpd="sng">
                      <a:noFill/>
                      <a:prstDash val="solid"/>
                    </a:lnBlToTr>
                    <a:solidFill>
                      <a:srgbClr val="263C85"/>
                    </a:solidFill>
                  </a:tcPr>
                </a:tc>
                <a:extLst>
                  <a:ext uri="{0D108BD9-81ED-4DB2-BD59-A6C34878D82A}">
                    <a16:rowId xmlns:a16="http://schemas.microsoft.com/office/drawing/2014/main" xmlns="" val="1324735809"/>
                  </a:ext>
                </a:extLst>
              </a:tr>
              <a:tr h="556687">
                <a:tc>
                  <a:txBody>
                    <a:bodyPr/>
                    <a:lstStyle/>
                    <a:p>
                      <a:pPr algn="ctr" fontAlgn="b"/>
                      <a:r>
                        <a:rPr lang="en-IN" sz="1800" u="none" strike="noStrike" dirty="0">
                          <a:effectLst/>
                        </a:rPr>
                        <a:t>Central Ministries</a:t>
                      </a:r>
                      <a:endParaRPr lang="en-IN" sz="1800" b="0" i="0" u="none" strike="noStrike" dirty="0">
                        <a:solidFill>
                          <a:srgbClr val="000000"/>
                        </a:solidFill>
                        <a:effectLst/>
                        <a:latin typeface="Calibri" panose="020F0502020204030204" pitchFamily="34" charset="0"/>
                      </a:endParaRPr>
                    </a:p>
                  </a:txBody>
                  <a:tcPr marL="45720" marR="45720" marT="0" marB="0" anchor="ctr">
                    <a:lnL w="6350" cap="flat" cmpd="sng" algn="ctr">
                      <a:noFill/>
                      <a:prstDash val="solid"/>
                      <a:miter lim="800000"/>
                    </a:lnL>
                    <a:lnR w="12700" cap="flat" cmpd="sng" algn="ctr">
                      <a:noFill/>
                      <a:prstDash val="dot"/>
                      <a:round/>
                      <a:headEnd type="none" w="med" len="med"/>
                      <a:tailEnd type="none" w="med" len="med"/>
                    </a:lnR>
                    <a:lnT>
                      <a:noFill/>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800" u="none" strike="noStrike" kern="1200" dirty="0">
                          <a:solidFill>
                            <a:schemeClr val="tx1"/>
                          </a:solidFill>
                          <a:effectLst/>
                          <a:latin typeface="+mn-lt"/>
                          <a:ea typeface="+mn-ea"/>
                          <a:cs typeface="+mn-cs"/>
                        </a:rPr>
                        <a:t> 14,358</a:t>
                      </a:r>
                    </a:p>
                  </a:txBody>
                  <a:tcPr marL="45720" marR="45720" marT="0" marB="0" anchor="ctr" anchorCtr="1">
                    <a:lnL w="12700" cap="flat" cmpd="sng" algn="ctr">
                      <a:noFill/>
                      <a:prstDash val="dot"/>
                      <a:round/>
                      <a:headEnd type="none" w="med" len="med"/>
                      <a:tailEnd type="none" w="med" len="med"/>
                    </a:lnL>
                    <a:lnR w="12700" cap="flat" cmpd="sng" algn="ctr">
                      <a:noFill/>
                      <a:prstDash val="dot"/>
                      <a:round/>
                      <a:headEnd type="none" w="med" len="med"/>
                      <a:tailEnd type="none" w="med" len="med"/>
                    </a:lnR>
                    <a:lnT>
                      <a:noFill/>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kern="1200" dirty="0">
                          <a:solidFill>
                            <a:schemeClr val="tx1"/>
                          </a:solidFill>
                          <a:effectLst/>
                          <a:latin typeface="+mn-lt"/>
                          <a:ea typeface="+mn-ea"/>
                          <a:cs typeface="+mn-cs"/>
                        </a:rPr>
                        <a:t>   29,309 </a:t>
                      </a:r>
                    </a:p>
                  </a:txBody>
                  <a:tcPr marL="45720" marR="4572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a:noFill/>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kern="1200" dirty="0">
                          <a:solidFill>
                            <a:schemeClr val="tx1"/>
                          </a:solidFill>
                          <a:effectLst/>
                          <a:latin typeface="+mn-lt"/>
                          <a:ea typeface="+mn-ea"/>
                          <a:cs typeface="+mn-cs"/>
                        </a:rPr>
                        <a:t>26,942</a:t>
                      </a:r>
                    </a:p>
                  </a:txBody>
                  <a:tcPr marL="45720" marR="45720" marT="0" marB="0" anchor="ctr">
                    <a:lnL w="12700" cap="flat" cmpd="sng" algn="ctr">
                      <a:noFill/>
                      <a:prstDash val="dot"/>
                      <a:round/>
                      <a:headEnd type="none" w="med" len="med"/>
                      <a:tailEnd type="none" w="med" len="med"/>
                    </a:lnL>
                    <a:lnR w="6350" cap="flat" cmpd="sng" algn="ctr">
                      <a:noFill/>
                      <a:prstDash val="solid"/>
                      <a:miter lim="800000"/>
                    </a:lnR>
                    <a:lnT>
                      <a:noFill/>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kern="1200" dirty="0">
                          <a:solidFill>
                            <a:schemeClr val="tx1"/>
                          </a:solidFill>
                          <a:effectLst/>
                          <a:latin typeface="+mn-lt"/>
                          <a:ea typeface="+mn-ea"/>
                          <a:cs typeface="+mn-cs"/>
                        </a:rPr>
                        <a:t>49,246</a:t>
                      </a:r>
                    </a:p>
                  </a:txBody>
                  <a:tcPr marL="45720" marR="45720" marT="0" marB="0" anchor="ctr">
                    <a:lnL w="12700" cap="flat" cmpd="sng" algn="ctr">
                      <a:noFill/>
                      <a:prstDash val="dot"/>
                      <a:round/>
                      <a:headEnd type="none" w="med" len="med"/>
                      <a:tailEnd type="none" w="med" len="med"/>
                    </a:lnL>
                    <a:lnR w="6350" cap="flat" cmpd="sng" algn="ctr">
                      <a:noFill/>
                      <a:prstDash val="solid"/>
                      <a:miter lim="800000"/>
                    </a:lnR>
                    <a:lnT>
                      <a:noFill/>
                    </a:lnT>
                    <a:lnB w="9525"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407001137"/>
                  </a:ext>
                </a:extLst>
              </a:tr>
              <a:tr h="533801">
                <a:tc>
                  <a:txBody>
                    <a:bodyPr/>
                    <a:lstStyle/>
                    <a:p>
                      <a:pPr algn="ctr" fontAlgn="b"/>
                      <a:r>
                        <a:rPr lang="en-IN" sz="1800" u="none" strike="noStrike" dirty="0">
                          <a:effectLst/>
                        </a:rPr>
                        <a:t>CPSEs</a:t>
                      </a:r>
                      <a:endParaRPr lang="en-IN" sz="1800" b="0" i="0" u="none" strike="noStrike" dirty="0">
                        <a:solidFill>
                          <a:srgbClr val="000000"/>
                        </a:solidFill>
                        <a:effectLst/>
                        <a:latin typeface="Calibri" panose="020F0502020204030204" pitchFamily="34" charset="0"/>
                      </a:endParaRPr>
                    </a:p>
                  </a:txBody>
                  <a:tcPr marL="45720" marR="45720" marT="0" marB="0" anchor="ctr">
                    <a:lnL w="6350" cap="flat" cmpd="sng" algn="ctr">
                      <a:noFill/>
                      <a:prstDash val="solid"/>
                      <a:miter lim="800000"/>
                    </a:lnL>
                    <a:lnR w="12700" cap="flat" cmpd="sng" algn="ctr">
                      <a:noFill/>
                      <a:prstDash val="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800" u="none" strike="noStrike" kern="1200" dirty="0">
                          <a:solidFill>
                            <a:schemeClr val="tx1"/>
                          </a:solidFill>
                          <a:effectLst/>
                          <a:latin typeface="+mn-lt"/>
                          <a:ea typeface="+mn-ea"/>
                          <a:cs typeface="+mn-cs"/>
                        </a:rPr>
                        <a:t>   7,027</a:t>
                      </a:r>
                    </a:p>
                  </a:txBody>
                  <a:tcPr marL="45720" marR="45720" marT="0" marB="0" anchor="ctr" anchorCtr="1">
                    <a:lnL w="12700" cap="flat" cmpd="sng" algn="ctr">
                      <a:no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kern="1200" dirty="0">
                          <a:solidFill>
                            <a:schemeClr val="tx1"/>
                          </a:solidFill>
                          <a:effectLst/>
                          <a:latin typeface="+mn-lt"/>
                          <a:ea typeface="+mn-ea"/>
                          <a:cs typeface="+mn-cs"/>
                        </a:rPr>
                        <a:t>   45,958</a:t>
                      </a:r>
                    </a:p>
                  </a:txBody>
                  <a:tcPr marL="45720" marR="4572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kern="1200" dirty="0">
                          <a:solidFill>
                            <a:schemeClr val="tx1"/>
                          </a:solidFill>
                          <a:effectLst/>
                          <a:latin typeface="+mn-lt"/>
                          <a:ea typeface="+mn-ea"/>
                          <a:cs typeface="+mn-cs"/>
                        </a:rPr>
                        <a:t>42,176</a:t>
                      </a:r>
                    </a:p>
                  </a:txBody>
                  <a:tcPr marL="45720" marR="45720" marT="0" marB="0" anchor="ctr">
                    <a:lnL w="12700" cap="flat" cmpd="sng" algn="ctr">
                      <a:noFill/>
                      <a:prstDash val="dot"/>
                      <a:round/>
                      <a:headEnd type="none" w="med" len="med"/>
                      <a:tailEnd type="none" w="med" len="med"/>
                    </a:lnL>
                    <a:lnR w="6350" cap="flat" cmpd="sng" algn="ctr">
                      <a:noFill/>
                      <a:prstDash val="solid"/>
                      <a:miter lim="800000"/>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kern="1200" dirty="0">
                          <a:solidFill>
                            <a:schemeClr val="tx1"/>
                          </a:solidFill>
                          <a:effectLst/>
                          <a:latin typeface="+mn-lt"/>
                          <a:ea typeface="+mn-ea"/>
                          <a:cs typeface="+mn-cs"/>
                        </a:rPr>
                        <a:t>94,142</a:t>
                      </a:r>
                    </a:p>
                  </a:txBody>
                  <a:tcPr marL="45720" marR="45720" marT="0" marB="0" anchor="ctr">
                    <a:lnL w="12700" cap="flat" cmpd="sng" algn="ctr">
                      <a:noFill/>
                      <a:prstDash val="dot"/>
                      <a:round/>
                      <a:headEnd type="none" w="med" len="med"/>
                      <a:tailEnd type="none" w="med" len="med"/>
                    </a:lnL>
                    <a:lnR w="6350" cap="flat" cmpd="sng" algn="ctr">
                      <a:noFill/>
                      <a:prstDash val="solid"/>
                      <a:miter lim="800000"/>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083467686"/>
                  </a:ext>
                </a:extLst>
              </a:tr>
              <a:tr h="533801">
                <a:tc>
                  <a:txBody>
                    <a:bodyPr/>
                    <a:lstStyle/>
                    <a:p>
                      <a:pPr algn="ctr" fontAlgn="b"/>
                      <a:r>
                        <a:rPr lang="en-IN" sz="1800" u="none" strike="noStrike" dirty="0">
                          <a:effectLst/>
                        </a:rPr>
                        <a:t>States</a:t>
                      </a:r>
                      <a:endParaRPr lang="en-IN" sz="1800" b="0" i="0" u="none" strike="noStrike" dirty="0">
                        <a:solidFill>
                          <a:srgbClr val="000000"/>
                        </a:solidFill>
                        <a:effectLst/>
                        <a:latin typeface="Calibri" panose="020F0502020204030204" pitchFamily="34" charset="0"/>
                      </a:endParaRPr>
                    </a:p>
                  </a:txBody>
                  <a:tcPr marL="45720" marR="45720" marT="0" marB="0" anchor="ctr">
                    <a:lnL w="6350" cap="flat" cmpd="sng" algn="ctr">
                      <a:noFill/>
                      <a:prstDash val="solid"/>
                      <a:miter lim="800000"/>
                    </a:lnL>
                    <a:lnR w="12700" cap="flat" cmpd="sng" algn="ctr">
                      <a:noFill/>
                      <a:prstDash val="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800" u="none" strike="noStrike" kern="1200" dirty="0">
                          <a:solidFill>
                            <a:schemeClr val="tx1"/>
                          </a:solidFill>
                          <a:effectLst/>
                          <a:latin typeface="+mn-lt"/>
                          <a:ea typeface="+mn-ea"/>
                          <a:cs typeface="+mn-cs"/>
                        </a:rPr>
                        <a:t> 17,188 </a:t>
                      </a:r>
                    </a:p>
                  </a:txBody>
                  <a:tcPr marL="45720" marR="45720" marT="0" marB="0" anchor="ctr" anchorCtr="1">
                    <a:lnL w="12700" cap="flat" cmpd="sng" algn="ctr">
                      <a:no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kern="1200" dirty="0">
                          <a:solidFill>
                            <a:schemeClr val="tx1"/>
                          </a:solidFill>
                          <a:effectLst/>
                          <a:latin typeface="+mn-lt"/>
                          <a:ea typeface="+mn-ea"/>
                          <a:cs typeface="+mn-cs"/>
                        </a:rPr>
                        <a:t>   31,280</a:t>
                      </a:r>
                    </a:p>
                  </a:txBody>
                  <a:tcPr marL="45720" marR="4572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kern="1200" dirty="0">
                          <a:solidFill>
                            <a:schemeClr val="tx1"/>
                          </a:solidFill>
                          <a:effectLst/>
                          <a:latin typeface="+mn-lt"/>
                          <a:ea typeface="+mn-ea"/>
                          <a:cs typeface="+mn-cs"/>
                        </a:rPr>
                        <a:t>28,533</a:t>
                      </a:r>
                    </a:p>
                  </a:txBody>
                  <a:tcPr marL="45720" marR="45720" marT="0" marB="0" anchor="ctr">
                    <a:lnL w="12700" cap="flat" cmpd="sng" algn="ctr">
                      <a:noFill/>
                      <a:prstDash val="dot"/>
                      <a:round/>
                      <a:headEnd type="none" w="med" len="med"/>
                      <a:tailEnd type="none" w="med" len="med"/>
                    </a:lnL>
                    <a:lnR w="6350" cap="flat" cmpd="sng" algn="ctr">
                      <a:noFill/>
                      <a:prstDash val="solid"/>
                      <a:miter lim="800000"/>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kern="1200" dirty="0">
                          <a:solidFill>
                            <a:schemeClr val="tx1"/>
                          </a:solidFill>
                          <a:effectLst/>
                          <a:latin typeface="+mn-lt"/>
                          <a:ea typeface="+mn-ea"/>
                          <a:cs typeface="+mn-cs"/>
                        </a:rPr>
                        <a:t>38,719</a:t>
                      </a:r>
                    </a:p>
                  </a:txBody>
                  <a:tcPr marL="45720" marR="45720" marT="0" marB="0" anchor="ctr">
                    <a:lnL w="12700" cap="flat" cmpd="sng" algn="ctr">
                      <a:noFill/>
                      <a:prstDash val="dot"/>
                      <a:round/>
                      <a:headEnd type="none" w="med" len="med"/>
                      <a:tailEnd type="none" w="med" len="med"/>
                    </a:lnL>
                    <a:lnR w="6350" cap="flat" cmpd="sng" algn="ctr">
                      <a:noFill/>
                      <a:prstDash val="solid"/>
                      <a:miter lim="800000"/>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20398224"/>
                  </a:ext>
                </a:extLst>
              </a:tr>
              <a:tr h="533801">
                <a:tc>
                  <a:txBody>
                    <a:bodyPr/>
                    <a:lstStyle/>
                    <a:p>
                      <a:pPr algn="ctr" fontAlgn="b"/>
                      <a:r>
                        <a:rPr lang="en-IN" sz="1800" b="1" i="0" u="none" strike="noStrike" dirty="0">
                          <a:solidFill>
                            <a:srgbClr val="373737"/>
                          </a:solidFill>
                          <a:effectLst/>
                          <a:latin typeface="Calibri" panose="020F0502020204030204" pitchFamily="34" charset="0"/>
                        </a:rPr>
                        <a:t>TOTAL</a:t>
                      </a:r>
                    </a:p>
                  </a:txBody>
                  <a:tcPr marL="45720" marR="45720" marT="0" marB="0" anchor="ctr">
                    <a:lnL w="6350" cap="flat" cmpd="sng" algn="ctr">
                      <a:noFill/>
                      <a:prstDash val="solid"/>
                      <a:miter lim="800000"/>
                    </a:lnL>
                    <a:lnR w="12700" cap="flat" cmpd="sng" algn="ctr">
                      <a:noFill/>
                      <a:prstDash val="dot"/>
                      <a:round/>
                      <a:headEnd type="none" w="med" len="med"/>
                      <a:tailEnd type="none" w="med" len="med"/>
                    </a:lnR>
                    <a:lnT w="9525" cap="flat" cmpd="sng" algn="ctr">
                      <a:noFill/>
                      <a:prstDash val="sysDot"/>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b" latinLnBrk="0" hangingPunct="1"/>
                      <a:r>
                        <a:rPr lang="en-US" sz="1800" u="none" strike="noStrike" kern="1200" dirty="0">
                          <a:solidFill>
                            <a:schemeClr val="tx1"/>
                          </a:solidFill>
                          <a:effectLst/>
                          <a:latin typeface="+mn-lt"/>
                          <a:ea typeface="+mn-ea"/>
                          <a:cs typeface="+mn-cs"/>
                        </a:rPr>
                        <a:t> </a:t>
                      </a:r>
                      <a:r>
                        <a:rPr lang="en-US" sz="1800" b="1" u="none" strike="noStrike" kern="1200" dirty="0">
                          <a:solidFill>
                            <a:schemeClr val="tx1"/>
                          </a:solidFill>
                          <a:effectLst/>
                          <a:latin typeface="+mn-lt"/>
                          <a:ea typeface="+mn-ea"/>
                          <a:cs typeface="+mn-cs"/>
                        </a:rPr>
                        <a:t>38,573</a:t>
                      </a:r>
                      <a:r>
                        <a:rPr lang="en-US" sz="1800" u="none" strike="noStrike" kern="1200" dirty="0">
                          <a:solidFill>
                            <a:schemeClr val="tx1"/>
                          </a:solidFill>
                          <a:effectLst/>
                          <a:latin typeface="+mn-lt"/>
                          <a:ea typeface="+mn-ea"/>
                          <a:cs typeface="+mn-cs"/>
                        </a:rPr>
                        <a:t> </a:t>
                      </a:r>
                    </a:p>
                  </a:txBody>
                  <a:tcPr marL="45720" marR="45720" marT="0" marB="0" anchor="ctr" anchorCtr="1">
                    <a:lnL w="12700" cap="flat" cmpd="sng" algn="ctr">
                      <a:no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sysDot"/>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800" b="1" u="none" strike="noStrike" kern="1200" dirty="0">
                          <a:solidFill>
                            <a:srgbClr val="373737"/>
                          </a:solidFill>
                          <a:effectLst/>
                          <a:latin typeface="+mn-lt"/>
                          <a:ea typeface="+mn-ea"/>
                          <a:cs typeface="+mn-cs"/>
                        </a:rPr>
                        <a:t>1,06,547</a:t>
                      </a:r>
                    </a:p>
                  </a:txBody>
                  <a:tcPr marL="45720" marR="4572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sysDot"/>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dirty="0"/>
                        <a:t>97,651</a:t>
                      </a:r>
                    </a:p>
                  </a:txBody>
                  <a:tcPr marL="45720" marR="45720" marT="0" marB="0" anchor="ctr">
                    <a:lnL w="12700" cap="flat" cmpd="sng" algn="ctr">
                      <a:noFill/>
                      <a:prstDash val="dot"/>
                      <a:round/>
                      <a:headEnd type="none" w="med" len="med"/>
                      <a:tailEnd type="none" w="med" len="med"/>
                    </a:lnL>
                    <a:lnR w="6350" cap="flat" cmpd="sng" algn="ctr">
                      <a:noFill/>
                      <a:prstDash val="solid"/>
                      <a:miter lim="800000"/>
                    </a:lnR>
                    <a:lnT w="9525" cap="flat" cmpd="sng" algn="ctr">
                      <a:noFill/>
                      <a:prstDash val="sysDot"/>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dirty="0"/>
                        <a:t>1,82,107</a:t>
                      </a:r>
                    </a:p>
                  </a:txBody>
                  <a:tcPr marL="45720" marR="45720" marT="0" marB="0" anchor="ctr">
                    <a:lnL w="12700" cap="flat" cmpd="sng" algn="ctr">
                      <a:noFill/>
                      <a:prstDash val="dot"/>
                      <a:round/>
                      <a:headEnd type="none" w="med" len="med"/>
                      <a:tailEnd type="none" w="med" len="med"/>
                    </a:lnL>
                    <a:lnR w="6350" cap="flat" cmpd="sng" algn="ctr">
                      <a:noFill/>
                      <a:prstDash val="solid"/>
                      <a:miter lim="800000"/>
                    </a:lnR>
                    <a:lnT w="9525" cap="flat" cmpd="sng" algn="ctr">
                      <a:noFill/>
                      <a:prstDash val="sysDot"/>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4182699914"/>
                  </a:ext>
                </a:extLst>
              </a:tr>
            </a:tbl>
          </a:graphicData>
        </a:graphic>
      </p:graphicFrame>
      <p:graphicFrame>
        <p:nvGraphicFramePr>
          <p:cNvPr id="15" name="Chart 14">
            <a:extLst>
              <a:ext uri="{FF2B5EF4-FFF2-40B4-BE49-F238E27FC236}">
                <a16:creationId xmlns:a16="http://schemas.microsoft.com/office/drawing/2014/main" xmlns="" id="{A94D2DD1-DFA7-6AF7-5252-D61FD051EC53}"/>
              </a:ext>
            </a:extLst>
          </p:cNvPr>
          <p:cNvGraphicFramePr>
            <a:graphicFrameLocks/>
          </p:cNvGraphicFramePr>
          <p:nvPr/>
        </p:nvGraphicFramePr>
        <p:xfrm>
          <a:off x="582282" y="2330579"/>
          <a:ext cx="5356616" cy="3209735"/>
        </p:xfrm>
        <a:graphic>
          <a:graphicData uri="http://schemas.openxmlformats.org/drawingml/2006/chart">
            <c:chart xmlns:c="http://schemas.openxmlformats.org/drawingml/2006/chart" xmlns:r="http://schemas.openxmlformats.org/officeDocument/2006/relationships" r:id="rId7"/>
          </a:graphicData>
        </a:graphic>
      </p:graphicFrame>
      <p:sp>
        <p:nvSpPr>
          <p:cNvPr id="5" name="Arrow: Down 4">
            <a:extLst>
              <a:ext uri="{FF2B5EF4-FFF2-40B4-BE49-F238E27FC236}">
                <a16:creationId xmlns:a16="http://schemas.microsoft.com/office/drawing/2014/main" xmlns="" id="{9D28B392-7A19-1A98-1018-B0A3D116B0D5}"/>
              </a:ext>
            </a:extLst>
          </p:cNvPr>
          <p:cNvSpPr/>
          <p:nvPr/>
        </p:nvSpPr>
        <p:spPr>
          <a:xfrm flipV="1">
            <a:off x="10400563" y="5492199"/>
            <a:ext cx="278168" cy="351415"/>
          </a:xfrm>
          <a:prstGeom prst="downArrow">
            <a:avLst/>
          </a:prstGeom>
          <a:solidFill>
            <a:schemeClr val="accent5"/>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200" dirty="0" err="1">
              <a:solidFill>
                <a:srgbClr val="FFFFFF"/>
              </a:solidFill>
            </a:endParaRPr>
          </a:p>
        </p:txBody>
      </p:sp>
      <p:sp>
        <p:nvSpPr>
          <p:cNvPr id="6" name="TextBox 5">
            <a:extLst>
              <a:ext uri="{FF2B5EF4-FFF2-40B4-BE49-F238E27FC236}">
                <a16:creationId xmlns:a16="http://schemas.microsoft.com/office/drawing/2014/main" xmlns="" id="{2989CD2E-1B90-BD01-125C-3C29B549439C}"/>
              </a:ext>
            </a:extLst>
          </p:cNvPr>
          <p:cNvSpPr txBox="1"/>
          <p:nvPr/>
        </p:nvSpPr>
        <p:spPr>
          <a:xfrm>
            <a:off x="10761646" y="5566237"/>
            <a:ext cx="540000" cy="252000"/>
          </a:xfrm>
          <a:prstGeom prst="rect">
            <a:avLst/>
          </a:prstGeom>
          <a:solidFill>
            <a:srgbClr val="8E4B09"/>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86%</a:t>
            </a:r>
          </a:p>
        </p:txBody>
      </p:sp>
    </p:spTree>
    <p:extLst>
      <p:ext uri="{BB962C8B-B14F-4D97-AF65-F5344CB8AC3E}">
        <p14:creationId xmlns:p14="http://schemas.microsoft.com/office/powerpoint/2010/main" val="4233632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E8C921-47CA-4859-91B3-B73EA3B3B52E}"/>
              </a:ext>
            </a:extLst>
          </p:cNvPr>
          <p:cNvSpPr>
            <a:spLocks noGrp="1"/>
          </p:cNvSpPr>
          <p:nvPr>
            <p:ph type="title"/>
          </p:nvPr>
        </p:nvSpPr>
        <p:spPr>
          <a:xfrm>
            <a:off x="873102" y="445379"/>
            <a:ext cx="10683977" cy="387798"/>
          </a:xfrm>
        </p:spPr>
        <p:txBody>
          <a:bodyPr vert="horz">
            <a:noAutofit/>
          </a:bodyPr>
          <a:lstStyle/>
          <a:p>
            <a:r>
              <a:rPr lang="en-US" sz="2600" dirty="0">
                <a:solidFill>
                  <a:schemeClr val="tx2"/>
                </a:solidFill>
                <a:latin typeface="+mn-lt"/>
              </a:rPr>
              <a:t>Top Procuring Central Ministries (including respective CPSEs &amp; allied bodies) </a:t>
            </a:r>
          </a:p>
        </p:txBody>
      </p:sp>
      <p:graphicFrame>
        <p:nvGraphicFramePr>
          <p:cNvPr id="3" name="Table 4">
            <a:extLst>
              <a:ext uri="{FF2B5EF4-FFF2-40B4-BE49-F238E27FC236}">
                <a16:creationId xmlns:a16="http://schemas.microsoft.com/office/drawing/2014/main" xmlns="" id="{EF2C4812-FE7F-4DB6-4674-AF72F53B1BC4}"/>
              </a:ext>
            </a:extLst>
          </p:cNvPr>
          <p:cNvGraphicFramePr>
            <a:graphicFrameLocks noGrp="1"/>
          </p:cNvGraphicFramePr>
          <p:nvPr/>
        </p:nvGraphicFramePr>
        <p:xfrm>
          <a:off x="1157089" y="1341005"/>
          <a:ext cx="10116001" cy="4968000"/>
        </p:xfrm>
        <a:graphic>
          <a:graphicData uri="http://schemas.openxmlformats.org/drawingml/2006/table">
            <a:tbl>
              <a:tblPr firstRow="1" bandRow="1">
                <a:tableStyleId>{5C22544A-7EE6-4342-B048-85BDC9FD1C3A}</a:tableStyleId>
              </a:tblPr>
              <a:tblGrid>
                <a:gridCol w="759758">
                  <a:extLst>
                    <a:ext uri="{9D8B030D-6E8A-4147-A177-3AD203B41FA5}">
                      <a16:colId xmlns:a16="http://schemas.microsoft.com/office/drawing/2014/main" xmlns="" val="2208201009"/>
                    </a:ext>
                  </a:extLst>
                </a:gridCol>
                <a:gridCol w="4029680">
                  <a:extLst>
                    <a:ext uri="{9D8B030D-6E8A-4147-A177-3AD203B41FA5}">
                      <a16:colId xmlns:a16="http://schemas.microsoft.com/office/drawing/2014/main" xmlns="" val="1337288084"/>
                    </a:ext>
                  </a:extLst>
                </a:gridCol>
                <a:gridCol w="2638136">
                  <a:extLst>
                    <a:ext uri="{9D8B030D-6E8A-4147-A177-3AD203B41FA5}">
                      <a16:colId xmlns:a16="http://schemas.microsoft.com/office/drawing/2014/main" xmlns="" val="4191051164"/>
                    </a:ext>
                  </a:extLst>
                </a:gridCol>
                <a:gridCol w="2688427">
                  <a:extLst>
                    <a:ext uri="{9D8B030D-6E8A-4147-A177-3AD203B41FA5}">
                      <a16:colId xmlns:a16="http://schemas.microsoft.com/office/drawing/2014/main" xmlns="" val="511822881"/>
                    </a:ext>
                  </a:extLst>
                </a:gridCol>
              </a:tblGrid>
              <a:tr h="828000">
                <a:tc>
                  <a:txBody>
                    <a:bodyPr/>
                    <a:lstStyle/>
                    <a:p>
                      <a:pPr algn="ctr" fontAlgn="ctr"/>
                      <a:r>
                        <a:rPr lang="en-IN" sz="1800" b="1" i="0" u="none" strike="noStrike" dirty="0">
                          <a:solidFill>
                            <a:schemeClr val="bg1"/>
                          </a:solidFill>
                          <a:effectLst/>
                          <a:latin typeface="Calibri" panose="020F0502020204030204" pitchFamily="34" charset="0"/>
                        </a:rPr>
                        <a:t>S. No.</a:t>
                      </a:r>
                    </a:p>
                  </a:txBody>
                  <a:tcPr marL="45720" marR="45720" anchor="ctr" anchorCtr="1">
                    <a:solidFill>
                      <a:srgbClr val="263C85"/>
                    </a:solidFill>
                  </a:tcPr>
                </a:tc>
                <a:tc>
                  <a:txBody>
                    <a:bodyPr/>
                    <a:lstStyle/>
                    <a:p>
                      <a:pPr algn="ctr" fontAlgn="ctr"/>
                      <a:r>
                        <a:rPr lang="en-IN" sz="1800" b="1" i="0" u="none" strike="noStrike" dirty="0">
                          <a:solidFill>
                            <a:schemeClr val="bg1"/>
                          </a:solidFill>
                          <a:effectLst/>
                          <a:latin typeface="Calibri" panose="020F0502020204030204" pitchFamily="34" charset="0"/>
                        </a:rPr>
                        <a:t>Ministry</a:t>
                      </a:r>
                    </a:p>
                  </a:txBody>
                  <a:tcPr marL="45720" marR="45720" anchor="ctr" anchorCtr="1">
                    <a:solidFill>
                      <a:srgbClr val="263C85"/>
                    </a:solidFill>
                  </a:tcPr>
                </a:tc>
                <a:tc>
                  <a:txBody>
                    <a:bodyPr/>
                    <a:lstStyle/>
                    <a:p>
                      <a:pPr algn="ctr" fontAlgn="ctr"/>
                      <a:r>
                        <a:rPr lang="de-DE" sz="1800" b="1" i="0" u="none" strike="noStrike" dirty="0">
                          <a:solidFill>
                            <a:schemeClr val="bg1"/>
                          </a:solidFill>
                          <a:effectLst/>
                          <a:latin typeface="Calibri" panose="020F0502020204030204" pitchFamily="34" charset="0"/>
                        </a:rPr>
                        <a:t>GeM GMV in FY21-22 </a:t>
                      </a:r>
                    </a:p>
                    <a:p>
                      <a:pPr algn="ctr" fontAlgn="ctr"/>
                      <a:r>
                        <a:rPr lang="de-DE" sz="1800" b="1" i="0" u="none" strike="noStrike" dirty="0">
                          <a:solidFill>
                            <a:schemeClr val="bg1"/>
                          </a:solidFill>
                          <a:effectLst/>
                          <a:latin typeface="Calibri" panose="020F0502020204030204" pitchFamily="34" charset="0"/>
                        </a:rPr>
                        <a:t>(₹ crore) </a:t>
                      </a:r>
                    </a:p>
                  </a:txBody>
                  <a:tcPr marL="45720" marR="45720" anchor="ctr" anchorCtr="1">
                    <a:solidFill>
                      <a:srgbClr val="263C85"/>
                    </a:solidFill>
                  </a:tcPr>
                </a:tc>
                <a:tc>
                  <a:txBody>
                    <a:bodyPr/>
                    <a:lstStyle/>
                    <a:p>
                      <a:pPr algn="ctr" fontAlgn="ctr"/>
                      <a:r>
                        <a:rPr lang="en-IN" sz="1800" b="1" i="0" u="none" strike="noStrike" dirty="0">
                          <a:solidFill>
                            <a:schemeClr val="bg1"/>
                          </a:solidFill>
                          <a:effectLst/>
                          <a:latin typeface="Calibri" panose="020F0502020204030204" pitchFamily="34" charset="0"/>
                        </a:rPr>
                        <a:t>GeM GMV in FY22-23 </a:t>
                      </a:r>
                    </a:p>
                    <a:p>
                      <a:pPr algn="ctr" fontAlgn="ctr"/>
                      <a:r>
                        <a:rPr lang="en-IN" sz="1800" b="1" i="0" u="none" strike="noStrike" dirty="0">
                          <a:solidFill>
                            <a:schemeClr val="bg1"/>
                          </a:solidFill>
                          <a:effectLst/>
                          <a:latin typeface="Calibri" panose="020F0502020204030204" pitchFamily="34" charset="0"/>
                        </a:rPr>
                        <a:t>till 20th Mar’23 (₹ crore) </a:t>
                      </a:r>
                    </a:p>
                  </a:txBody>
                  <a:tcPr marL="45720" marR="45720" anchor="ctr" anchorCtr="1">
                    <a:solidFill>
                      <a:srgbClr val="263C85"/>
                    </a:solidFill>
                  </a:tcPr>
                </a:tc>
                <a:extLst>
                  <a:ext uri="{0D108BD9-81ED-4DB2-BD59-A6C34878D82A}">
                    <a16:rowId xmlns:a16="http://schemas.microsoft.com/office/drawing/2014/main" xmlns="" val="16787875"/>
                  </a:ext>
                </a:extLst>
              </a:tr>
              <a:tr h="828000">
                <a:tc>
                  <a:txBody>
                    <a:bodyPr/>
                    <a:lstStyle/>
                    <a:p>
                      <a:pPr algn="ctr" fontAlgn="b"/>
                      <a:r>
                        <a:rPr lang="en-IN" sz="1800" b="1" i="0" u="none" strike="noStrike" dirty="0">
                          <a:solidFill>
                            <a:srgbClr val="000000"/>
                          </a:solidFill>
                          <a:effectLst/>
                          <a:latin typeface="Calibri" panose="020F0502020204030204" pitchFamily="34" charset="0"/>
                        </a:rPr>
                        <a:t>1</a:t>
                      </a:r>
                    </a:p>
                  </a:txBody>
                  <a:tcPr marL="45720" marR="45720" anchor="ctr"/>
                </a:tc>
                <a:tc>
                  <a:txBody>
                    <a:bodyPr/>
                    <a:lstStyle/>
                    <a:p>
                      <a:pPr algn="l" fontAlgn="b"/>
                      <a:r>
                        <a:rPr lang="en-IN" sz="1800" b="1" i="0" u="none" strike="noStrike" dirty="0">
                          <a:solidFill>
                            <a:srgbClr val="000000"/>
                          </a:solidFill>
                          <a:effectLst/>
                          <a:latin typeface="Calibri" panose="020F0502020204030204" pitchFamily="34" charset="0"/>
                        </a:rPr>
                        <a:t>  Ministry of Power</a:t>
                      </a:r>
                    </a:p>
                  </a:txBody>
                  <a:tcPr marL="45720" marR="45720" anchor="ctr"/>
                </a:tc>
                <a:tc>
                  <a:txBody>
                    <a:bodyPr/>
                    <a:lstStyle/>
                    <a:p>
                      <a:pPr algn="ctr" fontAlgn="b"/>
                      <a:r>
                        <a:rPr lang="en-IN" sz="1800" b="1" i="0" u="none" strike="noStrike" dirty="0">
                          <a:solidFill>
                            <a:srgbClr val="000000"/>
                          </a:solidFill>
                          <a:effectLst/>
                          <a:latin typeface="Calibri" panose="020F0502020204030204" pitchFamily="34" charset="0"/>
                        </a:rPr>
                        <a:t>3,296</a:t>
                      </a:r>
                    </a:p>
                  </a:txBody>
                  <a:tcPr marL="45720" marR="45720" anchor="ctr"/>
                </a:tc>
                <a:tc>
                  <a:txBody>
                    <a:bodyPr/>
                    <a:lstStyle/>
                    <a:p>
                      <a:pPr algn="ctr" fontAlgn="b"/>
                      <a:r>
                        <a:rPr lang="en-IN" sz="1800" b="1" i="0" u="none" strike="noStrike" dirty="0">
                          <a:solidFill>
                            <a:srgbClr val="000000"/>
                          </a:solidFill>
                          <a:effectLst/>
                          <a:latin typeface="Calibri" panose="020F0502020204030204" pitchFamily="34" charset="0"/>
                        </a:rPr>
                        <a:t>26,829</a:t>
                      </a:r>
                    </a:p>
                  </a:txBody>
                  <a:tcPr marL="45720" marR="45720" anchor="ctr"/>
                </a:tc>
                <a:extLst>
                  <a:ext uri="{0D108BD9-81ED-4DB2-BD59-A6C34878D82A}">
                    <a16:rowId xmlns:a16="http://schemas.microsoft.com/office/drawing/2014/main" xmlns="" val="615623047"/>
                  </a:ext>
                </a:extLst>
              </a:tr>
              <a:tr h="828000">
                <a:tc>
                  <a:txBody>
                    <a:bodyPr/>
                    <a:lstStyle/>
                    <a:p>
                      <a:pPr algn="ctr" fontAlgn="b"/>
                      <a:r>
                        <a:rPr lang="en-IN" sz="1800" b="1" i="0" u="none" strike="noStrike" dirty="0">
                          <a:solidFill>
                            <a:srgbClr val="000000"/>
                          </a:solidFill>
                          <a:effectLst/>
                          <a:latin typeface="Calibri" panose="020F0502020204030204" pitchFamily="34" charset="0"/>
                        </a:rPr>
                        <a:t>2</a:t>
                      </a:r>
                    </a:p>
                  </a:txBody>
                  <a:tcPr marL="45720" marR="45720" anchor="ctr"/>
                </a:tc>
                <a:tc>
                  <a:txBody>
                    <a:bodyPr/>
                    <a:lstStyle/>
                    <a:p>
                      <a:pPr algn="l" fontAlgn="b"/>
                      <a:r>
                        <a:rPr lang="en-IN" sz="1800" b="1" i="0" u="none" strike="noStrike" dirty="0">
                          <a:solidFill>
                            <a:srgbClr val="000000"/>
                          </a:solidFill>
                          <a:effectLst/>
                          <a:latin typeface="Calibri" panose="020F0502020204030204" pitchFamily="34" charset="0"/>
                        </a:rPr>
                        <a:t>  Ministry of Defence</a:t>
                      </a:r>
                    </a:p>
                  </a:txBody>
                  <a:tcPr marL="45720" marR="45720" anchor="ctr"/>
                </a:tc>
                <a:tc>
                  <a:txBody>
                    <a:bodyPr/>
                    <a:lstStyle/>
                    <a:p>
                      <a:pPr algn="ctr" fontAlgn="b"/>
                      <a:r>
                        <a:rPr lang="en-IN" sz="1800" b="1" i="0" u="none" strike="noStrike" dirty="0">
                          <a:solidFill>
                            <a:srgbClr val="000000"/>
                          </a:solidFill>
                          <a:effectLst/>
                          <a:latin typeface="Calibri" panose="020F0502020204030204" pitchFamily="34" charset="0"/>
                        </a:rPr>
                        <a:t>15,074</a:t>
                      </a:r>
                    </a:p>
                  </a:txBody>
                  <a:tcPr marL="45720" marR="45720" anchor="ctr"/>
                </a:tc>
                <a:tc>
                  <a:txBody>
                    <a:bodyPr/>
                    <a:lstStyle/>
                    <a:p>
                      <a:pPr algn="ctr" fontAlgn="b"/>
                      <a:r>
                        <a:rPr lang="en-IN" sz="1800" b="1" i="0" u="none" strike="noStrike" dirty="0">
                          <a:solidFill>
                            <a:srgbClr val="000000"/>
                          </a:solidFill>
                          <a:effectLst/>
                          <a:latin typeface="Calibri" panose="020F0502020204030204" pitchFamily="34" charset="0"/>
                        </a:rPr>
                        <a:t>26,601</a:t>
                      </a:r>
                    </a:p>
                  </a:txBody>
                  <a:tcPr marL="45720" marR="45720" anchor="ctr"/>
                </a:tc>
                <a:extLst>
                  <a:ext uri="{0D108BD9-81ED-4DB2-BD59-A6C34878D82A}">
                    <a16:rowId xmlns:a16="http://schemas.microsoft.com/office/drawing/2014/main" xmlns="" val="2431615321"/>
                  </a:ext>
                </a:extLst>
              </a:tr>
              <a:tr h="828000">
                <a:tc>
                  <a:txBody>
                    <a:bodyPr/>
                    <a:lstStyle/>
                    <a:p>
                      <a:pPr algn="ctr" fontAlgn="b"/>
                      <a:r>
                        <a:rPr lang="en-IN" sz="1800" b="1" i="0" u="none" strike="noStrike" dirty="0">
                          <a:solidFill>
                            <a:srgbClr val="000000"/>
                          </a:solidFill>
                          <a:effectLst/>
                          <a:latin typeface="Calibri" panose="020F0502020204030204" pitchFamily="34" charset="0"/>
                        </a:rPr>
                        <a:t>3</a:t>
                      </a:r>
                    </a:p>
                  </a:txBody>
                  <a:tcPr marL="45720" marR="45720" anchor="ctr"/>
                </a:tc>
                <a:tc>
                  <a:txBody>
                    <a:bodyPr/>
                    <a:lstStyle/>
                    <a:p>
                      <a:pPr algn="l" fontAlgn="b"/>
                      <a:r>
                        <a:rPr lang="en-US" sz="1800" b="1" i="0" u="none" strike="noStrike" dirty="0">
                          <a:solidFill>
                            <a:srgbClr val="000000"/>
                          </a:solidFill>
                          <a:effectLst/>
                          <a:latin typeface="Calibri" panose="020F0502020204030204" pitchFamily="34" charset="0"/>
                        </a:rPr>
                        <a:t>  Ministry of Petroleum and Natural Gas</a:t>
                      </a:r>
                    </a:p>
                  </a:txBody>
                  <a:tcPr marL="45720" marR="45720" anchor="ctr"/>
                </a:tc>
                <a:tc>
                  <a:txBody>
                    <a:bodyPr/>
                    <a:lstStyle/>
                    <a:p>
                      <a:pPr algn="ctr" fontAlgn="b"/>
                      <a:r>
                        <a:rPr lang="en-IN" sz="1800" b="1" i="0" u="none" strike="noStrike" dirty="0">
                          <a:solidFill>
                            <a:srgbClr val="000000"/>
                          </a:solidFill>
                          <a:effectLst/>
                          <a:latin typeface="Calibri" panose="020F0502020204030204" pitchFamily="34" charset="0"/>
                        </a:rPr>
                        <a:t>17,443</a:t>
                      </a:r>
                    </a:p>
                  </a:txBody>
                  <a:tcPr marL="45720" marR="45720" anchor="ctr"/>
                </a:tc>
                <a:tc>
                  <a:txBody>
                    <a:bodyPr/>
                    <a:lstStyle/>
                    <a:p>
                      <a:pPr algn="ctr" fontAlgn="b"/>
                      <a:r>
                        <a:rPr lang="en-IN" sz="1800" b="1" i="0" u="none" strike="noStrike" dirty="0">
                          <a:solidFill>
                            <a:srgbClr val="000000"/>
                          </a:solidFill>
                          <a:effectLst/>
                          <a:latin typeface="Calibri" panose="020F0502020204030204" pitchFamily="34" charset="0"/>
                        </a:rPr>
                        <a:t>24,948</a:t>
                      </a:r>
                    </a:p>
                  </a:txBody>
                  <a:tcPr marL="45720" marR="45720" anchor="ctr"/>
                </a:tc>
                <a:extLst>
                  <a:ext uri="{0D108BD9-81ED-4DB2-BD59-A6C34878D82A}">
                    <a16:rowId xmlns:a16="http://schemas.microsoft.com/office/drawing/2014/main" xmlns="" val="2078679626"/>
                  </a:ext>
                </a:extLst>
              </a:tr>
              <a:tr h="828000">
                <a:tc>
                  <a:txBody>
                    <a:bodyPr/>
                    <a:lstStyle/>
                    <a:p>
                      <a:pPr algn="ctr" fontAlgn="b"/>
                      <a:r>
                        <a:rPr lang="en-IN" sz="1800" b="1" i="0" u="none" strike="noStrike" dirty="0">
                          <a:solidFill>
                            <a:srgbClr val="000000"/>
                          </a:solidFill>
                          <a:effectLst/>
                          <a:latin typeface="Calibri" panose="020F0502020204030204" pitchFamily="34" charset="0"/>
                        </a:rPr>
                        <a:t>4</a:t>
                      </a:r>
                    </a:p>
                  </a:txBody>
                  <a:tcPr marL="45720" marR="45720" anchor="ctr"/>
                </a:tc>
                <a:tc>
                  <a:txBody>
                    <a:bodyPr/>
                    <a:lstStyle/>
                    <a:p>
                      <a:pPr algn="l" fontAlgn="b"/>
                      <a:r>
                        <a:rPr lang="en-IN" sz="1800" b="1" i="0" u="none" strike="noStrike" dirty="0">
                          <a:solidFill>
                            <a:srgbClr val="000000"/>
                          </a:solidFill>
                          <a:effectLst/>
                          <a:latin typeface="Calibri" panose="020F0502020204030204" pitchFamily="34" charset="0"/>
                        </a:rPr>
                        <a:t>  Ministry of Steel</a:t>
                      </a:r>
                    </a:p>
                  </a:txBody>
                  <a:tcPr marL="45720" marR="45720" anchor="ctr"/>
                </a:tc>
                <a:tc>
                  <a:txBody>
                    <a:bodyPr/>
                    <a:lstStyle/>
                    <a:p>
                      <a:pPr algn="ctr" fontAlgn="b"/>
                      <a:r>
                        <a:rPr lang="en-IN" sz="1800" b="1" i="0" u="none" strike="noStrike" dirty="0">
                          <a:solidFill>
                            <a:srgbClr val="000000"/>
                          </a:solidFill>
                          <a:effectLst/>
                          <a:latin typeface="Calibri" panose="020F0502020204030204" pitchFamily="34" charset="0"/>
                        </a:rPr>
                        <a:t>6,983</a:t>
                      </a:r>
                    </a:p>
                  </a:txBody>
                  <a:tcPr marL="45720" marR="45720" anchor="ctr"/>
                </a:tc>
                <a:tc>
                  <a:txBody>
                    <a:bodyPr/>
                    <a:lstStyle/>
                    <a:p>
                      <a:pPr algn="ctr" fontAlgn="b"/>
                      <a:r>
                        <a:rPr lang="en-IN" sz="1800" b="1" i="0" u="none" strike="noStrike" dirty="0">
                          <a:solidFill>
                            <a:srgbClr val="000000"/>
                          </a:solidFill>
                          <a:effectLst/>
                          <a:latin typeface="Calibri" panose="020F0502020204030204" pitchFamily="34" charset="0"/>
                        </a:rPr>
                        <a:t>11,845</a:t>
                      </a:r>
                    </a:p>
                  </a:txBody>
                  <a:tcPr marL="45720" marR="45720" anchor="ctr"/>
                </a:tc>
                <a:extLst>
                  <a:ext uri="{0D108BD9-81ED-4DB2-BD59-A6C34878D82A}">
                    <a16:rowId xmlns:a16="http://schemas.microsoft.com/office/drawing/2014/main" xmlns="" val="1666730816"/>
                  </a:ext>
                </a:extLst>
              </a:tr>
              <a:tr h="828000">
                <a:tc>
                  <a:txBody>
                    <a:bodyPr/>
                    <a:lstStyle/>
                    <a:p>
                      <a:pPr algn="ctr" fontAlgn="b"/>
                      <a:r>
                        <a:rPr lang="en-IN" sz="1800" b="1" i="0" u="none" strike="noStrike" dirty="0">
                          <a:solidFill>
                            <a:srgbClr val="000000"/>
                          </a:solidFill>
                          <a:effectLst/>
                          <a:latin typeface="Calibri" panose="020F0502020204030204" pitchFamily="34" charset="0"/>
                        </a:rPr>
                        <a:t>5</a:t>
                      </a:r>
                    </a:p>
                  </a:txBody>
                  <a:tcPr marL="45720" marR="45720" anchor="ctr"/>
                </a:tc>
                <a:tc>
                  <a:txBody>
                    <a:bodyPr/>
                    <a:lstStyle/>
                    <a:p>
                      <a:pPr algn="l" fontAlgn="b"/>
                      <a:r>
                        <a:rPr lang="en-US" sz="1800" b="1" i="0" u="none" strike="noStrike" dirty="0">
                          <a:solidFill>
                            <a:srgbClr val="000000"/>
                          </a:solidFill>
                          <a:effectLst/>
                          <a:latin typeface="Calibri" panose="020F0502020204030204" pitchFamily="34" charset="0"/>
                        </a:rPr>
                        <a:t>  Ministry of Health and Family Welfare</a:t>
                      </a:r>
                    </a:p>
                  </a:txBody>
                  <a:tcPr marL="45720" marR="45720" anchor="ctr"/>
                </a:tc>
                <a:tc>
                  <a:txBody>
                    <a:bodyPr/>
                    <a:lstStyle/>
                    <a:p>
                      <a:pPr algn="ctr" fontAlgn="b"/>
                      <a:r>
                        <a:rPr lang="en-IN" sz="1800" b="1" i="0" u="none" strike="noStrike" dirty="0">
                          <a:solidFill>
                            <a:srgbClr val="000000"/>
                          </a:solidFill>
                          <a:effectLst/>
                          <a:latin typeface="Calibri" panose="020F0502020204030204" pitchFamily="34" charset="0"/>
                        </a:rPr>
                        <a:t>2,013</a:t>
                      </a:r>
                    </a:p>
                  </a:txBody>
                  <a:tcPr marL="45720" marR="45720" anchor="ctr"/>
                </a:tc>
                <a:tc>
                  <a:txBody>
                    <a:bodyPr/>
                    <a:lstStyle/>
                    <a:p>
                      <a:pPr algn="ctr" fontAlgn="b"/>
                      <a:r>
                        <a:rPr lang="en-IN" sz="1800" b="1" i="0" u="none" strike="noStrike" dirty="0">
                          <a:solidFill>
                            <a:srgbClr val="000000"/>
                          </a:solidFill>
                          <a:effectLst/>
                          <a:latin typeface="Calibri" panose="020F0502020204030204" pitchFamily="34" charset="0"/>
                        </a:rPr>
                        <a:t>6,950</a:t>
                      </a:r>
                    </a:p>
                  </a:txBody>
                  <a:tcPr marL="45720" marR="45720" anchor="ctr"/>
                </a:tc>
                <a:extLst>
                  <a:ext uri="{0D108BD9-81ED-4DB2-BD59-A6C34878D82A}">
                    <a16:rowId xmlns:a16="http://schemas.microsoft.com/office/drawing/2014/main" xmlns="" val="3887216094"/>
                  </a:ext>
                </a:extLst>
              </a:tr>
            </a:tbl>
          </a:graphicData>
        </a:graphic>
      </p:graphicFrame>
      <p:sp>
        <p:nvSpPr>
          <p:cNvPr id="4" name="Rectangle 3">
            <a:extLst>
              <a:ext uri="{FF2B5EF4-FFF2-40B4-BE49-F238E27FC236}">
                <a16:creationId xmlns:a16="http://schemas.microsoft.com/office/drawing/2014/main" xmlns="" id="{1D8DCB11-99AB-19B5-7BCA-71049634889C}"/>
              </a:ext>
            </a:extLst>
          </p:cNvPr>
          <p:cNvSpPr/>
          <p:nvPr/>
        </p:nvSpPr>
        <p:spPr>
          <a:xfrm>
            <a:off x="9349273" y="6412621"/>
            <a:ext cx="1670179" cy="307910"/>
          </a:xfrm>
          <a:prstGeom prst="rect">
            <a:avLst/>
          </a:prstGeom>
          <a:solidFill>
            <a:srgbClr val="8E4B09"/>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400" b="1" dirty="0">
                <a:solidFill>
                  <a:srgbClr val="FFFFFF"/>
                </a:solidFill>
              </a:rPr>
              <a:t>Basis absolute GMV</a:t>
            </a:r>
          </a:p>
        </p:txBody>
      </p:sp>
    </p:spTree>
    <p:extLst>
      <p:ext uri="{BB962C8B-B14F-4D97-AF65-F5344CB8AC3E}">
        <p14:creationId xmlns:p14="http://schemas.microsoft.com/office/powerpoint/2010/main" val="3877698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E8C921-47CA-4859-91B3-B73EA3B3B52E}"/>
              </a:ext>
            </a:extLst>
          </p:cNvPr>
          <p:cNvSpPr>
            <a:spLocks noGrp="1"/>
          </p:cNvSpPr>
          <p:nvPr>
            <p:ph type="title"/>
          </p:nvPr>
        </p:nvSpPr>
        <p:spPr>
          <a:xfrm>
            <a:off x="873102" y="445379"/>
            <a:ext cx="10683977" cy="387798"/>
          </a:xfrm>
        </p:spPr>
        <p:txBody>
          <a:bodyPr vert="horz">
            <a:normAutofit/>
          </a:bodyPr>
          <a:lstStyle/>
          <a:p>
            <a:r>
              <a:rPr lang="en-US" sz="2600" dirty="0">
                <a:solidFill>
                  <a:schemeClr val="tx2"/>
                </a:solidFill>
                <a:latin typeface="+mn-lt"/>
              </a:rPr>
              <a:t>Top Procuring CPSEs</a:t>
            </a:r>
          </a:p>
        </p:txBody>
      </p:sp>
      <p:graphicFrame>
        <p:nvGraphicFramePr>
          <p:cNvPr id="3" name="Table 4">
            <a:extLst>
              <a:ext uri="{FF2B5EF4-FFF2-40B4-BE49-F238E27FC236}">
                <a16:creationId xmlns:a16="http://schemas.microsoft.com/office/drawing/2014/main" xmlns="" id="{EF2C4812-FE7F-4DB6-4674-AF72F53B1BC4}"/>
              </a:ext>
            </a:extLst>
          </p:cNvPr>
          <p:cNvGraphicFramePr>
            <a:graphicFrameLocks noGrp="1"/>
          </p:cNvGraphicFramePr>
          <p:nvPr/>
        </p:nvGraphicFramePr>
        <p:xfrm>
          <a:off x="1157089" y="1182385"/>
          <a:ext cx="10115999" cy="5054400"/>
        </p:xfrm>
        <a:graphic>
          <a:graphicData uri="http://schemas.openxmlformats.org/drawingml/2006/table">
            <a:tbl>
              <a:tblPr firstRow="1" bandRow="1">
                <a:tableStyleId>{5C22544A-7EE6-4342-B048-85BDC9FD1C3A}</a:tableStyleId>
              </a:tblPr>
              <a:tblGrid>
                <a:gridCol w="661983">
                  <a:extLst>
                    <a:ext uri="{9D8B030D-6E8A-4147-A177-3AD203B41FA5}">
                      <a16:colId xmlns:a16="http://schemas.microsoft.com/office/drawing/2014/main" xmlns="" val="2208201009"/>
                    </a:ext>
                  </a:extLst>
                </a:gridCol>
                <a:gridCol w="2461098">
                  <a:extLst>
                    <a:ext uri="{9D8B030D-6E8A-4147-A177-3AD203B41FA5}">
                      <a16:colId xmlns:a16="http://schemas.microsoft.com/office/drawing/2014/main" xmlns="" val="1337288084"/>
                    </a:ext>
                  </a:extLst>
                </a:gridCol>
                <a:gridCol w="2928026">
                  <a:extLst>
                    <a:ext uri="{9D8B030D-6E8A-4147-A177-3AD203B41FA5}">
                      <a16:colId xmlns:a16="http://schemas.microsoft.com/office/drawing/2014/main" xmlns="" val="380073208"/>
                    </a:ext>
                  </a:extLst>
                </a:gridCol>
                <a:gridCol w="1828800">
                  <a:extLst>
                    <a:ext uri="{9D8B030D-6E8A-4147-A177-3AD203B41FA5}">
                      <a16:colId xmlns:a16="http://schemas.microsoft.com/office/drawing/2014/main" xmlns="" val="4191051164"/>
                    </a:ext>
                  </a:extLst>
                </a:gridCol>
                <a:gridCol w="2236092">
                  <a:extLst>
                    <a:ext uri="{9D8B030D-6E8A-4147-A177-3AD203B41FA5}">
                      <a16:colId xmlns:a16="http://schemas.microsoft.com/office/drawing/2014/main" xmlns="" val="511822881"/>
                    </a:ext>
                  </a:extLst>
                </a:gridCol>
              </a:tblGrid>
              <a:tr h="828000">
                <a:tc>
                  <a:txBody>
                    <a:bodyPr/>
                    <a:lstStyle/>
                    <a:p>
                      <a:pPr algn="ctr" fontAlgn="ctr"/>
                      <a:r>
                        <a:rPr lang="en-IN" sz="1800" b="1" i="0" u="none" strike="noStrike" dirty="0">
                          <a:solidFill>
                            <a:schemeClr val="bg1"/>
                          </a:solidFill>
                          <a:effectLst/>
                          <a:latin typeface="Calibri" panose="020F0502020204030204" pitchFamily="34" charset="0"/>
                        </a:rPr>
                        <a:t>S. No.</a:t>
                      </a:r>
                    </a:p>
                  </a:txBody>
                  <a:tcPr marL="45720" marR="45720" anchor="ctr" anchorCtr="1">
                    <a:solidFill>
                      <a:srgbClr val="263C85"/>
                    </a:solidFill>
                  </a:tcPr>
                </a:tc>
                <a:tc>
                  <a:txBody>
                    <a:bodyPr/>
                    <a:lstStyle/>
                    <a:p>
                      <a:pPr algn="ctr" fontAlgn="ctr"/>
                      <a:r>
                        <a:rPr lang="en-IN" sz="1800" b="1" i="0" u="none" strike="noStrike" dirty="0">
                          <a:solidFill>
                            <a:schemeClr val="bg1"/>
                          </a:solidFill>
                          <a:effectLst/>
                          <a:latin typeface="Calibri" panose="020F0502020204030204" pitchFamily="34" charset="0"/>
                        </a:rPr>
                        <a:t>CPSE</a:t>
                      </a:r>
                    </a:p>
                  </a:txBody>
                  <a:tcPr marL="45720" marR="45720" anchor="ctr" anchorCtr="1">
                    <a:solidFill>
                      <a:srgbClr val="263C85"/>
                    </a:solidFill>
                  </a:tcPr>
                </a:tc>
                <a:tc>
                  <a:txBody>
                    <a:bodyPr/>
                    <a:lstStyle/>
                    <a:p>
                      <a:pPr algn="ctr" fontAlgn="ctr"/>
                      <a:r>
                        <a:rPr lang="en-IN" sz="1800" b="1" i="0" u="none" strike="noStrike" dirty="0">
                          <a:solidFill>
                            <a:schemeClr val="bg1"/>
                          </a:solidFill>
                          <a:effectLst/>
                          <a:latin typeface="Calibri" panose="020F0502020204030204" pitchFamily="34" charset="0"/>
                        </a:rPr>
                        <a:t>Ministry</a:t>
                      </a:r>
                    </a:p>
                  </a:txBody>
                  <a:tcPr marL="45720" marR="45720" anchor="ctr" anchorCtr="1">
                    <a:solidFill>
                      <a:srgbClr val="263C85"/>
                    </a:solidFill>
                  </a:tcPr>
                </a:tc>
                <a:tc>
                  <a:txBody>
                    <a:bodyPr/>
                    <a:lstStyle/>
                    <a:p>
                      <a:pPr algn="ctr" fontAlgn="ctr"/>
                      <a:r>
                        <a:rPr lang="de-DE" sz="1800" b="1" i="0" u="none" strike="noStrike" dirty="0">
                          <a:solidFill>
                            <a:schemeClr val="bg1"/>
                          </a:solidFill>
                          <a:effectLst/>
                          <a:latin typeface="Calibri" panose="020F0502020204030204" pitchFamily="34" charset="0"/>
                        </a:rPr>
                        <a:t>GeM GMV in FY21-22 </a:t>
                      </a:r>
                    </a:p>
                    <a:p>
                      <a:pPr algn="ctr" fontAlgn="ctr"/>
                      <a:r>
                        <a:rPr lang="de-DE" sz="1800" b="1" i="0" u="none" strike="noStrike" dirty="0">
                          <a:solidFill>
                            <a:schemeClr val="bg1"/>
                          </a:solidFill>
                          <a:effectLst/>
                          <a:latin typeface="Calibri" panose="020F0502020204030204" pitchFamily="34" charset="0"/>
                        </a:rPr>
                        <a:t>(₹ crore) </a:t>
                      </a:r>
                    </a:p>
                  </a:txBody>
                  <a:tcPr marL="45720" marR="45720" anchor="ctr" anchorCtr="1">
                    <a:solidFill>
                      <a:srgbClr val="263C85"/>
                    </a:solidFill>
                  </a:tcPr>
                </a:tc>
                <a:tc>
                  <a:txBody>
                    <a:bodyPr/>
                    <a:lstStyle/>
                    <a:p>
                      <a:pPr algn="ctr" fontAlgn="ctr"/>
                      <a:r>
                        <a:rPr lang="en-IN" sz="1800" b="1" i="0" u="none" strike="noStrike" dirty="0">
                          <a:solidFill>
                            <a:schemeClr val="bg1"/>
                          </a:solidFill>
                          <a:effectLst/>
                          <a:latin typeface="Calibri" panose="020F0502020204030204" pitchFamily="34" charset="0"/>
                        </a:rPr>
                        <a:t>GeM GMV in FY22-23 </a:t>
                      </a:r>
                    </a:p>
                    <a:p>
                      <a:pPr algn="ctr" fontAlgn="ctr"/>
                      <a:r>
                        <a:rPr lang="en-IN" sz="1800" b="1" i="0" u="none" strike="noStrike" dirty="0">
                          <a:solidFill>
                            <a:schemeClr val="bg1"/>
                          </a:solidFill>
                          <a:effectLst/>
                          <a:latin typeface="Calibri" panose="020F0502020204030204" pitchFamily="34" charset="0"/>
                        </a:rPr>
                        <a:t>till 20th Mar’23 </a:t>
                      </a:r>
                    </a:p>
                    <a:p>
                      <a:pPr algn="ctr" fontAlgn="ctr"/>
                      <a:r>
                        <a:rPr lang="en-IN" sz="1800" b="1" i="0" u="none" strike="noStrike" dirty="0">
                          <a:solidFill>
                            <a:schemeClr val="bg1"/>
                          </a:solidFill>
                          <a:effectLst/>
                          <a:latin typeface="Calibri" panose="020F0502020204030204" pitchFamily="34" charset="0"/>
                        </a:rPr>
                        <a:t>(₹ crore) </a:t>
                      </a:r>
                    </a:p>
                  </a:txBody>
                  <a:tcPr marL="45720" marR="45720" anchor="ctr" anchorCtr="1">
                    <a:solidFill>
                      <a:srgbClr val="263C85"/>
                    </a:solidFill>
                  </a:tcPr>
                </a:tc>
                <a:extLst>
                  <a:ext uri="{0D108BD9-81ED-4DB2-BD59-A6C34878D82A}">
                    <a16:rowId xmlns:a16="http://schemas.microsoft.com/office/drawing/2014/main" xmlns="" val="16787875"/>
                  </a:ext>
                </a:extLst>
              </a:tr>
              <a:tr h="828000">
                <a:tc>
                  <a:txBody>
                    <a:bodyPr/>
                    <a:lstStyle/>
                    <a:p>
                      <a:pPr algn="ctr" fontAlgn="b"/>
                      <a:r>
                        <a:rPr lang="en-IN" sz="1800" b="1" i="0" u="none" strike="noStrike" dirty="0">
                          <a:solidFill>
                            <a:srgbClr val="000000"/>
                          </a:solidFill>
                          <a:effectLst/>
                          <a:latin typeface="Calibri" panose="020F0502020204030204" pitchFamily="34" charset="0"/>
                        </a:rPr>
                        <a:t>1</a:t>
                      </a:r>
                    </a:p>
                  </a:txBody>
                  <a:tcPr marL="45720" marR="45720" anchor="ctr"/>
                </a:tc>
                <a:tc>
                  <a:txBody>
                    <a:bodyPr/>
                    <a:lstStyle/>
                    <a:p>
                      <a:pPr algn="l" fontAlgn="b"/>
                      <a:r>
                        <a:rPr lang="en-US" sz="1800" b="1" i="0" u="none" strike="noStrike" dirty="0">
                          <a:solidFill>
                            <a:srgbClr val="000000"/>
                          </a:solidFill>
                          <a:effectLst/>
                          <a:latin typeface="Calibri" panose="020F0502020204030204" pitchFamily="34" charset="0"/>
                        </a:rPr>
                        <a:t>National Thermal Power Corporation Limited</a:t>
                      </a:r>
                    </a:p>
                  </a:txBody>
                  <a:tcPr marL="9525" marR="9525" marT="9525" marB="0" anchor="ctr"/>
                </a:tc>
                <a:tc>
                  <a:txBody>
                    <a:bodyPr/>
                    <a:lstStyle/>
                    <a:p>
                      <a:pPr algn="l" fontAlgn="b"/>
                      <a:r>
                        <a:rPr lang="en-US" sz="1800" b="1" i="0" u="none" strike="noStrike" dirty="0">
                          <a:solidFill>
                            <a:srgbClr val="000000"/>
                          </a:solidFill>
                          <a:effectLst/>
                          <a:latin typeface="Calibri" panose="020F0502020204030204" pitchFamily="34" charset="0"/>
                        </a:rPr>
                        <a:t>Ministry of Power</a:t>
                      </a:r>
                    </a:p>
                  </a:txBody>
                  <a:tcPr marL="9525" marR="9525" marT="9525" marB="0" anchor="ctr"/>
                </a:tc>
                <a:tc>
                  <a:txBody>
                    <a:bodyPr/>
                    <a:lstStyle/>
                    <a:p>
                      <a:pPr algn="ctr" fontAlgn="b"/>
                      <a:r>
                        <a:rPr lang="en-IN" sz="1800" b="1" i="0" u="none" strike="noStrike" dirty="0">
                          <a:solidFill>
                            <a:srgbClr val="000000"/>
                          </a:solidFill>
                          <a:effectLst/>
                          <a:latin typeface="Calibri" panose="020F0502020204030204" pitchFamily="34" charset="0"/>
                        </a:rPr>
                        <a:t>1,193</a:t>
                      </a:r>
                    </a:p>
                  </a:txBody>
                  <a:tcPr marL="9525" marR="9525" marT="9525" marB="0" anchor="ctr"/>
                </a:tc>
                <a:tc>
                  <a:txBody>
                    <a:bodyPr/>
                    <a:lstStyle/>
                    <a:p>
                      <a:pPr algn="ctr" fontAlgn="b"/>
                      <a:r>
                        <a:rPr lang="en-IN" sz="1800" b="1" i="0" u="none" strike="noStrike" dirty="0">
                          <a:solidFill>
                            <a:srgbClr val="000000"/>
                          </a:solidFill>
                          <a:effectLst/>
                          <a:latin typeface="Calibri" panose="020F0502020204030204" pitchFamily="34" charset="0"/>
                        </a:rPr>
                        <a:t>22,765</a:t>
                      </a:r>
                    </a:p>
                  </a:txBody>
                  <a:tcPr marL="9525" marR="9525" marT="9525" marB="0" anchor="ctr"/>
                </a:tc>
                <a:extLst>
                  <a:ext uri="{0D108BD9-81ED-4DB2-BD59-A6C34878D82A}">
                    <a16:rowId xmlns:a16="http://schemas.microsoft.com/office/drawing/2014/main" xmlns="" val="615623047"/>
                  </a:ext>
                </a:extLst>
              </a:tr>
              <a:tr h="828000">
                <a:tc>
                  <a:txBody>
                    <a:bodyPr/>
                    <a:lstStyle/>
                    <a:p>
                      <a:pPr algn="ctr" fontAlgn="b"/>
                      <a:r>
                        <a:rPr lang="en-IN" sz="1800" b="1" i="0" u="none" strike="noStrike" dirty="0">
                          <a:solidFill>
                            <a:srgbClr val="000000"/>
                          </a:solidFill>
                          <a:effectLst/>
                          <a:latin typeface="Calibri" panose="020F0502020204030204" pitchFamily="34" charset="0"/>
                        </a:rPr>
                        <a:t>2</a:t>
                      </a:r>
                    </a:p>
                  </a:txBody>
                  <a:tcPr marL="45720" marR="45720" anchor="ctr"/>
                </a:tc>
                <a:tc>
                  <a:txBody>
                    <a:bodyPr/>
                    <a:lstStyle/>
                    <a:p>
                      <a:pPr algn="l" fontAlgn="b"/>
                      <a:r>
                        <a:rPr lang="en-US" sz="1800" b="1" i="0" u="none" strike="noStrike" dirty="0">
                          <a:solidFill>
                            <a:srgbClr val="000000"/>
                          </a:solidFill>
                          <a:effectLst/>
                          <a:latin typeface="Calibri" panose="020F0502020204030204" pitchFamily="34" charset="0"/>
                        </a:rPr>
                        <a:t>Steel Authority of India Limited</a:t>
                      </a:r>
                    </a:p>
                  </a:txBody>
                  <a:tcPr marL="9525" marR="9525" marT="9525" marB="0" anchor="ctr"/>
                </a:tc>
                <a:tc>
                  <a:txBody>
                    <a:bodyPr/>
                    <a:lstStyle/>
                    <a:p>
                      <a:pPr algn="l" fontAlgn="b"/>
                      <a:r>
                        <a:rPr lang="en-US" sz="1800" b="1" i="0" u="none" strike="noStrike" dirty="0">
                          <a:solidFill>
                            <a:srgbClr val="000000"/>
                          </a:solidFill>
                          <a:effectLst/>
                          <a:latin typeface="Calibri" panose="020F0502020204030204" pitchFamily="34" charset="0"/>
                        </a:rPr>
                        <a:t>Ministry of Steel</a:t>
                      </a:r>
                    </a:p>
                  </a:txBody>
                  <a:tcPr marL="9525" marR="9525" marT="9525" marB="0" anchor="ctr"/>
                </a:tc>
                <a:tc>
                  <a:txBody>
                    <a:bodyPr/>
                    <a:lstStyle/>
                    <a:p>
                      <a:pPr algn="ctr" fontAlgn="b"/>
                      <a:r>
                        <a:rPr lang="en-IN" sz="1800" b="1" i="0" u="none" strike="noStrike" dirty="0">
                          <a:solidFill>
                            <a:srgbClr val="000000"/>
                          </a:solidFill>
                          <a:effectLst/>
                          <a:latin typeface="Calibri" panose="020F0502020204030204" pitchFamily="34" charset="0"/>
                        </a:rPr>
                        <a:t>4,616</a:t>
                      </a:r>
                    </a:p>
                  </a:txBody>
                  <a:tcPr marL="9525" marR="9525" marT="9525" marB="0" anchor="ctr"/>
                </a:tc>
                <a:tc>
                  <a:txBody>
                    <a:bodyPr/>
                    <a:lstStyle/>
                    <a:p>
                      <a:pPr algn="ctr" fontAlgn="b"/>
                      <a:r>
                        <a:rPr lang="en-IN" sz="1800" b="1" i="0" u="none" strike="noStrike" dirty="0">
                          <a:solidFill>
                            <a:srgbClr val="000000"/>
                          </a:solidFill>
                          <a:effectLst/>
                          <a:latin typeface="Calibri" panose="020F0502020204030204" pitchFamily="34" charset="0"/>
                        </a:rPr>
                        <a:t>9,001</a:t>
                      </a:r>
                    </a:p>
                  </a:txBody>
                  <a:tcPr marL="9525" marR="9525" marT="9525" marB="0" anchor="ctr"/>
                </a:tc>
                <a:extLst>
                  <a:ext uri="{0D108BD9-81ED-4DB2-BD59-A6C34878D82A}">
                    <a16:rowId xmlns:a16="http://schemas.microsoft.com/office/drawing/2014/main" xmlns="" val="2431615321"/>
                  </a:ext>
                </a:extLst>
              </a:tr>
              <a:tr h="828000">
                <a:tc>
                  <a:txBody>
                    <a:bodyPr/>
                    <a:lstStyle/>
                    <a:p>
                      <a:pPr algn="ctr" fontAlgn="b"/>
                      <a:r>
                        <a:rPr lang="en-IN" sz="1800" b="1" i="0" u="none" strike="noStrike" dirty="0">
                          <a:solidFill>
                            <a:srgbClr val="000000"/>
                          </a:solidFill>
                          <a:effectLst/>
                          <a:latin typeface="Calibri" panose="020F0502020204030204" pitchFamily="34" charset="0"/>
                        </a:rPr>
                        <a:t>3</a:t>
                      </a:r>
                    </a:p>
                  </a:txBody>
                  <a:tcPr marL="45720" marR="45720" anchor="ctr"/>
                </a:tc>
                <a:tc>
                  <a:txBody>
                    <a:bodyPr/>
                    <a:lstStyle/>
                    <a:p>
                      <a:pPr algn="l" fontAlgn="b"/>
                      <a:r>
                        <a:rPr lang="en-IN" sz="1800" b="1" i="0" u="none" strike="noStrike" dirty="0">
                          <a:solidFill>
                            <a:srgbClr val="000000"/>
                          </a:solidFill>
                          <a:effectLst/>
                          <a:latin typeface="Calibri" panose="020F0502020204030204" pitchFamily="34" charset="0"/>
                        </a:rPr>
                        <a:t>Indian Oil Corporation Limited</a:t>
                      </a:r>
                    </a:p>
                  </a:txBody>
                  <a:tcPr marL="9525" marR="9525" marT="9525" marB="0" anchor="ctr"/>
                </a:tc>
                <a:tc>
                  <a:txBody>
                    <a:bodyPr/>
                    <a:lstStyle/>
                    <a:p>
                      <a:pPr algn="l" fontAlgn="b"/>
                      <a:r>
                        <a:rPr lang="en-US" sz="1800" b="1" i="0" u="none" strike="noStrike" dirty="0">
                          <a:solidFill>
                            <a:srgbClr val="000000"/>
                          </a:solidFill>
                          <a:effectLst/>
                          <a:latin typeface="Calibri" panose="020F0502020204030204" pitchFamily="34" charset="0"/>
                        </a:rPr>
                        <a:t>Ministry of Petroleum and   Natural Gas</a:t>
                      </a:r>
                      <a:endParaRPr lang="en-IN"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800" b="1" i="0" u="none" strike="noStrike" dirty="0">
                          <a:solidFill>
                            <a:srgbClr val="000000"/>
                          </a:solidFill>
                          <a:effectLst/>
                          <a:latin typeface="Calibri" panose="020F0502020204030204" pitchFamily="34" charset="0"/>
                        </a:rPr>
                        <a:t>2,433</a:t>
                      </a:r>
                    </a:p>
                  </a:txBody>
                  <a:tcPr marL="9525" marR="9525" marT="9525" marB="0" anchor="ctr"/>
                </a:tc>
                <a:tc>
                  <a:txBody>
                    <a:bodyPr/>
                    <a:lstStyle/>
                    <a:p>
                      <a:pPr algn="ctr" fontAlgn="b"/>
                      <a:r>
                        <a:rPr lang="en-IN" sz="1800" b="1" i="0" u="none" strike="noStrike" dirty="0">
                          <a:solidFill>
                            <a:srgbClr val="000000"/>
                          </a:solidFill>
                          <a:effectLst/>
                          <a:latin typeface="Calibri" panose="020F0502020204030204" pitchFamily="34" charset="0"/>
                        </a:rPr>
                        <a:t>7,946</a:t>
                      </a:r>
                    </a:p>
                  </a:txBody>
                  <a:tcPr marL="9525" marR="9525" marT="9525" marB="0" anchor="ctr"/>
                </a:tc>
                <a:extLst>
                  <a:ext uri="{0D108BD9-81ED-4DB2-BD59-A6C34878D82A}">
                    <a16:rowId xmlns:a16="http://schemas.microsoft.com/office/drawing/2014/main" xmlns="" val="2078679626"/>
                  </a:ext>
                </a:extLst>
              </a:tr>
              <a:tr h="828000">
                <a:tc>
                  <a:txBody>
                    <a:bodyPr/>
                    <a:lstStyle/>
                    <a:p>
                      <a:pPr algn="ctr" fontAlgn="b"/>
                      <a:r>
                        <a:rPr lang="en-IN" sz="1800" b="1" i="0" u="none" strike="noStrike" dirty="0">
                          <a:solidFill>
                            <a:srgbClr val="000000"/>
                          </a:solidFill>
                          <a:effectLst/>
                          <a:latin typeface="Calibri" panose="020F0502020204030204" pitchFamily="34" charset="0"/>
                        </a:rPr>
                        <a:t>4</a:t>
                      </a:r>
                    </a:p>
                  </a:txBody>
                  <a:tcPr marL="45720" marR="45720" anchor="ctr"/>
                </a:tc>
                <a:tc>
                  <a:txBody>
                    <a:bodyPr/>
                    <a:lstStyle/>
                    <a:p>
                      <a:pPr algn="l" fontAlgn="b"/>
                      <a:r>
                        <a:rPr lang="en-IN" sz="1800" b="1" i="0" u="none" strike="noStrike" dirty="0">
                          <a:solidFill>
                            <a:srgbClr val="000000"/>
                          </a:solidFill>
                          <a:effectLst/>
                          <a:latin typeface="Calibri" panose="020F0502020204030204" pitchFamily="34" charset="0"/>
                        </a:rPr>
                        <a:t>Bharat Heavy Electricals Limited</a:t>
                      </a:r>
                    </a:p>
                  </a:txBody>
                  <a:tcPr marL="9525" marR="9525" marT="9525" marB="0" anchor="ctr"/>
                </a:tc>
                <a:tc>
                  <a:txBody>
                    <a:bodyPr/>
                    <a:lstStyle/>
                    <a:p>
                      <a:pPr algn="l" fontAlgn="b"/>
                      <a:r>
                        <a:rPr lang="en-IN" sz="1800" b="1" i="0" u="none" strike="noStrike" dirty="0">
                          <a:solidFill>
                            <a:srgbClr val="000000"/>
                          </a:solidFill>
                          <a:effectLst/>
                          <a:latin typeface="Calibri" panose="020F0502020204030204" pitchFamily="34" charset="0"/>
                        </a:rPr>
                        <a:t>Ministry of Heavy Industries</a:t>
                      </a:r>
                    </a:p>
                  </a:txBody>
                  <a:tcPr marL="9525" marR="9525" marT="9525" marB="0" anchor="ctr"/>
                </a:tc>
                <a:tc>
                  <a:txBody>
                    <a:bodyPr/>
                    <a:lstStyle/>
                    <a:p>
                      <a:pPr algn="ctr" fontAlgn="b"/>
                      <a:r>
                        <a:rPr lang="en-IN" sz="1800" b="1" i="0" u="none" strike="noStrike" dirty="0">
                          <a:solidFill>
                            <a:srgbClr val="000000"/>
                          </a:solidFill>
                          <a:effectLst/>
                          <a:latin typeface="Calibri" panose="020F0502020204030204" pitchFamily="34" charset="0"/>
                        </a:rPr>
                        <a:t>3,909</a:t>
                      </a:r>
                    </a:p>
                  </a:txBody>
                  <a:tcPr marL="9525" marR="9525" marT="9525" marB="0" anchor="ctr"/>
                </a:tc>
                <a:tc>
                  <a:txBody>
                    <a:bodyPr/>
                    <a:lstStyle/>
                    <a:p>
                      <a:pPr algn="ctr" fontAlgn="b"/>
                      <a:r>
                        <a:rPr lang="en-IN" sz="1800" b="1" i="0" u="none" strike="noStrike" dirty="0">
                          <a:solidFill>
                            <a:srgbClr val="000000"/>
                          </a:solidFill>
                          <a:effectLst/>
                          <a:latin typeface="Calibri" panose="020F0502020204030204" pitchFamily="34" charset="0"/>
                        </a:rPr>
                        <a:t>6,048</a:t>
                      </a:r>
                    </a:p>
                  </a:txBody>
                  <a:tcPr marL="9525" marR="9525" marT="9525" marB="0" anchor="ctr"/>
                </a:tc>
                <a:extLst>
                  <a:ext uri="{0D108BD9-81ED-4DB2-BD59-A6C34878D82A}">
                    <a16:rowId xmlns:a16="http://schemas.microsoft.com/office/drawing/2014/main" xmlns="" val="1666730816"/>
                  </a:ext>
                </a:extLst>
              </a:tr>
              <a:tr h="828000">
                <a:tc>
                  <a:txBody>
                    <a:bodyPr/>
                    <a:lstStyle/>
                    <a:p>
                      <a:pPr algn="ctr" fontAlgn="b"/>
                      <a:r>
                        <a:rPr lang="en-IN" sz="1800" b="1" i="0" u="none" strike="noStrike" dirty="0">
                          <a:solidFill>
                            <a:srgbClr val="000000"/>
                          </a:solidFill>
                          <a:effectLst/>
                          <a:latin typeface="Calibri" panose="020F0502020204030204" pitchFamily="34" charset="0"/>
                        </a:rPr>
                        <a:t>5</a:t>
                      </a:r>
                    </a:p>
                  </a:txBody>
                  <a:tcPr marL="45720" marR="45720" anchor="ctr"/>
                </a:tc>
                <a:tc>
                  <a:txBody>
                    <a:bodyPr/>
                    <a:lstStyle/>
                    <a:p>
                      <a:pPr algn="l" fontAlgn="b"/>
                      <a:r>
                        <a:rPr lang="en-US" sz="1800" b="1" i="0" u="none" strike="noStrike" dirty="0">
                          <a:solidFill>
                            <a:srgbClr val="000000"/>
                          </a:solidFill>
                          <a:effectLst/>
                          <a:latin typeface="Calibri" panose="020F0502020204030204" pitchFamily="34" charset="0"/>
                        </a:rPr>
                        <a:t>Oil &amp; Natural Gas Corporation Limited</a:t>
                      </a:r>
                    </a:p>
                  </a:txBody>
                  <a:tcPr marL="9525" marR="9525" marT="9525" marB="0" anchor="ctr"/>
                </a:tc>
                <a:tc>
                  <a:txBody>
                    <a:bodyPr/>
                    <a:lstStyle/>
                    <a:p>
                      <a:pPr algn="l" fontAlgn="b"/>
                      <a:r>
                        <a:rPr lang="en-US" sz="1800" b="1" i="0" u="none" strike="noStrike" dirty="0">
                          <a:solidFill>
                            <a:srgbClr val="000000"/>
                          </a:solidFill>
                          <a:effectLst/>
                          <a:latin typeface="Calibri" panose="020F0502020204030204" pitchFamily="34" charset="0"/>
                        </a:rPr>
                        <a:t>Ministry of Petroleum and Natural Gas</a:t>
                      </a:r>
                    </a:p>
                  </a:txBody>
                  <a:tcPr marL="9525" marR="9525" marT="9525" marB="0" anchor="ctr"/>
                </a:tc>
                <a:tc>
                  <a:txBody>
                    <a:bodyPr/>
                    <a:lstStyle/>
                    <a:p>
                      <a:pPr algn="ctr" fontAlgn="b"/>
                      <a:r>
                        <a:rPr lang="en-IN" sz="1800" b="1" i="0" u="none" strike="noStrike" dirty="0">
                          <a:solidFill>
                            <a:srgbClr val="000000"/>
                          </a:solidFill>
                          <a:effectLst/>
                          <a:latin typeface="Calibri" panose="020F0502020204030204" pitchFamily="34" charset="0"/>
                        </a:rPr>
                        <a:t>3,808</a:t>
                      </a:r>
                    </a:p>
                  </a:txBody>
                  <a:tcPr marL="9525" marR="9525" marT="9525" marB="0" anchor="ctr"/>
                </a:tc>
                <a:tc>
                  <a:txBody>
                    <a:bodyPr/>
                    <a:lstStyle/>
                    <a:p>
                      <a:pPr algn="ctr" fontAlgn="b"/>
                      <a:r>
                        <a:rPr lang="en-IN" sz="1800" b="1" i="0" u="none" strike="noStrike" dirty="0">
                          <a:solidFill>
                            <a:srgbClr val="000000"/>
                          </a:solidFill>
                          <a:effectLst/>
                          <a:latin typeface="Calibri" panose="020F0502020204030204" pitchFamily="34" charset="0"/>
                        </a:rPr>
                        <a:t>5,577</a:t>
                      </a:r>
                    </a:p>
                  </a:txBody>
                  <a:tcPr marL="9525" marR="9525" marT="9525" marB="0" anchor="ctr"/>
                </a:tc>
                <a:extLst>
                  <a:ext uri="{0D108BD9-81ED-4DB2-BD59-A6C34878D82A}">
                    <a16:rowId xmlns:a16="http://schemas.microsoft.com/office/drawing/2014/main" xmlns="" val="3887216094"/>
                  </a:ext>
                </a:extLst>
              </a:tr>
            </a:tbl>
          </a:graphicData>
        </a:graphic>
      </p:graphicFrame>
      <p:sp>
        <p:nvSpPr>
          <p:cNvPr id="4" name="Rectangle 3">
            <a:extLst>
              <a:ext uri="{FF2B5EF4-FFF2-40B4-BE49-F238E27FC236}">
                <a16:creationId xmlns:a16="http://schemas.microsoft.com/office/drawing/2014/main" xmlns="" id="{8888E420-E3B9-7A6D-4B80-D0020BD4EF0D}"/>
              </a:ext>
            </a:extLst>
          </p:cNvPr>
          <p:cNvSpPr/>
          <p:nvPr/>
        </p:nvSpPr>
        <p:spPr>
          <a:xfrm>
            <a:off x="9349273" y="6412621"/>
            <a:ext cx="1670179" cy="307910"/>
          </a:xfrm>
          <a:prstGeom prst="rect">
            <a:avLst/>
          </a:prstGeom>
          <a:solidFill>
            <a:srgbClr val="8E4B09"/>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400" b="1" dirty="0">
                <a:solidFill>
                  <a:srgbClr val="FFFFFF"/>
                </a:solidFill>
              </a:rPr>
              <a:t>Basis absolute GMV</a:t>
            </a:r>
          </a:p>
        </p:txBody>
      </p:sp>
    </p:spTree>
    <p:extLst>
      <p:ext uri="{BB962C8B-B14F-4D97-AF65-F5344CB8AC3E}">
        <p14:creationId xmlns:p14="http://schemas.microsoft.com/office/powerpoint/2010/main" val="2658914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E8C921-47CA-4859-91B3-B73EA3B3B52E}"/>
              </a:ext>
            </a:extLst>
          </p:cNvPr>
          <p:cNvSpPr>
            <a:spLocks noGrp="1"/>
          </p:cNvSpPr>
          <p:nvPr>
            <p:ph type="title"/>
          </p:nvPr>
        </p:nvSpPr>
        <p:spPr>
          <a:xfrm>
            <a:off x="873102" y="445379"/>
            <a:ext cx="10683977" cy="387798"/>
          </a:xfrm>
        </p:spPr>
        <p:txBody>
          <a:bodyPr vert="horz">
            <a:normAutofit/>
          </a:bodyPr>
          <a:lstStyle/>
          <a:p>
            <a:r>
              <a:rPr lang="en-US" sz="2600" dirty="0">
                <a:solidFill>
                  <a:schemeClr val="tx2"/>
                </a:solidFill>
                <a:latin typeface="+mn-lt"/>
              </a:rPr>
              <a:t>Top Procuring States</a:t>
            </a:r>
          </a:p>
        </p:txBody>
      </p:sp>
      <p:graphicFrame>
        <p:nvGraphicFramePr>
          <p:cNvPr id="3" name="Table 4">
            <a:extLst>
              <a:ext uri="{FF2B5EF4-FFF2-40B4-BE49-F238E27FC236}">
                <a16:creationId xmlns:a16="http://schemas.microsoft.com/office/drawing/2014/main" xmlns="" id="{EF2C4812-FE7F-4DB6-4674-AF72F53B1BC4}"/>
              </a:ext>
            </a:extLst>
          </p:cNvPr>
          <p:cNvGraphicFramePr>
            <a:graphicFrameLocks noGrp="1"/>
          </p:cNvGraphicFramePr>
          <p:nvPr/>
        </p:nvGraphicFramePr>
        <p:xfrm>
          <a:off x="1157089" y="1182385"/>
          <a:ext cx="10116001" cy="4968000"/>
        </p:xfrm>
        <a:graphic>
          <a:graphicData uri="http://schemas.openxmlformats.org/drawingml/2006/table">
            <a:tbl>
              <a:tblPr firstRow="1" bandRow="1">
                <a:tableStyleId>{5C22544A-7EE6-4342-B048-85BDC9FD1C3A}</a:tableStyleId>
              </a:tblPr>
              <a:tblGrid>
                <a:gridCol w="759758">
                  <a:extLst>
                    <a:ext uri="{9D8B030D-6E8A-4147-A177-3AD203B41FA5}">
                      <a16:colId xmlns:a16="http://schemas.microsoft.com/office/drawing/2014/main" xmlns="" val="2208201009"/>
                    </a:ext>
                  </a:extLst>
                </a:gridCol>
                <a:gridCol w="4007298">
                  <a:extLst>
                    <a:ext uri="{9D8B030D-6E8A-4147-A177-3AD203B41FA5}">
                      <a16:colId xmlns:a16="http://schemas.microsoft.com/office/drawing/2014/main" xmlns="" val="1337288084"/>
                    </a:ext>
                  </a:extLst>
                </a:gridCol>
                <a:gridCol w="2660518">
                  <a:extLst>
                    <a:ext uri="{9D8B030D-6E8A-4147-A177-3AD203B41FA5}">
                      <a16:colId xmlns:a16="http://schemas.microsoft.com/office/drawing/2014/main" xmlns="" val="4191051164"/>
                    </a:ext>
                  </a:extLst>
                </a:gridCol>
                <a:gridCol w="2688427">
                  <a:extLst>
                    <a:ext uri="{9D8B030D-6E8A-4147-A177-3AD203B41FA5}">
                      <a16:colId xmlns:a16="http://schemas.microsoft.com/office/drawing/2014/main" xmlns="" val="511822881"/>
                    </a:ext>
                  </a:extLst>
                </a:gridCol>
              </a:tblGrid>
              <a:tr h="828000">
                <a:tc>
                  <a:txBody>
                    <a:bodyPr/>
                    <a:lstStyle/>
                    <a:p>
                      <a:pPr algn="ctr" fontAlgn="ctr"/>
                      <a:r>
                        <a:rPr lang="en-IN" sz="1800" b="1" i="0" u="none" strike="noStrike" dirty="0">
                          <a:solidFill>
                            <a:schemeClr val="bg1"/>
                          </a:solidFill>
                          <a:effectLst/>
                          <a:latin typeface="Calibri" panose="020F0502020204030204" pitchFamily="34" charset="0"/>
                        </a:rPr>
                        <a:t>S. No.</a:t>
                      </a:r>
                    </a:p>
                  </a:txBody>
                  <a:tcPr marL="45720" marR="45720" anchor="ctr" anchorCtr="1">
                    <a:solidFill>
                      <a:srgbClr val="263C85"/>
                    </a:solidFill>
                  </a:tcPr>
                </a:tc>
                <a:tc>
                  <a:txBody>
                    <a:bodyPr/>
                    <a:lstStyle/>
                    <a:p>
                      <a:pPr algn="ctr" fontAlgn="ctr"/>
                      <a:r>
                        <a:rPr lang="en-IN" sz="1800" b="1" i="0" u="none" strike="noStrike" dirty="0">
                          <a:solidFill>
                            <a:schemeClr val="bg1"/>
                          </a:solidFill>
                          <a:effectLst/>
                          <a:latin typeface="Calibri" panose="020F0502020204030204" pitchFamily="34" charset="0"/>
                        </a:rPr>
                        <a:t>State</a:t>
                      </a:r>
                    </a:p>
                  </a:txBody>
                  <a:tcPr marL="45720" marR="45720" anchor="ctr" anchorCtr="1">
                    <a:solidFill>
                      <a:srgbClr val="263C85"/>
                    </a:solidFill>
                  </a:tcPr>
                </a:tc>
                <a:tc>
                  <a:txBody>
                    <a:bodyPr/>
                    <a:lstStyle/>
                    <a:p>
                      <a:pPr algn="ctr" fontAlgn="ctr"/>
                      <a:r>
                        <a:rPr lang="de-DE" sz="1800" b="1" i="0" u="none" strike="noStrike" dirty="0">
                          <a:solidFill>
                            <a:schemeClr val="bg1"/>
                          </a:solidFill>
                          <a:effectLst/>
                          <a:latin typeface="Calibri" panose="020F0502020204030204" pitchFamily="34" charset="0"/>
                        </a:rPr>
                        <a:t>GeM GMV in FY21-22 </a:t>
                      </a:r>
                    </a:p>
                    <a:p>
                      <a:pPr algn="ctr" fontAlgn="ctr"/>
                      <a:r>
                        <a:rPr lang="de-DE" sz="1800" b="1" i="0" u="none" strike="noStrike" dirty="0">
                          <a:solidFill>
                            <a:schemeClr val="bg1"/>
                          </a:solidFill>
                          <a:effectLst/>
                          <a:latin typeface="Calibri" panose="020F0502020204030204" pitchFamily="34" charset="0"/>
                        </a:rPr>
                        <a:t>(₹ crore) </a:t>
                      </a:r>
                    </a:p>
                  </a:txBody>
                  <a:tcPr marL="45720" marR="45720" anchor="ctr" anchorCtr="1">
                    <a:solidFill>
                      <a:srgbClr val="263C85"/>
                    </a:solidFill>
                  </a:tcPr>
                </a:tc>
                <a:tc>
                  <a:txBody>
                    <a:bodyPr/>
                    <a:lstStyle/>
                    <a:p>
                      <a:pPr algn="ctr" fontAlgn="ctr"/>
                      <a:r>
                        <a:rPr lang="en-IN" sz="1800" b="1" i="0" u="none" strike="noStrike" dirty="0">
                          <a:solidFill>
                            <a:schemeClr val="bg1"/>
                          </a:solidFill>
                          <a:effectLst/>
                          <a:latin typeface="Calibri" panose="020F0502020204030204" pitchFamily="34" charset="0"/>
                        </a:rPr>
                        <a:t>GeM GMV in FY22-23 </a:t>
                      </a:r>
                    </a:p>
                    <a:p>
                      <a:pPr algn="ctr" fontAlgn="ctr"/>
                      <a:r>
                        <a:rPr lang="en-IN" sz="1800" b="1" i="0" u="none" strike="noStrike" dirty="0">
                          <a:solidFill>
                            <a:schemeClr val="bg1"/>
                          </a:solidFill>
                          <a:effectLst/>
                          <a:latin typeface="Calibri" panose="020F0502020204030204" pitchFamily="34" charset="0"/>
                        </a:rPr>
                        <a:t>till 20th Mar’23 (₹ crore) </a:t>
                      </a:r>
                    </a:p>
                  </a:txBody>
                  <a:tcPr marL="45720" marR="45720" anchor="ctr" anchorCtr="1">
                    <a:solidFill>
                      <a:srgbClr val="263C85"/>
                    </a:solidFill>
                  </a:tcPr>
                </a:tc>
                <a:extLst>
                  <a:ext uri="{0D108BD9-81ED-4DB2-BD59-A6C34878D82A}">
                    <a16:rowId xmlns:a16="http://schemas.microsoft.com/office/drawing/2014/main" xmlns="" val="16787875"/>
                  </a:ext>
                </a:extLst>
              </a:tr>
              <a:tr h="828000">
                <a:tc>
                  <a:txBody>
                    <a:bodyPr/>
                    <a:lstStyle/>
                    <a:p>
                      <a:pPr algn="ctr" fontAlgn="b"/>
                      <a:r>
                        <a:rPr lang="en-IN" sz="1800" b="1" i="0" u="none" strike="noStrike" dirty="0">
                          <a:solidFill>
                            <a:srgbClr val="000000"/>
                          </a:solidFill>
                          <a:effectLst/>
                          <a:latin typeface="Calibri" panose="020F0502020204030204" pitchFamily="34" charset="0"/>
                        </a:rPr>
                        <a:t>1</a:t>
                      </a:r>
                    </a:p>
                  </a:txBody>
                  <a:tcPr marL="45720" marR="45720" anchor="ctr"/>
                </a:tc>
                <a:tc>
                  <a:txBody>
                    <a:bodyPr/>
                    <a:lstStyle/>
                    <a:p>
                      <a:pPr algn="l" fontAlgn="b"/>
                      <a:r>
                        <a:rPr lang="en-IN" sz="1800" b="1" i="0" u="none" strike="noStrike" dirty="0">
                          <a:solidFill>
                            <a:srgbClr val="000000"/>
                          </a:solidFill>
                          <a:effectLst/>
                          <a:latin typeface="+mn-lt"/>
                        </a:rPr>
                        <a:t>  Uttar Pradesh</a:t>
                      </a:r>
                    </a:p>
                  </a:txBody>
                  <a:tcPr marL="9525" marR="9525" marT="9525" marB="0" anchor="ctr"/>
                </a:tc>
                <a:tc>
                  <a:txBody>
                    <a:bodyPr/>
                    <a:lstStyle/>
                    <a:p>
                      <a:pPr algn="ctr" fontAlgn="b"/>
                      <a:r>
                        <a:rPr lang="en-IN" sz="1800" b="1" i="0" u="none" strike="noStrike" dirty="0">
                          <a:solidFill>
                            <a:srgbClr val="000000"/>
                          </a:solidFill>
                          <a:effectLst/>
                          <a:latin typeface="+mn-lt"/>
                        </a:rPr>
                        <a:t>   11,220 </a:t>
                      </a:r>
                    </a:p>
                  </a:txBody>
                  <a:tcPr marL="9525" marR="9525" marT="9525" marB="0" anchor="ctr"/>
                </a:tc>
                <a:tc>
                  <a:txBody>
                    <a:bodyPr/>
                    <a:lstStyle/>
                    <a:p>
                      <a:pPr algn="ctr" fontAlgn="b"/>
                      <a:r>
                        <a:rPr lang="en-IN" sz="1800" b="1" i="0" u="none" strike="noStrike" dirty="0">
                          <a:solidFill>
                            <a:srgbClr val="000000"/>
                          </a:solidFill>
                          <a:effectLst/>
                          <a:latin typeface="+mn-lt"/>
                        </a:rPr>
                        <a:t>   10,527 </a:t>
                      </a:r>
                    </a:p>
                  </a:txBody>
                  <a:tcPr marL="9525" marR="9525" marT="9525" marB="0" anchor="ctr"/>
                </a:tc>
                <a:extLst>
                  <a:ext uri="{0D108BD9-81ED-4DB2-BD59-A6C34878D82A}">
                    <a16:rowId xmlns:a16="http://schemas.microsoft.com/office/drawing/2014/main" xmlns="" val="615623047"/>
                  </a:ext>
                </a:extLst>
              </a:tr>
              <a:tr h="828000">
                <a:tc>
                  <a:txBody>
                    <a:bodyPr/>
                    <a:lstStyle/>
                    <a:p>
                      <a:pPr algn="ctr" fontAlgn="b"/>
                      <a:r>
                        <a:rPr lang="en-IN" sz="1800" b="1" i="0" u="none" strike="noStrike" dirty="0">
                          <a:solidFill>
                            <a:srgbClr val="000000"/>
                          </a:solidFill>
                          <a:effectLst/>
                          <a:latin typeface="Calibri" panose="020F0502020204030204" pitchFamily="34" charset="0"/>
                        </a:rPr>
                        <a:t>2</a:t>
                      </a:r>
                    </a:p>
                  </a:txBody>
                  <a:tcPr marL="45720" marR="45720" anchor="ctr"/>
                </a:tc>
                <a:tc>
                  <a:txBody>
                    <a:bodyPr/>
                    <a:lstStyle/>
                    <a:p>
                      <a:pPr algn="l" fontAlgn="b"/>
                      <a:r>
                        <a:rPr lang="en-IN" sz="1800" b="1" i="0" u="none" strike="noStrike" dirty="0">
                          <a:solidFill>
                            <a:srgbClr val="000000"/>
                          </a:solidFill>
                          <a:effectLst/>
                          <a:latin typeface="+mn-lt"/>
                        </a:rPr>
                        <a:t>  Gujarat</a:t>
                      </a:r>
                    </a:p>
                  </a:txBody>
                  <a:tcPr marL="9525" marR="9525" marT="9525" marB="0" anchor="ctr"/>
                </a:tc>
                <a:tc>
                  <a:txBody>
                    <a:bodyPr/>
                    <a:lstStyle/>
                    <a:p>
                      <a:pPr algn="ctr" fontAlgn="b"/>
                      <a:r>
                        <a:rPr lang="en-IN" sz="1800" b="1" i="0" u="none" strike="noStrike" dirty="0">
                          <a:solidFill>
                            <a:srgbClr val="000000"/>
                          </a:solidFill>
                          <a:effectLst/>
                          <a:latin typeface="+mn-lt"/>
                        </a:rPr>
                        <a:t>     3,486 </a:t>
                      </a:r>
                    </a:p>
                  </a:txBody>
                  <a:tcPr marL="9525" marR="9525" marT="9525" marB="0" anchor="ctr"/>
                </a:tc>
                <a:tc>
                  <a:txBody>
                    <a:bodyPr/>
                    <a:lstStyle/>
                    <a:p>
                      <a:pPr algn="ctr" fontAlgn="b"/>
                      <a:r>
                        <a:rPr lang="en-IN" sz="1800" b="1" i="0" u="none" strike="noStrike" dirty="0">
                          <a:solidFill>
                            <a:srgbClr val="000000"/>
                          </a:solidFill>
                          <a:effectLst/>
                          <a:latin typeface="+mn-lt"/>
                        </a:rPr>
                        <a:t>     7,286 </a:t>
                      </a:r>
                    </a:p>
                  </a:txBody>
                  <a:tcPr marL="9525" marR="9525" marT="9525" marB="0" anchor="ctr"/>
                </a:tc>
                <a:extLst>
                  <a:ext uri="{0D108BD9-81ED-4DB2-BD59-A6C34878D82A}">
                    <a16:rowId xmlns:a16="http://schemas.microsoft.com/office/drawing/2014/main" xmlns="" val="2431615321"/>
                  </a:ext>
                </a:extLst>
              </a:tr>
              <a:tr h="828000">
                <a:tc>
                  <a:txBody>
                    <a:bodyPr/>
                    <a:lstStyle/>
                    <a:p>
                      <a:pPr algn="ctr" fontAlgn="b"/>
                      <a:r>
                        <a:rPr lang="en-IN" sz="1800" b="1" i="0" u="none" strike="noStrike" dirty="0">
                          <a:solidFill>
                            <a:srgbClr val="000000"/>
                          </a:solidFill>
                          <a:effectLst/>
                          <a:latin typeface="Calibri" panose="020F0502020204030204" pitchFamily="34" charset="0"/>
                        </a:rPr>
                        <a:t>3</a:t>
                      </a:r>
                    </a:p>
                  </a:txBody>
                  <a:tcPr marL="45720" marR="45720" anchor="ctr"/>
                </a:tc>
                <a:tc>
                  <a:txBody>
                    <a:bodyPr/>
                    <a:lstStyle/>
                    <a:p>
                      <a:pPr algn="l" fontAlgn="b"/>
                      <a:r>
                        <a:rPr lang="en-IN" sz="1800" b="1" i="0" u="none" strike="noStrike" dirty="0">
                          <a:solidFill>
                            <a:srgbClr val="000000"/>
                          </a:solidFill>
                          <a:effectLst/>
                          <a:latin typeface="+mn-lt"/>
                        </a:rPr>
                        <a:t>  Maharashtra</a:t>
                      </a:r>
                    </a:p>
                  </a:txBody>
                  <a:tcPr marL="9525" marR="9525" marT="9525" marB="0" anchor="ctr"/>
                </a:tc>
                <a:tc>
                  <a:txBody>
                    <a:bodyPr/>
                    <a:lstStyle/>
                    <a:p>
                      <a:pPr algn="ctr" fontAlgn="b"/>
                      <a:r>
                        <a:rPr lang="en-IN" sz="1800" b="1" i="0" u="none" strike="noStrike" dirty="0">
                          <a:solidFill>
                            <a:srgbClr val="000000"/>
                          </a:solidFill>
                          <a:effectLst/>
                          <a:latin typeface="+mn-lt"/>
                        </a:rPr>
                        <a:t>     2,256 </a:t>
                      </a:r>
                    </a:p>
                  </a:txBody>
                  <a:tcPr marL="9525" marR="9525" marT="9525" marB="0" anchor="ctr"/>
                </a:tc>
                <a:tc>
                  <a:txBody>
                    <a:bodyPr/>
                    <a:lstStyle/>
                    <a:p>
                      <a:pPr algn="ctr" fontAlgn="b"/>
                      <a:r>
                        <a:rPr lang="en-IN" sz="1800" b="1" i="0" u="none" strike="noStrike" dirty="0">
                          <a:solidFill>
                            <a:srgbClr val="000000"/>
                          </a:solidFill>
                          <a:effectLst/>
                          <a:latin typeface="+mn-lt"/>
                        </a:rPr>
                        <a:t>     3,684 </a:t>
                      </a:r>
                    </a:p>
                  </a:txBody>
                  <a:tcPr marL="9525" marR="9525" marT="9525" marB="0" anchor="ctr"/>
                </a:tc>
                <a:extLst>
                  <a:ext uri="{0D108BD9-81ED-4DB2-BD59-A6C34878D82A}">
                    <a16:rowId xmlns:a16="http://schemas.microsoft.com/office/drawing/2014/main" xmlns="" val="2078679626"/>
                  </a:ext>
                </a:extLst>
              </a:tr>
              <a:tr h="828000">
                <a:tc>
                  <a:txBody>
                    <a:bodyPr/>
                    <a:lstStyle/>
                    <a:p>
                      <a:pPr algn="ctr" fontAlgn="b"/>
                      <a:r>
                        <a:rPr lang="en-IN" sz="1800" b="1" i="0" u="none" strike="noStrike" dirty="0">
                          <a:solidFill>
                            <a:srgbClr val="000000"/>
                          </a:solidFill>
                          <a:effectLst/>
                          <a:latin typeface="Calibri" panose="020F0502020204030204" pitchFamily="34" charset="0"/>
                        </a:rPr>
                        <a:t>4</a:t>
                      </a:r>
                    </a:p>
                  </a:txBody>
                  <a:tcPr marL="45720" marR="45720" anchor="ctr"/>
                </a:tc>
                <a:tc>
                  <a:txBody>
                    <a:bodyPr/>
                    <a:lstStyle/>
                    <a:p>
                      <a:pPr algn="l" fontAlgn="b"/>
                      <a:r>
                        <a:rPr lang="en-IN" sz="1800" b="1" i="0" u="none" strike="noStrike" dirty="0">
                          <a:solidFill>
                            <a:srgbClr val="000000"/>
                          </a:solidFill>
                          <a:effectLst/>
                          <a:latin typeface="+mn-lt"/>
                        </a:rPr>
                        <a:t>  Madhya Pradesh</a:t>
                      </a:r>
                    </a:p>
                  </a:txBody>
                  <a:tcPr marL="9525" marR="9525" marT="9525" marB="0" anchor="ctr"/>
                </a:tc>
                <a:tc>
                  <a:txBody>
                    <a:bodyPr/>
                    <a:lstStyle/>
                    <a:p>
                      <a:pPr algn="ctr" fontAlgn="b"/>
                      <a:r>
                        <a:rPr lang="en-IN" sz="1800" b="1" i="0" u="none" strike="noStrike" dirty="0">
                          <a:solidFill>
                            <a:srgbClr val="000000"/>
                          </a:solidFill>
                          <a:effectLst/>
                          <a:latin typeface="+mn-lt"/>
                        </a:rPr>
                        <a:t>     1,968 </a:t>
                      </a:r>
                    </a:p>
                  </a:txBody>
                  <a:tcPr marL="9525" marR="9525" marT="9525" marB="0" anchor="ctr"/>
                </a:tc>
                <a:tc>
                  <a:txBody>
                    <a:bodyPr/>
                    <a:lstStyle/>
                    <a:p>
                      <a:pPr algn="ctr" fontAlgn="b"/>
                      <a:r>
                        <a:rPr lang="en-IN" sz="1800" b="1" i="0" u="none" strike="noStrike" dirty="0">
                          <a:solidFill>
                            <a:srgbClr val="000000"/>
                          </a:solidFill>
                          <a:effectLst/>
                          <a:latin typeface="+mn-lt"/>
                        </a:rPr>
                        <a:t>     1,904 </a:t>
                      </a:r>
                    </a:p>
                  </a:txBody>
                  <a:tcPr marL="9525" marR="9525" marT="9525" marB="0" anchor="ctr"/>
                </a:tc>
                <a:extLst>
                  <a:ext uri="{0D108BD9-81ED-4DB2-BD59-A6C34878D82A}">
                    <a16:rowId xmlns:a16="http://schemas.microsoft.com/office/drawing/2014/main" xmlns="" val="1666730816"/>
                  </a:ext>
                </a:extLst>
              </a:tr>
              <a:tr h="828000">
                <a:tc>
                  <a:txBody>
                    <a:bodyPr/>
                    <a:lstStyle/>
                    <a:p>
                      <a:pPr algn="ctr" fontAlgn="b"/>
                      <a:r>
                        <a:rPr lang="en-IN" sz="1800" b="1" i="0" u="none" strike="noStrike" dirty="0">
                          <a:solidFill>
                            <a:srgbClr val="000000"/>
                          </a:solidFill>
                          <a:effectLst/>
                          <a:latin typeface="Calibri" panose="020F0502020204030204" pitchFamily="34" charset="0"/>
                        </a:rPr>
                        <a:t>5</a:t>
                      </a:r>
                    </a:p>
                  </a:txBody>
                  <a:tcPr marL="45720" marR="45720" anchor="ctr"/>
                </a:tc>
                <a:tc>
                  <a:txBody>
                    <a:bodyPr/>
                    <a:lstStyle/>
                    <a:p>
                      <a:pPr algn="l" fontAlgn="b"/>
                      <a:r>
                        <a:rPr lang="en-IN" sz="1800" b="1" i="0" u="none" strike="noStrike" dirty="0">
                          <a:solidFill>
                            <a:srgbClr val="000000"/>
                          </a:solidFill>
                          <a:effectLst/>
                          <a:latin typeface="+mn-lt"/>
                        </a:rPr>
                        <a:t>  Jammu &amp; Kashmir</a:t>
                      </a:r>
                    </a:p>
                  </a:txBody>
                  <a:tcPr marL="9525" marR="9525" marT="9525" marB="0" anchor="ctr"/>
                </a:tc>
                <a:tc>
                  <a:txBody>
                    <a:bodyPr/>
                    <a:lstStyle/>
                    <a:p>
                      <a:pPr algn="ctr" fontAlgn="b"/>
                      <a:r>
                        <a:rPr lang="en-IN" sz="1800" b="1" i="0" u="none" strike="noStrike" dirty="0">
                          <a:solidFill>
                            <a:srgbClr val="000000"/>
                          </a:solidFill>
                          <a:effectLst/>
                          <a:latin typeface="+mn-lt"/>
                        </a:rPr>
                        <a:t>     1,398 </a:t>
                      </a:r>
                    </a:p>
                  </a:txBody>
                  <a:tcPr marL="9525" marR="9525" marT="9525" marB="0" anchor="ctr"/>
                </a:tc>
                <a:tc>
                  <a:txBody>
                    <a:bodyPr/>
                    <a:lstStyle/>
                    <a:p>
                      <a:pPr algn="ctr" fontAlgn="b"/>
                      <a:r>
                        <a:rPr lang="en-IN" sz="1800" b="1" i="0" u="none" strike="noStrike" dirty="0">
                          <a:solidFill>
                            <a:srgbClr val="000000"/>
                          </a:solidFill>
                          <a:effectLst/>
                          <a:latin typeface="+mn-lt"/>
                        </a:rPr>
                        <a:t>     1,796 </a:t>
                      </a:r>
                    </a:p>
                  </a:txBody>
                  <a:tcPr marL="9525" marR="9525" marT="9525" marB="0" anchor="ctr"/>
                </a:tc>
                <a:extLst>
                  <a:ext uri="{0D108BD9-81ED-4DB2-BD59-A6C34878D82A}">
                    <a16:rowId xmlns:a16="http://schemas.microsoft.com/office/drawing/2014/main" xmlns="" val="3887216094"/>
                  </a:ext>
                </a:extLst>
              </a:tr>
            </a:tbl>
          </a:graphicData>
        </a:graphic>
      </p:graphicFrame>
      <p:sp>
        <p:nvSpPr>
          <p:cNvPr id="4" name="Rectangle 3">
            <a:extLst>
              <a:ext uri="{FF2B5EF4-FFF2-40B4-BE49-F238E27FC236}">
                <a16:creationId xmlns:a16="http://schemas.microsoft.com/office/drawing/2014/main" xmlns="" id="{7883ACEC-8CD2-D952-25BF-699D85D607B7}"/>
              </a:ext>
            </a:extLst>
          </p:cNvPr>
          <p:cNvSpPr/>
          <p:nvPr/>
        </p:nvSpPr>
        <p:spPr>
          <a:xfrm>
            <a:off x="9349273" y="6412621"/>
            <a:ext cx="1670179" cy="307910"/>
          </a:xfrm>
          <a:prstGeom prst="rect">
            <a:avLst/>
          </a:prstGeom>
          <a:solidFill>
            <a:srgbClr val="8E4B09"/>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400" b="1" dirty="0">
                <a:solidFill>
                  <a:srgbClr val="FFFFFF"/>
                </a:solidFill>
              </a:rPr>
              <a:t>Basis absolute GMV</a:t>
            </a:r>
          </a:p>
        </p:txBody>
      </p:sp>
    </p:spTree>
    <p:extLst>
      <p:ext uri="{BB962C8B-B14F-4D97-AF65-F5344CB8AC3E}">
        <p14:creationId xmlns:p14="http://schemas.microsoft.com/office/powerpoint/2010/main" val="986878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335D0914-69FC-44C0-AF78-A8C5E4E2D8B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2"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xmlns="" id="{335D0914-69FC-44C0-AF78-A8C5E4E2D8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2ADA1FBB-7CB5-47DB-965C-25FB6595987F}"/>
              </a:ext>
            </a:extLst>
          </p:cNvPr>
          <p:cNvSpPr>
            <a:spLocks noGrp="1"/>
          </p:cNvSpPr>
          <p:nvPr>
            <p:ph type="title"/>
          </p:nvPr>
        </p:nvSpPr>
        <p:spPr/>
        <p:txBody>
          <a:bodyPr vert="horz"/>
          <a:lstStyle/>
          <a:p>
            <a:r>
              <a:rPr lang="en-US" sz="2800" dirty="0">
                <a:solidFill>
                  <a:srgbClr val="F3E854"/>
                </a:solidFill>
              </a:rPr>
              <a:t>E-Procurement | </a:t>
            </a:r>
            <a:br>
              <a:rPr lang="en-US" sz="2800" dirty="0">
                <a:solidFill>
                  <a:srgbClr val="F3E854"/>
                </a:solidFill>
              </a:rPr>
            </a:br>
            <a:r>
              <a:rPr lang="en-US" sz="2800" dirty="0">
                <a:solidFill>
                  <a:srgbClr val="F3E854"/>
                </a:solidFill>
              </a:rPr>
              <a:t/>
            </a:r>
            <a:br>
              <a:rPr lang="en-US" sz="2800" dirty="0">
                <a:solidFill>
                  <a:srgbClr val="F3E854"/>
                </a:solidFill>
              </a:rPr>
            </a:br>
            <a:r>
              <a:rPr lang="en-US" sz="2800" dirty="0"/>
              <a:t>Bid evaluation and awarding - Technical &amp; Financial (I/II)</a:t>
            </a:r>
            <a:endParaRPr lang="en-US" dirty="0"/>
          </a:p>
        </p:txBody>
      </p:sp>
      <p:sp>
        <p:nvSpPr>
          <p:cNvPr id="3" name="TextBox 2">
            <a:extLst>
              <a:ext uri="{FF2B5EF4-FFF2-40B4-BE49-F238E27FC236}">
                <a16:creationId xmlns:a16="http://schemas.microsoft.com/office/drawing/2014/main" xmlns="" id="{DF85A728-7613-44E9-8A9A-F8AE63F64095}"/>
              </a:ext>
            </a:extLst>
          </p:cNvPr>
          <p:cNvSpPr txBox="1"/>
          <p:nvPr/>
        </p:nvSpPr>
        <p:spPr>
          <a:xfrm>
            <a:off x="4422013" y="1251533"/>
            <a:ext cx="6724650" cy="4339650"/>
          </a:xfrm>
          <a:prstGeom prst="rect">
            <a:avLst/>
          </a:prstGeom>
          <a:noFill/>
        </p:spPr>
        <p:txBody>
          <a:bodyPr wrap="square" lIns="0" tIns="0" rIns="0" bIns="0" rtlCol="0" anchor="t">
            <a:spAutoFit/>
          </a:bodyPr>
          <a:lstStyle/>
          <a:p>
            <a:pPr marL="324000" lvl="1" indent="-216000">
              <a:spcBef>
                <a:spcPts val="400"/>
              </a:spcBef>
              <a:buClr>
                <a:schemeClr val="tx2"/>
              </a:buClr>
              <a:buFont typeface="Trebuchet MS" panose="020B0603020202020204" pitchFamily="34" charset="0"/>
              <a:buChar char="•"/>
            </a:pPr>
            <a:r>
              <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rPr>
              <a:t>Technical evaluator</a:t>
            </a:r>
          </a:p>
          <a:p>
            <a:pPr marL="324000" lvl="1" indent="-216000">
              <a:spcBef>
                <a:spcPts val="400"/>
              </a:spcBef>
              <a:buClr>
                <a:schemeClr val="tx2"/>
              </a:buClr>
              <a:buFont typeface="Trebuchet MS" panose="020B0603020202020204" pitchFamily="34" charset="0"/>
              <a:buChar char="•"/>
            </a:pPr>
            <a:endPar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endParaRPr>
          </a:p>
          <a:p>
            <a:pPr marL="324000" lvl="1" indent="-216000">
              <a:spcBef>
                <a:spcPts val="400"/>
              </a:spcBef>
              <a:buClr>
                <a:schemeClr val="tx2"/>
              </a:buClr>
              <a:buFont typeface="Trebuchet MS" panose="020B0603020202020204" pitchFamily="34" charset="0"/>
              <a:buChar char="•"/>
            </a:pPr>
            <a:r>
              <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rPr>
              <a:t>Seek clarification</a:t>
            </a:r>
          </a:p>
          <a:p>
            <a:pPr marL="518400" lvl="2" indent="-172800">
              <a:spcBef>
                <a:spcPts val="400"/>
              </a:spcBef>
              <a:buClr>
                <a:srgbClr val="263C85"/>
              </a:buClr>
              <a:buFont typeface="Trebuchet MS" panose="020B0603020202020204" pitchFamily="34" charset="0"/>
              <a:buChar char="–"/>
              <a:defRPr/>
            </a:pPr>
            <a:r>
              <a:rPr lang="en-US" dirty="0">
                <a:sym typeface="Trebuchet MS" panose="020B0603020202020204" pitchFamily="34" charset="0"/>
              </a:rPr>
              <a:t>Buyers to seek clarifications regarding uploaded documents from Sellers during technical evaluation </a:t>
            </a:r>
          </a:p>
          <a:p>
            <a:pPr marL="518400" lvl="2" indent="-172800">
              <a:spcBef>
                <a:spcPts val="400"/>
              </a:spcBef>
              <a:buClr>
                <a:srgbClr val="263C85"/>
              </a:buClr>
              <a:buFont typeface="Trebuchet MS" panose="020B0603020202020204" pitchFamily="34" charset="0"/>
              <a:buChar char="–"/>
              <a:defRPr/>
            </a:pPr>
            <a:r>
              <a:rPr lang="en-US" dirty="0">
                <a:sym typeface="Trebuchet MS" panose="020B0603020202020204" pitchFamily="34" charset="0"/>
              </a:rPr>
              <a:t>Buyer will be allowed to seek clarification from all sellers as required. Buyer may seek clarifications more than once </a:t>
            </a:r>
          </a:p>
          <a:p>
            <a:pPr marL="518400" lvl="2" indent="-172800">
              <a:spcBef>
                <a:spcPts val="400"/>
              </a:spcBef>
              <a:buClr>
                <a:srgbClr val="263C85"/>
              </a:buClr>
              <a:buFont typeface="Trebuchet MS" panose="020B0603020202020204" pitchFamily="34" charset="0"/>
              <a:buChar char="–"/>
              <a:defRPr/>
            </a:pPr>
            <a:r>
              <a:rPr lang="en-US" dirty="0">
                <a:sym typeface="Trebuchet MS" panose="020B0603020202020204" pitchFamily="34" charset="0"/>
              </a:rPr>
              <a:t>Sellers will be allowed a minimum of 48 hours to provide clarifications. The time provided to all sellers will be the same as defined by the buyer subject to a minimum of 48 hours </a:t>
            </a:r>
          </a:p>
          <a:p>
            <a:pPr marL="518400" lvl="2" indent="-172800">
              <a:spcBef>
                <a:spcPts val="400"/>
              </a:spcBef>
              <a:buClr>
                <a:srgbClr val="263C85"/>
              </a:buClr>
              <a:buFont typeface="Trebuchet MS" panose="020B0603020202020204" pitchFamily="34" charset="0"/>
              <a:buChar char="–"/>
              <a:defRPr/>
            </a:pPr>
            <a:endParaRPr lang="en-US" dirty="0">
              <a:sym typeface="Trebuchet MS" panose="020B0603020202020204" pitchFamily="34" charset="0"/>
            </a:endParaRPr>
          </a:p>
          <a:p>
            <a:pPr marL="324000" lvl="1" indent="-216000">
              <a:spcBef>
                <a:spcPts val="400"/>
              </a:spcBef>
              <a:buClr>
                <a:schemeClr val="tx2"/>
              </a:buClr>
              <a:buFont typeface="Trebuchet MS" panose="020B0603020202020204" pitchFamily="34" charset="0"/>
              <a:buChar char="•"/>
            </a:pPr>
            <a:r>
              <a:rPr kumimoji="0" lang="en-US" b="0" i="0" u="none" strike="noStrike" kern="1200" cap="none" spc="0" normalizeH="0" baseline="0" noProof="0" dirty="0">
                <a:ln>
                  <a:noFill/>
                </a:ln>
                <a:effectLst/>
                <a:uLnTx/>
                <a:uFillTx/>
                <a:ea typeface="+mn-ea"/>
                <a:cs typeface="+mn-cs"/>
                <a:sym typeface="Trebuchet MS" panose="020B0603020202020204" pitchFamily="34" charset="0"/>
              </a:rPr>
              <a:t>MSE/MII </a:t>
            </a:r>
            <a:r>
              <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rPr>
              <a:t>verifications</a:t>
            </a:r>
          </a:p>
          <a:p>
            <a:pPr marL="324000" lvl="1" indent="-216000">
              <a:spcBef>
                <a:spcPts val="400"/>
              </a:spcBef>
              <a:buClr>
                <a:schemeClr val="tx2"/>
              </a:buClr>
              <a:buFont typeface="Trebuchet MS" panose="020B0603020202020204" pitchFamily="34" charset="0"/>
              <a:buChar char="•"/>
            </a:pPr>
            <a:endPar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endParaRPr>
          </a:p>
          <a:p>
            <a:pPr marL="324000" lvl="1" indent="-216000">
              <a:spcBef>
                <a:spcPts val="400"/>
              </a:spcBef>
              <a:buClr>
                <a:schemeClr val="tx2"/>
              </a:buClr>
              <a:buFont typeface="Trebuchet MS" panose="020B0603020202020204" pitchFamily="34" charset="0"/>
              <a:buChar char="•"/>
            </a:pPr>
            <a:r>
              <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rPr>
              <a:t>Technical Evaluation results along with reason</a:t>
            </a:r>
          </a:p>
        </p:txBody>
      </p:sp>
    </p:spTree>
    <p:extLst>
      <p:ext uri="{BB962C8B-B14F-4D97-AF65-F5344CB8AC3E}">
        <p14:creationId xmlns:p14="http://schemas.microsoft.com/office/powerpoint/2010/main" val="1468714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335D0914-69FC-44C0-AF78-A8C5E4E2D8B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86"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xmlns="" id="{335D0914-69FC-44C0-AF78-A8C5E4E2D8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2ADA1FBB-7CB5-47DB-965C-25FB6595987F}"/>
              </a:ext>
            </a:extLst>
          </p:cNvPr>
          <p:cNvSpPr>
            <a:spLocks noGrp="1"/>
          </p:cNvSpPr>
          <p:nvPr>
            <p:ph type="title"/>
          </p:nvPr>
        </p:nvSpPr>
        <p:spPr/>
        <p:txBody>
          <a:bodyPr vert="horz"/>
          <a:lstStyle/>
          <a:p>
            <a:r>
              <a:rPr lang="en-US" sz="2800" dirty="0">
                <a:solidFill>
                  <a:srgbClr val="F3E854"/>
                </a:solidFill>
              </a:rPr>
              <a:t>E-Procurement | </a:t>
            </a:r>
            <a:br>
              <a:rPr lang="en-US" sz="2800" dirty="0">
                <a:solidFill>
                  <a:srgbClr val="F3E854"/>
                </a:solidFill>
              </a:rPr>
            </a:br>
            <a:r>
              <a:rPr lang="en-US" sz="2800" dirty="0">
                <a:solidFill>
                  <a:srgbClr val="F3E854"/>
                </a:solidFill>
              </a:rPr>
              <a:t/>
            </a:r>
            <a:br>
              <a:rPr lang="en-US" sz="2800" dirty="0">
                <a:solidFill>
                  <a:srgbClr val="F3E854"/>
                </a:solidFill>
              </a:rPr>
            </a:br>
            <a:r>
              <a:rPr lang="en-US" sz="2800" dirty="0"/>
              <a:t>Bid evaluation and awarding - Technical &amp; Financial (II/II)</a:t>
            </a:r>
            <a:endParaRPr lang="en-US" dirty="0"/>
          </a:p>
        </p:txBody>
      </p:sp>
      <p:sp>
        <p:nvSpPr>
          <p:cNvPr id="3" name="TextBox 2">
            <a:extLst>
              <a:ext uri="{FF2B5EF4-FFF2-40B4-BE49-F238E27FC236}">
                <a16:creationId xmlns:a16="http://schemas.microsoft.com/office/drawing/2014/main" xmlns="" id="{DF85A728-7613-44E9-8A9A-F8AE63F64095}"/>
              </a:ext>
            </a:extLst>
          </p:cNvPr>
          <p:cNvSpPr txBox="1"/>
          <p:nvPr/>
        </p:nvSpPr>
        <p:spPr>
          <a:xfrm>
            <a:off x="4433587" y="1307068"/>
            <a:ext cx="6724650" cy="4237057"/>
          </a:xfrm>
          <a:prstGeom prst="rect">
            <a:avLst/>
          </a:prstGeom>
          <a:noFill/>
        </p:spPr>
        <p:txBody>
          <a:bodyPr wrap="square" lIns="0" tIns="0" rIns="0" bIns="0" rtlCol="0" anchor="t">
            <a:spAutoFit/>
          </a:bodyPr>
          <a:lstStyle/>
          <a:p>
            <a:pPr marL="324000" lvl="1" indent="-216000">
              <a:spcBef>
                <a:spcPts val="400"/>
              </a:spcBef>
              <a:buClr>
                <a:schemeClr val="tx2"/>
              </a:buClr>
              <a:buFont typeface="Trebuchet MS" panose="020B0603020202020204" pitchFamily="34" charset="0"/>
              <a:buChar char="•"/>
            </a:pPr>
            <a:r>
              <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rPr>
              <a:t>Challenge Rejection</a:t>
            </a:r>
          </a:p>
          <a:p>
            <a:pPr marL="518400" lvl="2" indent="-172800">
              <a:spcBef>
                <a:spcPts val="400"/>
              </a:spcBef>
              <a:buClr>
                <a:srgbClr val="263C85"/>
              </a:buClr>
              <a:buFont typeface="Trebuchet MS" panose="020B0603020202020204" pitchFamily="34" charset="0"/>
              <a:buChar char="–"/>
              <a:defRPr/>
            </a:pPr>
            <a:r>
              <a:rPr lang="en-US" dirty="0">
                <a:sym typeface="Trebuchet MS" panose="020B0603020202020204" pitchFamily="34" charset="0"/>
              </a:rPr>
              <a:t>If the Buyer seeks clarification from any of the sellers, the technical qualification will be frozen for these sellers until the clarifications are obtained from the sellers (in the 48 hours duration or as per time specified by the buyer). </a:t>
            </a:r>
          </a:p>
          <a:p>
            <a:pPr marL="518400" lvl="2" indent="-172800">
              <a:spcBef>
                <a:spcPts val="400"/>
              </a:spcBef>
              <a:buClr>
                <a:srgbClr val="263C85"/>
              </a:buClr>
              <a:buFont typeface="Trebuchet MS" panose="020B0603020202020204" pitchFamily="34" charset="0"/>
              <a:buChar char="–"/>
              <a:defRPr/>
            </a:pPr>
            <a:r>
              <a:rPr lang="en-US" dirty="0">
                <a:sym typeface="Trebuchet MS" panose="020B0603020202020204" pitchFamily="34" charset="0"/>
              </a:rPr>
              <a:t>Allow sellers 48 hours post completion of technical evaluation to make any representations against disqualifications. </a:t>
            </a:r>
          </a:p>
          <a:p>
            <a:pPr marL="518400" lvl="2" indent="-172800">
              <a:spcBef>
                <a:spcPts val="400"/>
              </a:spcBef>
              <a:buClr>
                <a:srgbClr val="263C85"/>
              </a:buClr>
              <a:buFont typeface="Trebuchet MS" panose="020B0603020202020204" pitchFamily="34" charset="0"/>
              <a:buChar char="–"/>
              <a:defRPr/>
            </a:pPr>
            <a:r>
              <a:rPr lang="en-US" dirty="0">
                <a:sym typeface="Trebuchet MS" panose="020B0603020202020204" pitchFamily="34" charset="0"/>
              </a:rPr>
              <a:t>Buyer will have an option to Bypass the Challenge Rejection buffer time i.e., 48 hours, only in bids which have duration less than 10 days by submitting undertaking </a:t>
            </a:r>
          </a:p>
          <a:p>
            <a:pPr marL="518400" lvl="2" indent="-172800">
              <a:spcBef>
                <a:spcPts val="400"/>
              </a:spcBef>
              <a:buClr>
                <a:srgbClr val="263C85"/>
              </a:buClr>
              <a:buFont typeface="Trebuchet MS" panose="020B0603020202020204" pitchFamily="34" charset="0"/>
              <a:buChar char="–"/>
              <a:defRPr/>
            </a:pPr>
            <a:endParaRPr lang="en-US" dirty="0">
              <a:sym typeface="Trebuchet MS" panose="020B0603020202020204" pitchFamily="34" charset="0"/>
            </a:endParaRPr>
          </a:p>
          <a:p>
            <a:pPr marL="324000" lvl="1" indent="-216000">
              <a:spcBef>
                <a:spcPts val="400"/>
              </a:spcBef>
              <a:buClr>
                <a:schemeClr val="tx2"/>
              </a:buClr>
              <a:buFont typeface="Trebuchet MS" panose="020B0603020202020204" pitchFamily="34" charset="0"/>
              <a:buChar char="•"/>
            </a:pPr>
            <a:r>
              <a:rPr kumimoji="0" lang="en-US" b="0" i="0" u="none" strike="noStrike" kern="1200" cap="none" spc="0" normalizeH="0" baseline="0" noProof="0" dirty="0">
                <a:ln>
                  <a:noFill/>
                </a:ln>
                <a:effectLst/>
                <a:uLnTx/>
                <a:uFillTx/>
                <a:ea typeface="+mn-ea"/>
                <a:cs typeface="+mn-cs"/>
                <a:sym typeface="Trebuchet MS" panose="020B0603020202020204" pitchFamily="34" charset="0"/>
              </a:rPr>
              <a:t>Faceless </a:t>
            </a:r>
            <a:r>
              <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rPr>
              <a:t>Online L1 Negotiations </a:t>
            </a:r>
          </a:p>
          <a:p>
            <a:pPr marL="324000" lvl="1" indent="-216000">
              <a:spcBef>
                <a:spcPts val="400"/>
              </a:spcBef>
              <a:buClr>
                <a:schemeClr val="tx2"/>
              </a:buClr>
              <a:buFont typeface="Trebuchet MS" panose="020B0603020202020204" pitchFamily="34" charset="0"/>
              <a:buChar char="•"/>
            </a:pPr>
            <a:endParaRPr kumimoji="0" lang="en-US" b="0" i="0" u="none" strike="noStrike" kern="1200" cap="none" spc="0" normalizeH="0" baseline="0" noProof="0" dirty="0">
              <a:ln>
                <a:noFill/>
              </a:ln>
              <a:effectLst/>
              <a:uLnTx/>
              <a:uFillTx/>
              <a:ea typeface="+mn-ea"/>
              <a:cs typeface="+mn-cs"/>
              <a:sym typeface="Trebuchet MS" panose="020B0603020202020204" pitchFamily="34" charset="0"/>
            </a:endParaRPr>
          </a:p>
          <a:p>
            <a:pPr marL="324000" lvl="1" indent="-216000">
              <a:spcBef>
                <a:spcPts val="400"/>
              </a:spcBef>
              <a:buClr>
                <a:schemeClr val="tx2"/>
              </a:buClr>
              <a:buFont typeface="Trebuchet MS" panose="020B0603020202020204" pitchFamily="34" charset="0"/>
              <a:buChar char="•"/>
            </a:pPr>
            <a:r>
              <a:rPr kumimoji="0" lang="en-US" b="1" i="0" u="none" strike="noStrike" kern="1200" cap="none" spc="0" normalizeH="0" baseline="0" noProof="0" dirty="0">
                <a:ln>
                  <a:noFill/>
                </a:ln>
                <a:solidFill>
                  <a:srgbClr val="8E4B09"/>
                </a:solidFill>
                <a:effectLst/>
                <a:uLnTx/>
                <a:uFillTx/>
                <a:ea typeface="+mn-ea"/>
                <a:cs typeface="+mn-cs"/>
                <a:sym typeface="Trebuchet MS" panose="020B0603020202020204" pitchFamily="34" charset="0"/>
              </a:rPr>
              <a:t>System driven splitting</a:t>
            </a:r>
            <a:r>
              <a:rPr kumimoji="0" lang="en-US" b="0" i="0" u="none" strike="noStrike" kern="1200" cap="none" spc="0" normalizeH="0" baseline="0" noProof="0" dirty="0">
                <a:ln>
                  <a:noFill/>
                </a:ln>
                <a:effectLst/>
                <a:uLnTx/>
                <a:uFillTx/>
                <a:ea typeface="+mn-ea"/>
                <a:cs typeface="+mn-cs"/>
                <a:sym typeface="Trebuchet MS" panose="020B0603020202020204" pitchFamily="34" charset="0"/>
              </a:rPr>
              <a:t> for MII and </a:t>
            </a:r>
            <a:r>
              <a:rPr kumimoji="0" lang="en-US" b="0" i="0" u="none" strike="noStrike" kern="1200" cap="none" spc="0" normalizeH="0" baseline="0" noProof="0" dirty="0" err="1">
                <a:ln>
                  <a:noFill/>
                </a:ln>
                <a:effectLst/>
                <a:uLnTx/>
                <a:uFillTx/>
                <a:ea typeface="+mn-ea"/>
                <a:cs typeface="+mn-cs"/>
                <a:sym typeface="Trebuchet MS" panose="020B0603020202020204" pitchFamily="34" charset="0"/>
              </a:rPr>
              <a:t>MSE</a:t>
            </a:r>
            <a:endParaRPr kumimoji="0" lang="en-US" b="0" i="0" u="none" strike="noStrike" kern="1200" cap="none" spc="0" normalizeH="0" baseline="0" noProof="0" dirty="0">
              <a:ln>
                <a:noFill/>
              </a:ln>
              <a:effectLst/>
              <a:uLnTx/>
              <a:uFillTx/>
              <a:ea typeface="+mn-ea"/>
              <a:cs typeface="+mn-cs"/>
              <a:sym typeface="Trebuchet MS" panose="020B0603020202020204" pitchFamily="34" charset="0"/>
            </a:endParaRPr>
          </a:p>
        </p:txBody>
      </p:sp>
    </p:spTree>
    <p:extLst>
      <p:ext uri="{BB962C8B-B14F-4D97-AF65-F5344CB8AC3E}">
        <p14:creationId xmlns:p14="http://schemas.microsoft.com/office/powerpoint/2010/main" val="1295970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4C1EC4BE-F712-4052-AB22-818B1F3331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10"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xmlns="" id="{4C1EC4BE-F712-4052-AB22-818B1F3331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AF5F7357-0021-418D-B65E-51802AD608AA}"/>
              </a:ext>
            </a:extLst>
          </p:cNvPr>
          <p:cNvSpPr>
            <a:spLocks noGrp="1"/>
          </p:cNvSpPr>
          <p:nvPr>
            <p:ph type="title"/>
          </p:nvPr>
        </p:nvSpPr>
        <p:spPr/>
        <p:txBody>
          <a:bodyPr vert="horz"/>
          <a:lstStyle/>
          <a:p>
            <a:r>
              <a:rPr lang="en-US" sz="2800" dirty="0">
                <a:solidFill>
                  <a:srgbClr val="8E4B09"/>
                </a:solidFill>
              </a:rPr>
              <a:t>E-Procurement | </a:t>
            </a:r>
            <a:r>
              <a:rPr lang="en-US" dirty="0"/>
              <a:t>Services Categories on GeM (I/III)</a:t>
            </a:r>
            <a:endParaRPr lang="en-IN" dirty="0"/>
          </a:p>
        </p:txBody>
      </p:sp>
      <p:sp>
        <p:nvSpPr>
          <p:cNvPr id="19" name="Google Shape;96;p36" hidden="1">
            <a:extLst>
              <a:ext uri="{FF2B5EF4-FFF2-40B4-BE49-F238E27FC236}">
                <a16:creationId xmlns:a16="http://schemas.microsoft.com/office/drawing/2014/main" xmlns="" id="{370B4B46-8FE5-45AD-8921-80EEED911551}"/>
              </a:ext>
            </a:extLst>
          </p:cNvPr>
          <p:cNvSpPr/>
          <p:nvPr/>
        </p:nvSpPr>
        <p:spPr>
          <a:xfrm>
            <a:off x="752733" y="2297895"/>
            <a:ext cx="10683977" cy="363351"/>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a typeface="Verdana" panose="020B0604030504040204" pitchFamily="34" charset="0"/>
              </a:rPr>
              <a:t>The Direct Purchase of a product can be done once in a week by buyer except covid categories. </a:t>
            </a:r>
          </a:p>
        </p:txBody>
      </p:sp>
      <p:sp>
        <p:nvSpPr>
          <p:cNvPr id="20" name="Google Shape;96;p36" hidden="1">
            <a:extLst>
              <a:ext uri="{FF2B5EF4-FFF2-40B4-BE49-F238E27FC236}">
                <a16:creationId xmlns:a16="http://schemas.microsoft.com/office/drawing/2014/main" xmlns="" id="{0825D969-A616-4122-8C70-01203A22907E}"/>
              </a:ext>
            </a:extLst>
          </p:cNvPr>
          <p:cNvSpPr/>
          <p:nvPr/>
        </p:nvSpPr>
        <p:spPr>
          <a:xfrm>
            <a:off x="752733" y="2663995"/>
            <a:ext cx="10683977" cy="363351"/>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a typeface="Verdana" panose="020B0604030504040204" pitchFamily="34" charset="0"/>
              </a:rPr>
              <a:t>The 25K limit is overruled in Automobile and some Drugs categories.</a:t>
            </a:r>
          </a:p>
        </p:txBody>
      </p:sp>
      <p:graphicFrame>
        <p:nvGraphicFramePr>
          <p:cNvPr id="14" name="Table 13">
            <a:extLst>
              <a:ext uri="{FF2B5EF4-FFF2-40B4-BE49-F238E27FC236}">
                <a16:creationId xmlns:a16="http://schemas.microsoft.com/office/drawing/2014/main" xmlns="" id="{65412E94-E17E-476F-A33F-35BC5865C31E}"/>
              </a:ext>
            </a:extLst>
          </p:cNvPr>
          <p:cNvGraphicFramePr>
            <a:graphicFrameLocks noGrp="1"/>
          </p:cNvGraphicFramePr>
          <p:nvPr/>
        </p:nvGraphicFramePr>
        <p:xfrm>
          <a:off x="1555107" y="1237041"/>
          <a:ext cx="10143558" cy="4692650"/>
        </p:xfrm>
        <a:graphic>
          <a:graphicData uri="http://schemas.openxmlformats.org/drawingml/2006/table">
            <a:tbl>
              <a:tblPr/>
              <a:tblGrid>
                <a:gridCol w="10143558">
                  <a:extLst>
                    <a:ext uri="{9D8B030D-6E8A-4147-A177-3AD203B41FA5}">
                      <a16:colId xmlns:a16="http://schemas.microsoft.com/office/drawing/2014/main" xmlns="" val="4018733666"/>
                    </a:ext>
                  </a:extLst>
                </a:gridCol>
              </a:tblGrid>
              <a:tr h="51805">
                <a:tc>
                  <a:txBody>
                    <a:bodyPr/>
                    <a:lstStyle/>
                    <a:p>
                      <a:pPr marL="0" indent="0" algn="l" defTabSz="914400" rtl="0" eaLnBrk="1" latinLnBrk="0" hangingPunct="1">
                        <a:lnSpc>
                          <a:spcPct val="100000"/>
                        </a:lnSpc>
                        <a:spcBef>
                          <a:spcPts val="0"/>
                        </a:spcBef>
                        <a:spcAft>
                          <a:spcPts val="0"/>
                        </a:spcAft>
                        <a:buFont typeface="Trebuchet MS" panose="020B0603020202020204" pitchFamily="34" charset="0"/>
                        <a:buChar char="​"/>
                      </a:pPr>
                      <a:r>
                        <a:rPr lang="en-US" sz="2000" b="1" kern="1200" dirty="0">
                          <a:solidFill>
                            <a:schemeClr val="tx2"/>
                          </a:solidFill>
                          <a:latin typeface="+mn-lt"/>
                          <a:ea typeface="+mn-ea"/>
                          <a:cs typeface="+mn-cs"/>
                          <a:sym typeface="Trebuchet MS" panose="020B0603020202020204" pitchFamily="34" charset="0"/>
                        </a:rPr>
                        <a:t>Manpower Based Services</a:t>
                      </a:r>
                    </a:p>
                    <a:p>
                      <a:pPr marL="540000" lvl="1" indent="-360000" algn="l" defTabSz="914400" rtl="0" eaLnBrk="1" latinLnBrk="0" hangingPunct="1">
                        <a:lnSpc>
                          <a:spcPct val="100000"/>
                        </a:lnSpc>
                        <a:spcBef>
                          <a:spcPts val="0"/>
                        </a:spcBef>
                        <a:spcAft>
                          <a:spcPts val="0"/>
                        </a:spcAft>
                        <a:buClr>
                          <a:srgbClr val="263C85"/>
                        </a:buClr>
                        <a:buFont typeface="Trebuchet MS" panose="020B0603020202020204" pitchFamily="34" charset="0"/>
                        <a:buChar char="•"/>
                      </a:pPr>
                      <a:r>
                        <a:rPr lang="en-US" sz="2000" b="0" kern="1200" dirty="0">
                          <a:solidFill>
                            <a:srgbClr val="373737"/>
                          </a:solidFill>
                          <a:latin typeface="+mn-lt"/>
                          <a:ea typeface="+mn-ea"/>
                          <a:cs typeface="+mn-cs"/>
                          <a:sym typeface="Trebuchet MS" panose="020B0603020202020204" pitchFamily="34" charset="0"/>
                        </a:rPr>
                        <a:t>Fixed Remuneration, Minimum Wages, Security Manpower Hiring Service</a:t>
                      </a:r>
                    </a:p>
                    <a:p>
                      <a:pPr marL="685800" lvl="1" indent="-228600" algn="l" defTabSz="914400" rtl="0" eaLnBrk="1" latinLnBrk="0" hangingPunct="1">
                        <a:lnSpc>
                          <a:spcPct val="100000"/>
                        </a:lnSpc>
                        <a:spcBef>
                          <a:spcPts val="0"/>
                        </a:spcBef>
                        <a:spcAft>
                          <a:spcPts val="300"/>
                        </a:spcAft>
                        <a:buClr>
                          <a:schemeClr val="accent2"/>
                        </a:buClr>
                        <a:buFont typeface="Arial" panose="020B0604020202020204" pitchFamily="34" charset="0"/>
                        <a:buChar char="•"/>
                      </a:pPr>
                      <a:endParaRPr lang="en-US" sz="2000" b="0" kern="1200" dirty="0">
                        <a:solidFill>
                          <a:srgbClr val="373737"/>
                        </a:solidFill>
                        <a:latin typeface="+mn-lt"/>
                        <a:ea typeface="+mn-ea"/>
                        <a:cs typeface="+mn-cs"/>
                        <a:sym typeface="Trebuchet MS" panose="020B0603020202020204" pitchFamily="34" charset="0"/>
                      </a:endParaRPr>
                    </a:p>
                    <a:p>
                      <a:pPr marL="0" indent="0" algn="l" defTabSz="914400" rtl="0" eaLnBrk="1" latinLnBrk="0" hangingPunct="1">
                        <a:lnSpc>
                          <a:spcPct val="100000"/>
                        </a:lnSpc>
                        <a:spcBef>
                          <a:spcPts val="0"/>
                        </a:spcBef>
                        <a:spcAft>
                          <a:spcPts val="0"/>
                        </a:spcAft>
                        <a:buFont typeface="Trebuchet MS" panose="020B0603020202020204" pitchFamily="34" charset="0"/>
                        <a:buChar char="​"/>
                      </a:pPr>
                      <a:r>
                        <a:rPr lang="en-US" sz="2000" b="1" kern="1200" dirty="0">
                          <a:solidFill>
                            <a:schemeClr val="tx2"/>
                          </a:solidFill>
                          <a:latin typeface="+mn-lt"/>
                          <a:ea typeface="+mn-ea"/>
                          <a:cs typeface="+mn-cs"/>
                          <a:sym typeface="Trebuchet MS" panose="020B0603020202020204" pitchFamily="34" charset="0"/>
                        </a:rPr>
                        <a:t>Vehicle/Ambulance Hiring Services </a:t>
                      </a:r>
                      <a:r>
                        <a:rPr lang="en-US" sz="2000" b="0" kern="1200" dirty="0">
                          <a:solidFill>
                            <a:srgbClr val="373737"/>
                          </a:solidFill>
                          <a:latin typeface="+mn-lt"/>
                          <a:ea typeface="+mn-ea"/>
                          <a:cs typeface="+mn-cs"/>
                          <a:sym typeface="Trebuchet MS" panose="020B0603020202020204" pitchFamily="34" charset="0"/>
                        </a:rPr>
                        <a:t>– can be procured on rental/leasing basis</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sym typeface="Trebuchet MS" panose="020B0603020202020204" pitchFamily="34" charset="0"/>
                        </a:rPr>
                        <a:t>Cab and Taxi Hiring; Ambulance Hiring; Air Ambulance services; Leasing of electric vehicles</a:t>
                      </a:r>
                    </a:p>
                    <a:p>
                      <a:pPr marL="685800" marR="0" lvl="1" indent="-22860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Char char="•"/>
                        <a:tabLst/>
                        <a:defRPr/>
                      </a:pPr>
                      <a:endParaRPr lang="en-IN" sz="2000" b="1" kern="1200" dirty="0">
                        <a:solidFill>
                          <a:schemeClr val="tx2"/>
                        </a:solidFill>
                        <a:latin typeface="+mn-lt"/>
                        <a:ea typeface="+mn-ea"/>
                        <a:cs typeface="+mn-cs"/>
                      </a:endParaRPr>
                    </a:p>
                    <a:p>
                      <a:pPr marL="0" indent="0" algn="l" defTabSz="914400" rtl="0" eaLnBrk="1" latinLnBrk="0" hangingPunct="1">
                        <a:lnSpc>
                          <a:spcPct val="100000"/>
                        </a:lnSpc>
                        <a:spcBef>
                          <a:spcPts val="0"/>
                        </a:spcBef>
                        <a:spcAft>
                          <a:spcPts val="0"/>
                        </a:spcAft>
                        <a:buFont typeface="Trebuchet MS" panose="020B0603020202020204" pitchFamily="34" charset="0"/>
                        <a:buChar char="​"/>
                      </a:pPr>
                      <a:r>
                        <a:rPr lang="en-US" sz="2000" b="1" kern="1200" dirty="0">
                          <a:solidFill>
                            <a:schemeClr val="tx2"/>
                          </a:solidFill>
                          <a:latin typeface="+mn-lt"/>
                          <a:ea typeface="+mn-ea"/>
                          <a:cs typeface="+mn-cs"/>
                          <a:sym typeface="Trebuchet MS" panose="020B0603020202020204" pitchFamily="34" charset="0"/>
                        </a:rPr>
                        <a:t>Facility Management Services </a:t>
                      </a:r>
                      <a:r>
                        <a:rPr lang="en-US" sz="2000" b="0" kern="1200" dirty="0">
                          <a:solidFill>
                            <a:srgbClr val="373737"/>
                          </a:solidFill>
                          <a:latin typeface="+mn-lt"/>
                          <a:ea typeface="+mn-ea"/>
                          <a:cs typeface="+mn-cs"/>
                          <a:sym typeface="Trebuchet MS" panose="020B0603020202020204" pitchFamily="34" charset="0"/>
                        </a:rPr>
                        <a:t>- Loans, insurance, assets, investment opportunities</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sym typeface="Trebuchet MS" panose="020B0603020202020204" pitchFamily="34" charset="0"/>
                        </a:rPr>
                        <a:t>Facility Management Service - Manpower and Outcome based, Horticulture Service - Manpower and Outcome based</a:t>
                      </a:r>
                      <a:endParaRPr lang="en-IN" sz="2000" b="0" kern="1200" dirty="0">
                        <a:solidFill>
                          <a:srgbClr val="373737"/>
                        </a:solidFill>
                        <a:latin typeface="+mn-lt"/>
                        <a:ea typeface="+mn-ea"/>
                        <a:cs typeface="+mn-cs"/>
                        <a:sym typeface="Trebuchet MS" panose="020B0603020202020204" pitchFamily="34" charset="0"/>
                      </a:endParaRP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sym typeface="Trebuchet MS" panose="020B0603020202020204" pitchFamily="34" charset="0"/>
                        </a:rPr>
                        <a:t>Canteen service, Waste management</a:t>
                      </a:r>
                      <a:endParaRPr lang="en-IN" sz="2000" b="0" kern="1200" dirty="0">
                        <a:solidFill>
                          <a:srgbClr val="373737"/>
                        </a:solidFill>
                        <a:latin typeface="+mn-lt"/>
                        <a:ea typeface="+mn-ea"/>
                        <a:cs typeface="+mn-cs"/>
                        <a:sym typeface="Trebuchet MS" panose="020B0603020202020204" pitchFamily="34" charset="0"/>
                      </a:endParaRP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sym typeface="Trebuchet MS" panose="020B0603020202020204" pitchFamily="34" charset="0"/>
                        </a:rPr>
                        <a:t>Cleaning, Sanitation and Disinfection Service - Outcome Based</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sym typeface="Trebuchet MS" panose="020B0603020202020204" pitchFamily="34" charset="0"/>
                        </a:rPr>
                        <a:t>Packaged drinking water service</a:t>
                      </a:r>
                    </a:p>
                    <a:p>
                      <a:pPr marL="457200" marR="0" lvl="1"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endParaRPr lang="en-IN" sz="2000" b="0" kern="1200" dirty="0">
                        <a:solidFill>
                          <a:srgbClr val="373737"/>
                        </a:solidFill>
                        <a:latin typeface="+mn-lt"/>
                        <a:ea typeface="+mn-ea"/>
                        <a:cs typeface="+mn-cs"/>
                      </a:endParaRPr>
                    </a:p>
                    <a:p>
                      <a:pPr marL="0" indent="0" algn="l" defTabSz="914400" rtl="0" eaLnBrk="1" latinLnBrk="0" hangingPunct="1">
                        <a:lnSpc>
                          <a:spcPct val="100000"/>
                        </a:lnSpc>
                        <a:spcBef>
                          <a:spcPts val="0"/>
                        </a:spcBef>
                        <a:spcAft>
                          <a:spcPts val="0"/>
                        </a:spcAft>
                        <a:buFont typeface="Trebuchet MS" panose="020B0603020202020204" pitchFamily="34" charset="0"/>
                        <a:buChar char="​"/>
                      </a:pPr>
                      <a:r>
                        <a:rPr lang="en-US" sz="2000" b="1" kern="1200" dirty="0">
                          <a:solidFill>
                            <a:schemeClr val="tx2"/>
                          </a:solidFill>
                          <a:latin typeface="+mn-lt"/>
                          <a:ea typeface="+mn-ea"/>
                          <a:cs typeface="+mn-cs"/>
                          <a:sym typeface="Trebuchet MS" panose="020B0603020202020204" pitchFamily="34" charset="0"/>
                        </a:rPr>
                        <a:t>Technology and IT based Services </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sym typeface="Trebuchet MS" panose="020B0603020202020204" pitchFamily="34" charset="0"/>
                        </a:rPr>
                        <a:t>Milestone-based IT projects - Technologies such as AI/ML, Blockchain etc can be procured</a:t>
                      </a:r>
                      <a:endParaRPr lang="en-IN" sz="2000" b="0" kern="1200" dirty="0">
                        <a:solidFill>
                          <a:srgbClr val="373737"/>
                        </a:solidFill>
                        <a:latin typeface="+mn-lt"/>
                        <a:ea typeface="+mn-ea"/>
                        <a:cs typeface="+mn-cs"/>
                        <a:sym typeface="Trebuchet MS" panose="020B0603020202020204" pitchFamily="34" charset="0"/>
                      </a:endParaRPr>
                    </a:p>
                  </a:txBody>
                  <a:tcPr marL="6350" marR="6350" marT="635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50062761"/>
                  </a:ext>
                </a:extLst>
              </a:tr>
            </a:tbl>
          </a:graphicData>
        </a:graphic>
      </p:graphicFrame>
      <p:sp>
        <p:nvSpPr>
          <p:cNvPr id="15" name="Oval 14">
            <a:extLst>
              <a:ext uri="{FF2B5EF4-FFF2-40B4-BE49-F238E27FC236}">
                <a16:creationId xmlns:a16="http://schemas.microsoft.com/office/drawing/2014/main" xmlns="" id="{176814CC-19F9-4F5D-9297-627D38ADBCC5}"/>
              </a:ext>
            </a:extLst>
          </p:cNvPr>
          <p:cNvSpPr>
            <a:spLocks noChangeAspect="1" noChangeArrowheads="1"/>
          </p:cNvSpPr>
          <p:nvPr/>
        </p:nvSpPr>
        <p:spPr bwMode="auto">
          <a:xfrm>
            <a:off x="1102358" y="2195452"/>
            <a:ext cx="302181" cy="302181"/>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2</a:t>
            </a:r>
          </a:p>
        </p:txBody>
      </p:sp>
      <p:sp>
        <p:nvSpPr>
          <p:cNvPr id="16" name="Oval 15">
            <a:extLst>
              <a:ext uri="{FF2B5EF4-FFF2-40B4-BE49-F238E27FC236}">
                <a16:creationId xmlns:a16="http://schemas.microsoft.com/office/drawing/2014/main" xmlns="" id="{0EA17BB9-793C-42E9-A524-CF25C6D92E6C}"/>
              </a:ext>
            </a:extLst>
          </p:cNvPr>
          <p:cNvSpPr>
            <a:spLocks noChangeAspect="1" noChangeArrowheads="1"/>
          </p:cNvSpPr>
          <p:nvPr/>
        </p:nvSpPr>
        <p:spPr bwMode="auto">
          <a:xfrm>
            <a:off x="1102357" y="3176039"/>
            <a:ext cx="302181" cy="302181"/>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3</a:t>
            </a:r>
          </a:p>
        </p:txBody>
      </p:sp>
      <p:sp>
        <p:nvSpPr>
          <p:cNvPr id="17" name="Oval 16">
            <a:extLst>
              <a:ext uri="{FF2B5EF4-FFF2-40B4-BE49-F238E27FC236}">
                <a16:creationId xmlns:a16="http://schemas.microsoft.com/office/drawing/2014/main" xmlns="" id="{6F6FAB87-F2F9-406B-9312-DE64E5BD246E}"/>
              </a:ext>
            </a:extLst>
          </p:cNvPr>
          <p:cNvSpPr>
            <a:spLocks noChangeAspect="1" noChangeArrowheads="1"/>
          </p:cNvSpPr>
          <p:nvPr/>
        </p:nvSpPr>
        <p:spPr bwMode="auto">
          <a:xfrm>
            <a:off x="1107938" y="1246468"/>
            <a:ext cx="302181" cy="302181"/>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1</a:t>
            </a:r>
          </a:p>
        </p:txBody>
      </p:sp>
      <p:sp>
        <p:nvSpPr>
          <p:cNvPr id="18" name="Oval 17">
            <a:extLst>
              <a:ext uri="{FF2B5EF4-FFF2-40B4-BE49-F238E27FC236}">
                <a16:creationId xmlns:a16="http://schemas.microsoft.com/office/drawing/2014/main" xmlns="" id="{F7901C21-6866-4FCC-98B3-00A2AD280E7B}"/>
              </a:ext>
            </a:extLst>
          </p:cNvPr>
          <p:cNvSpPr>
            <a:spLocks noChangeAspect="1" noChangeArrowheads="1"/>
          </p:cNvSpPr>
          <p:nvPr/>
        </p:nvSpPr>
        <p:spPr bwMode="auto">
          <a:xfrm>
            <a:off x="1102356" y="5337888"/>
            <a:ext cx="302181" cy="302181"/>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4</a:t>
            </a:r>
          </a:p>
        </p:txBody>
      </p:sp>
    </p:spTree>
    <p:extLst>
      <p:ext uri="{BB962C8B-B14F-4D97-AF65-F5344CB8AC3E}">
        <p14:creationId xmlns:p14="http://schemas.microsoft.com/office/powerpoint/2010/main" val="4173866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4C1EC4BE-F712-4052-AB22-818B1F3331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34"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xmlns="" id="{4C1EC4BE-F712-4052-AB22-818B1F3331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AF5F7357-0021-418D-B65E-51802AD608AA}"/>
              </a:ext>
            </a:extLst>
          </p:cNvPr>
          <p:cNvSpPr>
            <a:spLocks noGrp="1"/>
          </p:cNvSpPr>
          <p:nvPr>
            <p:ph type="title"/>
          </p:nvPr>
        </p:nvSpPr>
        <p:spPr/>
        <p:txBody>
          <a:bodyPr vert="horz"/>
          <a:lstStyle/>
          <a:p>
            <a:r>
              <a:rPr lang="en-US" sz="2800" dirty="0">
                <a:solidFill>
                  <a:srgbClr val="8E4B09"/>
                </a:solidFill>
              </a:rPr>
              <a:t>E-Procurement | </a:t>
            </a:r>
            <a:r>
              <a:rPr lang="en-US" dirty="0"/>
              <a:t>Services Categories on GeM (II/III)</a:t>
            </a:r>
            <a:endParaRPr lang="en-IN" dirty="0"/>
          </a:p>
        </p:txBody>
      </p:sp>
      <p:sp>
        <p:nvSpPr>
          <p:cNvPr id="19" name="Google Shape;96;p36" hidden="1">
            <a:extLst>
              <a:ext uri="{FF2B5EF4-FFF2-40B4-BE49-F238E27FC236}">
                <a16:creationId xmlns:a16="http://schemas.microsoft.com/office/drawing/2014/main" xmlns="" id="{370B4B46-8FE5-45AD-8921-80EEED911551}"/>
              </a:ext>
            </a:extLst>
          </p:cNvPr>
          <p:cNvSpPr/>
          <p:nvPr/>
        </p:nvSpPr>
        <p:spPr>
          <a:xfrm>
            <a:off x="752733" y="2297895"/>
            <a:ext cx="10683977" cy="363351"/>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a typeface="Verdana" panose="020B0604030504040204" pitchFamily="34" charset="0"/>
              </a:rPr>
              <a:t>The Direct Purchase of a product can be done once in a week by buyer except covid categories. </a:t>
            </a:r>
          </a:p>
        </p:txBody>
      </p:sp>
      <p:sp>
        <p:nvSpPr>
          <p:cNvPr id="20" name="Google Shape;96;p36" hidden="1">
            <a:extLst>
              <a:ext uri="{FF2B5EF4-FFF2-40B4-BE49-F238E27FC236}">
                <a16:creationId xmlns:a16="http://schemas.microsoft.com/office/drawing/2014/main" xmlns="" id="{0825D969-A616-4122-8C70-01203A22907E}"/>
              </a:ext>
            </a:extLst>
          </p:cNvPr>
          <p:cNvSpPr/>
          <p:nvPr/>
        </p:nvSpPr>
        <p:spPr>
          <a:xfrm>
            <a:off x="752733" y="2663995"/>
            <a:ext cx="10683977" cy="363351"/>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a typeface="Verdana" panose="020B0604030504040204" pitchFamily="34" charset="0"/>
              </a:rPr>
              <a:t>The 25K limit is overruled in Automobile and some Drugs categories.</a:t>
            </a:r>
          </a:p>
        </p:txBody>
      </p:sp>
      <p:graphicFrame>
        <p:nvGraphicFramePr>
          <p:cNvPr id="14" name="Table 13">
            <a:extLst>
              <a:ext uri="{FF2B5EF4-FFF2-40B4-BE49-F238E27FC236}">
                <a16:creationId xmlns:a16="http://schemas.microsoft.com/office/drawing/2014/main" xmlns="" id="{65412E94-E17E-476F-A33F-35BC5865C31E}"/>
              </a:ext>
            </a:extLst>
          </p:cNvPr>
          <p:cNvGraphicFramePr>
            <a:graphicFrameLocks noGrp="1"/>
          </p:cNvGraphicFramePr>
          <p:nvPr/>
        </p:nvGraphicFramePr>
        <p:xfrm>
          <a:off x="1253446" y="1217931"/>
          <a:ext cx="10143558" cy="4883150"/>
        </p:xfrm>
        <a:graphic>
          <a:graphicData uri="http://schemas.openxmlformats.org/drawingml/2006/table">
            <a:tbl>
              <a:tblPr/>
              <a:tblGrid>
                <a:gridCol w="10143558">
                  <a:extLst>
                    <a:ext uri="{9D8B030D-6E8A-4147-A177-3AD203B41FA5}">
                      <a16:colId xmlns:a16="http://schemas.microsoft.com/office/drawing/2014/main" xmlns="" val="4018733666"/>
                    </a:ext>
                  </a:extLst>
                </a:gridCol>
              </a:tblGrid>
              <a:tr h="0">
                <a:tc>
                  <a:txBody>
                    <a:bodyPr/>
                    <a:lstStyle/>
                    <a:p>
                      <a:pPr marL="0" indent="0" algn="l" defTabSz="914400" rtl="0" eaLnBrk="1" latinLnBrk="0" hangingPunct="1">
                        <a:lnSpc>
                          <a:spcPct val="100000"/>
                        </a:lnSpc>
                        <a:spcBef>
                          <a:spcPts val="0"/>
                        </a:spcBef>
                        <a:spcAft>
                          <a:spcPts val="0"/>
                        </a:spcAft>
                        <a:buFont typeface="Trebuchet MS" panose="020B0603020202020204" pitchFamily="34" charset="0"/>
                        <a:buChar char="​"/>
                      </a:pPr>
                      <a:r>
                        <a:rPr lang="en-US" sz="2000" b="1" kern="1200" dirty="0">
                          <a:solidFill>
                            <a:schemeClr val="tx2"/>
                          </a:solidFill>
                          <a:latin typeface="+mn-lt"/>
                          <a:ea typeface="+mn-ea"/>
                          <a:cs typeface="+mn-cs"/>
                          <a:sym typeface="Trebuchet MS" panose="020B0603020202020204" pitchFamily="34" charset="0"/>
                        </a:rPr>
                        <a:t>Consultancy Services</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rPr>
                        <a:t>Professional advice for management, engineering, finance, etc. Hiring of Consultants, Hiring of Consultant for Energy Efficiency Services, Hiring of Multimedia Creative Consultants.</a:t>
                      </a:r>
                      <a:endParaRPr lang="en-IN" sz="2000" b="0" kern="1200" dirty="0">
                        <a:solidFill>
                          <a:srgbClr val="373737"/>
                        </a:solidFill>
                        <a:latin typeface="+mn-lt"/>
                        <a:ea typeface="+mn-ea"/>
                        <a:cs typeface="+mn-cs"/>
                      </a:endParaRPr>
                    </a:p>
                    <a:p>
                      <a:pPr marL="0" indent="0" algn="l" defTabSz="914400" rtl="0" eaLnBrk="1" latinLnBrk="0" hangingPunct="1">
                        <a:lnSpc>
                          <a:spcPct val="100000"/>
                        </a:lnSpc>
                        <a:spcBef>
                          <a:spcPts val="0"/>
                        </a:spcBef>
                        <a:spcAft>
                          <a:spcPts val="0"/>
                        </a:spcAft>
                        <a:buFont typeface="Trebuchet MS" panose="020B0603020202020204" pitchFamily="34" charset="0"/>
                        <a:buChar char="​"/>
                      </a:pPr>
                      <a:r>
                        <a:rPr lang="en-US" sz="2000" b="1" kern="1200" dirty="0">
                          <a:solidFill>
                            <a:schemeClr val="tx2"/>
                          </a:solidFill>
                          <a:latin typeface="+mn-lt"/>
                          <a:ea typeface="+mn-ea"/>
                          <a:cs typeface="+mn-cs"/>
                          <a:sym typeface="Trebuchet MS" panose="020B0603020202020204" pitchFamily="34" charset="0"/>
                        </a:rPr>
                        <a:t>Logistics Services</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rPr>
                        <a:t>Goods transport services – per km based, per MT per km based, per trip based, per MT </a:t>
                      </a:r>
                      <a:r>
                        <a:rPr lang="en-US" sz="2000" b="0" kern="1200" dirty="0">
                          <a:solidFill>
                            <a:srgbClr val="373737"/>
                          </a:solidFill>
                          <a:latin typeface="+mn-lt"/>
                          <a:ea typeface="+mn-ea"/>
                          <a:cs typeface="+mn-cs"/>
                          <a:sym typeface="Trebuchet MS" panose="020B0603020202020204" pitchFamily="34" charset="0"/>
                        </a:rPr>
                        <a:t>based </a:t>
                      </a:r>
                      <a:r>
                        <a:rPr lang="en-US" sz="2000" b="0" kern="1200" dirty="0" err="1">
                          <a:solidFill>
                            <a:srgbClr val="373737"/>
                          </a:solidFill>
                          <a:latin typeface="+mn-lt"/>
                          <a:ea typeface="+mn-ea"/>
                          <a:cs typeface="+mn-cs"/>
                          <a:sym typeface="Trebuchet MS" panose="020B0603020202020204" pitchFamily="34" charset="0"/>
                        </a:rPr>
                        <a:t>etc</a:t>
                      </a:r>
                      <a:r>
                        <a:rPr lang="en-US" sz="2000" b="0" kern="1200" dirty="0">
                          <a:solidFill>
                            <a:srgbClr val="373737"/>
                          </a:solidFill>
                          <a:latin typeface="+mn-lt"/>
                          <a:ea typeface="+mn-ea"/>
                          <a:cs typeface="+mn-cs"/>
                          <a:sym typeface="Trebuchet MS" panose="020B0603020202020204" pitchFamily="34" charset="0"/>
                        </a:rPr>
                        <a:t>;  Air/ Sea international logistics; Domestic Logistics by Air, Surface and Water</a:t>
                      </a:r>
                    </a:p>
                    <a:p>
                      <a:pPr marL="0" indent="0" algn="l" defTabSz="914400" rtl="0" eaLnBrk="1" latinLnBrk="0" hangingPunct="1">
                        <a:lnSpc>
                          <a:spcPct val="100000"/>
                        </a:lnSpc>
                        <a:spcBef>
                          <a:spcPts val="0"/>
                        </a:spcBef>
                        <a:spcAft>
                          <a:spcPts val="0"/>
                        </a:spcAft>
                        <a:buFont typeface="Trebuchet MS" panose="020B0603020202020204" pitchFamily="34" charset="0"/>
                        <a:buChar char="​"/>
                      </a:pPr>
                      <a:r>
                        <a:rPr lang="en-US" sz="2000" b="1" kern="1200" dirty="0">
                          <a:solidFill>
                            <a:schemeClr val="tx2"/>
                          </a:solidFill>
                          <a:latin typeface="+mn-lt"/>
                          <a:ea typeface="+mn-ea"/>
                          <a:cs typeface="+mn-cs"/>
                          <a:sym typeface="Trebuchet MS" panose="020B0603020202020204" pitchFamily="34" charset="0"/>
                        </a:rPr>
                        <a:t>Entertainment &amp; Media Services</a:t>
                      </a:r>
                      <a:r>
                        <a:rPr lang="en-US" sz="2000" b="1" kern="1200" dirty="0">
                          <a:solidFill>
                            <a:schemeClr val="tx2"/>
                          </a:solidFill>
                          <a:latin typeface="+mn-lt"/>
                          <a:ea typeface="+mn-ea"/>
                          <a:cs typeface="+mn-cs"/>
                        </a:rPr>
                        <a:t> – </a:t>
                      </a:r>
                      <a:r>
                        <a:rPr lang="en-US" sz="2000" b="0" kern="1200" dirty="0">
                          <a:solidFill>
                            <a:srgbClr val="373737"/>
                          </a:solidFill>
                          <a:latin typeface="+mn-lt"/>
                          <a:ea typeface="+mn-ea"/>
                          <a:cs typeface="+mn-cs"/>
                        </a:rPr>
                        <a:t>can be procured on rental/leasing basis</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rPr>
                        <a:t>Advertisement service – newspaper, magazine, Hiring of creative agency etc.</a:t>
                      </a:r>
                      <a:endParaRPr lang="en-IN" sz="2000" b="0" kern="1200" dirty="0">
                        <a:solidFill>
                          <a:srgbClr val="373737"/>
                        </a:solidFill>
                        <a:latin typeface="+mn-lt"/>
                        <a:ea typeface="+mn-ea"/>
                        <a:cs typeface="+mn-cs"/>
                      </a:endParaRPr>
                    </a:p>
                    <a:p>
                      <a:pPr marL="0" indent="0" algn="l" defTabSz="914400" rtl="0" eaLnBrk="1" latinLnBrk="0" hangingPunct="1">
                        <a:lnSpc>
                          <a:spcPct val="100000"/>
                        </a:lnSpc>
                        <a:spcBef>
                          <a:spcPts val="0"/>
                        </a:spcBef>
                        <a:spcAft>
                          <a:spcPts val="0"/>
                        </a:spcAft>
                        <a:buFont typeface="Trebuchet MS" panose="020B0603020202020204" pitchFamily="34" charset="0"/>
                        <a:buChar char="​"/>
                      </a:pPr>
                      <a:r>
                        <a:rPr lang="en-US" sz="2000" b="1" kern="1200" dirty="0">
                          <a:solidFill>
                            <a:schemeClr val="tx2"/>
                          </a:solidFill>
                          <a:latin typeface="+mn-lt"/>
                          <a:ea typeface="+mn-ea"/>
                          <a:cs typeface="+mn-cs"/>
                        </a:rPr>
                        <a:t>Financial </a:t>
                      </a:r>
                      <a:r>
                        <a:rPr lang="en-US" sz="2000" b="1" kern="1200" dirty="0">
                          <a:solidFill>
                            <a:schemeClr val="tx2"/>
                          </a:solidFill>
                          <a:latin typeface="+mn-lt"/>
                          <a:ea typeface="+mn-ea"/>
                          <a:cs typeface="+mn-cs"/>
                          <a:sym typeface="Trebuchet MS" panose="020B0603020202020204" pitchFamily="34" charset="0"/>
                        </a:rPr>
                        <a:t>Services </a:t>
                      </a:r>
                      <a:r>
                        <a:rPr lang="en-US" sz="2000" b="0" kern="1200" dirty="0">
                          <a:solidFill>
                            <a:srgbClr val="373737"/>
                          </a:solidFill>
                          <a:latin typeface="+mn-lt"/>
                          <a:ea typeface="+mn-ea"/>
                          <a:cs typeface="+mn-cs"/>
                          <a:sym typeface="Trebuchet MS" panose="020B0603020202020204" pitchFamily="34" charset="0"/>
                        </a:rPr>
                        <a:t>- loans, insurance, assets, investment opportunities</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sym typeface="Trebuchet MS" panose="020B0603020202020204" pitchFamily="34" charset="0"/>
                        </a:rPr>
                        <a:t>Financial Audit, Asset Management, Insurance service </a:t>
                      </a:r>
                      <a:r>
                        <a:rPr lang="en-US" sz="2000" b="0" kern="1200" dirty="0" err="1">
                          <a:solidFill>
                            <a:srgbClr val="373737"/>
                          </a:solidFill>
                          <a:latin typeface="+mn-lt"/>
                          <a:ea typeface="+mn-ea"/>
                          <a:cs typeface="+mn-cs"/>
                          <a:sym typeface="Trebuchet MS" panose="020B0603020202020204" pitchFamily="34" charset="0"/>
                        </a:rPr>
                        <a:t>etc</a:t>
                      </a:r>
                      <a:endParaRPr lang="en-IN" sz="2000" b="0" kern="1200" dirty="0">
                        <a:solidFill>
                          <a:srgbClr val="373737"/>
                        </a:solidFill>
                        <a:latin typeface="+mn-lt"/>
                        <a:ea typeface="+mn-ea"/>
                        <a:cs typeface="+mn-cs"/>
                        <a:sym typeface="Trebuchet MS" panose="020B0603020202020204" pitchFamily="34" charset="0"/>
                      </a:endParaRPr>
                    </a:p>
                    <a:p>
                      <a:pPr marL="0" indent="0" algn="l" defTabSz="914400" rtl="0" eaLnBrk="1" latinLnBrk="0" hangingPunct="1">
                        <a:lnSpc>
                          <a:spcPct val="100000"/>
                        </a:lnSpc>
                        <a:spcBef>
                          <a:spcPts val="0"/>
                        </a:spcBef>
                        <a:spcAft>
                          <a:spcPts val="0"/>
                        </a:spcAft>
                        <a:buFont typeface="Trebuchet MS" panose="020B0603020202020204" pitchFamily="34" charset="0"/>
                        <a:buChar char="​"/>
                      </a:pPr>
                      <a:r>
                        <a:rPr lang="en-US" sz="2000" b="1" kern="1200" dirty="0">
                          <a:solidFill>
                            <a:schemeClr val="tx2"/>
                          </a:solidFill>
                          <a:latin typeface="+mn-lt"/>
                          <a:ea typeface="+mn-ea"/>
                          <a:cs typeface="+mn-cs"/>
                          <a:sym typeface="Trebuchet MS" panose="020B0603020202020204" pitchFamily="34" charset="0"/>
                        </a:rPr>
                        <a:t>Healthcare Services </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rPr>
                        <a:t>Healthcare human resources outsource service, Healthcare and kitchen and dietary services, Laundry service – Healthcare purpose, Renting of Health ATM/Kiosk, Tele-health services, Liquid Oxygen Service</a:t>
                      </a:r>
                    </a:p>
                    <a:p>
                      <a:pPr marL="0" indent="0" algn="l" defTabSz="914400" rtl="0" eaLnBrk="1" latinLnBrk="0" hangingPunct="1">
                        <a:lnSpc>
                          <a:spcPct val="100000"/>
                        </a:lnSpc>
                        <a:spcBef>
                          <a:spcPts val="0"/>
                        </a:spcBef>
                        <a:spcAft>
                          <a:spcPts val="0"/>
                        </a:spcAft>
                        <a:buFont typeface="Trebuchet MS" panose="020B0603020202020204" pitchFamily="34" charset="0"/>
                        <a:buChar char="​"/>
                      </a:pPr>
                      <a:r>
                        <a:rPr lang="en-US" sz="2000" b="1" kern="1200" dirty="0">
                          <a:solidFill>
                            <a:schemeClr val="tx2"/>
                          </a:solidFill>
                          <a:latin typeface="+mn-lt"/>
                          <a:ea typeface="+mn-ea"/>
                          <a:cs typeface="+mn-cs"/>
                        </a:rPr>
                        <a:t>Environment Preservation Services </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rPr>
                        <a:t>Afforestation service, Conservation of water</a:t>
                      </a:r>
                      <a:endParaRPr lang="en-IN" sz="2000" b="0" kern="1200" dirty="0">
                        <a:solidFill>
                          <a:srgbClr val="373737"/>
                        </a:solidFill>
                        <a:latin typeface="+mn-lt"/>
                        <a:ea typeface="+mn-ea"/>
                        <a:cs typeface="+mn-cs"/>
                      </a:endParaRPr>
                    </a:p>
                  </a:txBody>
                  <a:tcPr marL="6350" marR="6350" marT="635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50062761"/>
                  </a:ext>
                </a:extLst>
              </a:tr>
            </a:tbl>
          </a:graphicData>
        </a:graphic>
      </p:graphicFrame>
      <p:sp>
        <p:nvSpPr>
          <p:cNvPr id="15" name="Oval 14">
            <a:extLst>
              <a:ext uri="{FF2B5EF4-FFF2-40B4-BE49-F238E27FC236}">
                <a16:creationId xmlns:a16="http://schemas.microsoft.com/office/drawing/2014/main" xmlns="" id="{176814CC-19F9-4F5D-9297-627D38ADBCC5}"/>
              </a:ext>
            </a:extLst>
          </p:cNvPr>
          <p:cNvSpPr>
            <a:spLocks noChangeAspect="1" noChangeArrowheads="1"/>
          </p:cNvSpPr>
          <p:nvPr/>
        </p:nvSpPr>
        <p:spPr bwMode="auto">
          <a:xfrm>
            <a:off x="828978" y="2148317"/>
            <a:ext cx="302181" cy="302181"/>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6</a:t>
            </a:r>
          </a:p>
        </p:txBody>
      </p:sp>
      <p:sp>
        <p:nvSpPr>
          <p:cNvPr id="16" name="Oval 15">
            <a:extLst>
              <a:ext uri="{FF2B5EF4-FFF2-40B4-BE49-F238E27FC236}">
                <a16:creationId xmlns:a16="http://schemas.microsoft.com/office/drawing/2014/main" xmlns="" id="{0EA17BB9-793C-42E9-A524-CF25C6D92E6C}"/>
              </a:ext>
            </a:extLst>
          </p:cNvPr>
          <p:cNvSpPr>
            <a:spLocks noChangeAspect="1" noChangeArrowheads="1"/>
          </p:cNvSpPr>
          <p:nvPr/>
        </p:nvSpPr>
        <p:spPr bwMode="auto">
          <a:xfrm>
            <a:off x="828977" y="3053489"/>
            <a:ext cx="302181" cy="302181"/>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7</a:t>
            </a:r>
          </a:p>
        </p:txBody>
      </p:sp>
      <p:sp>
        <p:nvSpPr>
          <p:cNvPr id="17" name="Oval 16">
            <a:extLst>
              <a:ext uri="{FF2B5EF4-FFF2-40B4-BE49-F238E27FC236}">
                <a16:creationId xmlns:a16="http://schemas.microsoft.com/office/drawing/2014/main" xmlns="" id="{6F6FAB87-F2F9-406B-9312-DE64E5BD246E}"/>
              </a:ext>
            </a:extLst>
          </p:cNvPr>
          <p:cNvSpPr>
            <a:spLocks noChangeAspect="1" noChangeArrowheads="1"/>
          </p:cNvSpPr>
          <p:nvPr/>
        </p:nvSpPr>
        <p:spPr bwMode="auto">
          <a:xfrm>
            <a:off x="834558" y="1246468"/>
            <a:ext cx="302181" cy="302181"/>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5</a:t>
            </a:r>
          </a:p>
        </p:txBody>
      </p:sp>
      <p:sp>
        <p:nvSpPr>
          <p:cNvPr id="18" name="Oval 17">
            <a:extLst>
              <a:ext uri="{FF2B5EF4-FFF2-40B4-BE49-F238E27FC236}">
                <a16:creationId xmlns:a16="http://schemas.microsoft.com/office/drawing/2014/main" xmlns="" id="{F7901C21-6866-4FCC-98B3-00A2AD280E7B}"/>
              </a:ext>
            </a:extLst>
          </p:cNvPr>
          <p:cNvSpPr>
            <a:spLocks noChangeAspect="1" noChangeArrowheads="1"/>
          </p:cNvSpPr>
          <p:nvPr/>
        </p:nvSpPr>
        <p:spPr bwMode="auto">
          <a:xfrm>
            <a:off x="828976" y="3669339"/>
            <a:ext cx="302181" cy="302181"/>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8</a:t>
            </a:r>
          </a:p>
        </p:txBody>
      </p:sp>
      <p:sp>
        <p:nvSpPr>
          <p:cNvPr id="23" name="Oval 22">
            <a:extLst>
              <a:ext uri="{FF2B5EF4-FFF2-40B4-BE49-F238E27FC236}">
                <a16:creationId xmlns:a16="http://schemas.microsoft.com/office/drawing/2014/main" xmlns="" id="{D22151DE-96BE-4575-B30F-A657AE3AFD3B}"/>
              </a:ext>
            </a:extLst>
          </p:cNvPr>
          <p:cNvSpPr>
            <a:spLocks noChangeAspect="1" noChangeArrowheads="1"/>
          </p:cNvSpPr>
          <p:nvPr/>
        </p:nvSpPr>
        <p:spPr bwMode="auto">
          <a:xfrm>
            <a:off x="823812" y="4278692"/>
            <a:ext cx="302181" cy="302181"/>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9</a:t>
            </a:r>
          </a:p>
        </p:txBody>
      </p:sp>
      <p:sp>
        <p:nvSpPr>
          <p:cNvPr id="24" name="Oval 23">
            <a:extLst>
              <a:ext uri="{FF2B5EF4-FFF2-40B4-BE49-F238E27FC236}">
                <a16:creationId xmlns:a16="http://schemas.microsoft.com/office/drawing/2014/main" xmlns="" id="{49B48C10-E6A1-438F-AC4D-05918EE19DC7}"/>
              </a:ext>
            </a:extLst>
          </p:cNvPr>
          <p:cNvSpPr>
            <a:spLocks noChangeAspect="1" noChangeArrowheads="1"/>
          </p:cNvSpPr>
          <p:nvPr/>
        </p:nvSpPr>
        <p:spPr bwMode="auto">
          <a:xfrm>
            <a:off x="823812" y="5503895"/>
            <a:ext cx="302181" cy="302181"/>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10</a:t>
            </a:r>
          </a:p>
        </p:txBody>
      </p:sp>
    </p:spTree>
    <p:extLst>
      <p:ext uri="{BB962C8B-B14F-4D97-AF65-F5344CB8AC3E}">
        <p14:creationId xmlns:p14="http://schemas.microsoft.com/office/powerpoint/2010/main" val="72559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4C1EC4BE-F712-4052-AB22-818B1F3331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58"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xmlns="" id="{4C1EC4BE-F712-4052-AB22-818B1F3331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AF5F7357-0021-418D-B65E-51802AD608AA}"/>
              </a:ext>
            </a:extLst>
          </p:cNvPr>
          <p:cNvSpPr>
            <a:spLocks noGrp="1"/>
          </p:cNvSpPr>
          <p:nvPr>
            <p:ph type="title"/>
          </p:nvPr>
        </p:nvSpPr>
        <p:spPr/>
        <p:txBody>
          <a:bodyPr vert="horz"/>
          <a:lstStyle/>
          <a:p>
            <a:r>
              <a:rPr lang="en-US" sz="2800" dirty="0">
                <a:solidFill>
                  <a:srgbClr val="8E4B09"/>
                </a:solidFill>
              </a:rPr>
              <a:t>E-Procurement | </a:t>
            </a:r>
            <a:r>
              <a:rPr lang="en-US" dirty="0"/>
              <a:t>Services Categories on GeM (III/III)</a:t>
            </a:r>
            <a:endParaRPr lang="en-IN" dirty="0"/>
          </a:p>
        </p:txBody>
      </p:sp>
      <p:sp>
        <p:nvSpPr>
          <p:cNvPr id="19" name="Google Shape;96;p36" hidden="1">
            <a:extLst>
              <a:ext uri="{FF2B5EF4-FFF2-40B4-BE49-F238E27FC236}">
                <a16:creationId xmlns:a16="http://schemas.microsoft.com/office/drawing/2014/main" xmlns="" id="{370B4B46-8FE5-45AD-8921-80EEED911551}"/>
              </a:ext>
            </a:extLst>
          </p:cNvPr>
          <p:cNvSpPr/>
          <p:nvPr/>
        </p:nvSpPr>
        <p:spPr>
          <a:xfrm>
            <a:off x="752733" y="2297895"/>
            <a:ext cx="10683977" cy="363351"/>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a typeface="Verdana" panose="020B0604030504040204" pitchFamily="34" charset="0"/>
              </a:rPr>
              <a:t>The Direct Purchase of a product can be done once in a week by buyer except covid categories. </a:t>
            </a:r>
          </a:p>
        </p:txBody>
      </p:sp>
      <p:sp>
        <p:nvSpPr>
          <p:cNvPr id="20" name="Google Shape;96;p36" hidden="1">
            <a:extLst>
              <a:ext uri="{FF2B5EF4-FFF2-40B4-BE49-F238E27FC236}">
                <a16:creationId xmlns:a16="http://schemas.microsoft.com/office/drawing/2014/main" xmlns="" id="{0825D969-A616-4122-8C70-01203A22907E}"/>
              </a:ext>
            </a:extLst>
          </p:cNvPr>
          <p:cNvSpPr/>
          <p:nvPr/>
        </p:nvSpPr>
        <p:spPr>
          <a:xfrm>
            <a:off x="752733" y="2663995"/>
            <a:ext cx="10683977" cy="363351"/>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a typeface="Verdana" panose="020B0604030504040204" pitchFamily="34" charset="0"/>
              </a:rPr>
              <a:t>The 25K limit is overruled in Automobile and some Drugs categories.</a:t>
            </a:r>
          </a:p>
        </p:txBody>
      </p:sp>
      <p:graphicFrame>
        <p:nvGraphicFramePr>
          <p:cNvPr id="14" name="Table 13">
            <a:extLst>
              <a:ext uri="{FF2B5EF4-FFF2-40B4-BE49-F238E27FC236}">
                <a16:creationId xmlns:a16="http://schemas.microsoft.com/office/drawing/2014/main" xmlns="" id="{65412E94-E17E-476F-A33F-35BC5865C31E}"/>
              </a:ext>
            </a:extLst>
          </p:cNvPr>
          <p:cNvGraphicFramePr>
            <a:graphicFrameLocks noGrp="1"/>
          </p:cNvGraphicFramePr>
          <p:nvPr/>
        </p:nvGraphicFramePr>
        <p:xfrm>
          <a:off x="1309824" y="1215240"/>
          <a:ext cx="10143558" cy="4578350"/>
        </p:xfrm>
        <a:graphic>
          <a:graphicData uri="http://schemas.openxmlformats.org/drawingml/2006/table">
            <a:tbl>
              <a:tblPr/>
              <a:tblGrid>
                <a:gridCol w="10143558">
                  <a:extLst>
                    <a:ext uri="{9D8B030D-6E8A-4147-A177-3AD203B41FA5}">
                      <a16:colId xmlns:a16="http://schemas.microsoft.com/office/drawing/2014/main" xmlns="" val="4018733666"/>
                    </a:ext>
                  </a:extLst>
                </a:gridCol>
              </a:tblGrid>
              <a:tr h="0">
                <a:tc>
                  <a:txBody>
                    <a:bodyPr/>
                    <a:lstStyle/>
                    <a:p>
                      <a:pPr marL="0" indent="0" algn="l" defTabSz="914400" rtl="0" eaLnBrk="1" latinLnBrk="0" hangingPunct="1">
                        <a:lnSpc>
                          <a:spcPct val="100000"/>
                        </a:lnSpc>
                        <a:spcBef>
                          <a:spcPts val="0"/>
                        </a:spcBef>
                        <a:spcAft>
                          <a:spcPts val="0"/>
                        </a:spcAft>
                        <a:buFont typeface="Trebuchet MS" panose="020B0603020202020204" pitchFamily="34" charset="0"/>
                        <a:buChar char="​"/>
                      </a:pPr>
                      <a:r>
                        <a:rPr lang="en-US" sz="2000" b="1" kern="1200" dirty="0">
                          <a:solidFill>
                            <a:schemeClr val="tx2"/>
                          </a:solidFill>
                          <a:latin typeface="+mn-lt"/>
                          <a:ea typeface="+mn-ea"/>
                          <a:cs typeface="+mn-cs"/>
                          <a:sym typeface="Trebuchet MS" panose="020B0603020202020204" pitchFamily="34" charset="0"/>
                        </a:rPr>
                        <a:t>Operation &amp; Maintenance/Annual Maintenance Services</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sym typeface="Trebuchet MS" panose="020B0603020202020204" pitchFamily="34" charset="0"/>
                        </a:rPr>
                        <a:t>O&amp;M of DG Set, Effluent/Sewage Treatment Plant, Powerhouse Equipment</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sym typeface="Trebuchet MS" panose="020B0603020202020204" pitchFamily="34" charset="0"/>
                        </a:rPr>
                        <a:t>Operation and Maintenance of HVAC System, Firefighting System, Fire Alarm System, Lifts &amp; Escalators</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sym typeface="Trebuchet MS" panose="020B0603020202020204" pitchFamily="34" charset="0"/>
                        </a:rPr>
                        <a:t>AMC / CMC of Fire Fighting Equipment, Networking Devices, HVAC Equipment, Renewable Energy Power Plant</a:t>
                      </a:r>
                    </a:p>
                    <a:p>
                      <a:pPr marL="0" indent="0" algn="l" defTabSz="914400" rtl="0" eaLnBrk="1" latinLnBrk="0" hangingPunct="1">
                        <a:lnSpc>
                          <a:spcPct val="100000"/>
                        </a:lnSpc>
                        <a:spcBef>
                          <a:spcPts val="0"/>
                        </a:spcBef>
                        <a:spcAft>
                          <a:spcPts val="0"/>
                        </a:spcAft>
                        <a:buFont typeface="Trebuchet MS" panose="020B0603020202020204" pitchFamily="34" charset="0"/>
                        <a:buChar char="​"/>
                      </a:pPr>
                      <a:r>
                        <a:rPr lang="en-US" sz="2000" b="1" kern="1200" dirty="0">
                          <a:solidFill>
                            <a:schemeClr val="tx2"/>
                          </a:solidFill>
                          <a:latin typeface="+mn-lt"/>
                          <a:ea typeface="+mn-ea"/>
                          <a:cs typeface="+mn-cs"/>
                          <a:sym typeface="Trebuchet MS" panose="020B0603020202020204" pitchFamily="34" charset="0"/>
                        </a:rPr>
                        <a:t>Insurance Services </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sym typeface="Trebuchet MS" panose="020B0603020202020204" pitchFamily="34" charset="0"/>
                        </a:rPr>
                        <a:t>Assets Insurance Service, Group Mediclaim Insurance Service, Group Term Insurance Service, Group Personal Accident Insurance Service, Overseas Travel and Mediclaim Insurance Services, Motor Insurance Services.</a:t>
                      </a:r>
                    </a:p>
                    <a:p>
                      <a:pPr marL="0" indent="0" algn="l" defTabSz="914400" rtl="0" eaLnBrk="1" latinLnBrk="0" hangingPunct="1">
                        <a:lnSpc>
                          <a:spcPct val="100000"/>
                        </a:lnSpc>
                        <a:spcBef>
                          <a:spcPts val="0"/>
                        </a:spcBef>
                        <a:spcAft>
                          <a:spcPts val="0"/>
                        </a:spcAft>
                        <a:buFont typeface="Trebuchet MS" panose="020B0603020202020204" pitchFamily="34" charset="0"/>
                        <a:buChar char="​"/>
                      </a:pPr>
                      <a:r>
                        <a:rPr lang="en-US" sz="2000" b="1" kern="1200" dirty="0">
                          <a:solidFill>
                            <a:schemeClr val="tx2"/>
                          </a:solidFill>
                          <a:latin typeface="+mn-lt"/>
                          <a:ea typeface="+mn-ea"/>
                          <a:cs typeface="+mn-cs"/>
                          <a:sym typeface="Trebuchet MS" panose="020B0603020202020204" pitchFamily="34" charset="0"/>
                        </a:rPr>
                        <a:t>Leasing Services </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sym typeface="Trebuchet MS" panose="020B0603020202020204" pitchFamily="34" charset="0"/>
                        </a:rPr>
                        <a:t>Leasing in of Assets, Commercial Properties, Residential Properties, DG sets</a:t>
                      </a:r>
                    </a:p>
                    <a:p>
                      <a:pPr marL="0" indent="0" algn="l" defTabSz="914400" rtl="0" eaLnBrk="1" latinLnBrk="0" hangingPunct="1">
                        <a:lnSpc>
                          <a:spcPct val="100000"/>
                        </a:lnSpc>
                        <a:spcBef>
                          <a:spcPts val="0"/>
                        </a:spcBef>
                        <a:spcAft>
                          <a:spcPts val="0"/>
                        </a:spcAft>
                        <a:buFont typeface="Trebuchet MS" panose="020B0603020202020204" pitchFamily="34" charset="0"/>
                        <a:buChar char="​"/>
                      </a:pPr>
                      <a:r>
                        <a:rPr lang="en-US" sz="2000" b="1" kern="1200" dirty="0">
                          <a:solidFill>
                            <a:schemeClr val="tx2"/>
                          </a:solidFill>
                          <a:latin typeface="+mn-lt"/>
                          <a:ea typeface="+mn-ea"/>
                          <a:cs typeface="+mn-cs"/>
                          <a:sym typeface="Trebuchet MS" panose="020B0603020202020204" pitchFamily="34" charset="0"/>
                        </a:rPr>
                        <a:t>Specialized Equipment Hiring Services </a:t>
                      </a:r>
                    </a:p>
                    <a:p>
                      <a:pPr marL="540000" marR="0" lvl="1" indent="-360000" algn="l" defTabSz="914400" rtl="0" eaLnBrk="1" fontAlgn="auto" latinLnBrk="0" hangingPunct="1">
                        <a:lnSpc>
                          <a:spcPct val="100000"/>
                        </a:lnSpc>
                        <a:spcBef>
                          <a:spcPts val="0"/>
                        </a:spcBef>
                        <a:spcAft>
                          <a:spcPts val="0"/>
                        </a:spcAft>
                        <a:buClr>
                          <a:srgbClr val="263C85"/>
                        </a:buClr>
                        <a:buSzTx/>
                        <a:buFont typeface="Trebuchet MS" panose="020B0603020202020204" pitchFamily="34" charset="0"/>
                        <a:buChar char="•"/>
                        <a:tabLst/>
                        <a:defRPr/>
                      </a:pPr>
                      <a:r>
                        <a:rPr lang="en-US" sz="2000" b="0" kern="1200" dirty="0">
                          <a:solidFill>
                            <a:srgbClr val="373737"/>
                          </a:solidFill>
                          <a:latin typeface="+mn-lt"/>
                          <a:ea typeface="+mn-ea"/>
                          <a:cs typeface="+mn-cs"/>
                          <a:sym typeface="Trebuchet MS" panose="020B0603020202020204" pitchFamily="34" charset="0"/>
                        </a:rPr>
                        <a:t>Hiring of chartered aircrafts, special purpose machines, earth moving equipment, material handling equipment and cranes, mining machineries</a:t>
                      </a:r>
                    </a:p>
                  </a:txBody>
                  <a:tcPr marL="6350" marR="6350" marT="635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50062761"/>
                  </a:ext>
                </a:extLst>
              </a:tr>
            </a:tbl>
          </a:graphicData>
        </a:graphic>
      </p:graphicFrame>
      <p:sp>
        <p:nvSpPr>
          <p:cNvPr id="15" name="Oval 14">
            <a:extLst>
              <a:ext uri="{FF2B5EF4-FFF2-40B4-BE49-F238E27FC236}">
                <a16:creationId xmlns:a16="http://schemas.microsoft.com/office/drawing/2014/main" xmlns="" id="{176814CC-19F9-4F5D-9297-627D38ADBCC5}"/>
              </a:ext>
            </a:extLst>
          </p:cNvPr>
          <p:cNvSpPr>
            <a:spLocks noChangeAspect="1" noChangeArrowheads="1"/>
          </p:cNvSpPr>
          <p:nvPr/>
        </p:nvSpPr>
        <p:spPr bwMode="auto">
          <a:xfrm>
            <a:off x="828978" y="3062719"/>
            <a:ext cx="302181" cy="302181"/>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12</a:t>
            </a:r>
          </a:p>
        </p:txBody>
      </p:sp>
      <p:sp>
        <p:nvSpPr>
          <p:cNvPr id="17" name="Oval 16">
            <a:extLst>
              <a:ext uri="{FF2B5EF4-FFF2-40B4-BE49-F238E27FC236}">
                <a16:creationId xmlns:a16="http://schemas.microsoft.com/office/drawing/2014/main" xmlns="" id="{6F6FAB87-F2F9-406B-9312-DE64E5BD246E}"/>
              </a:ext>
            </a:extLst>
          </p:cNvPr>
          <p:cNvSpPr>
            <a:spLocks noChangeAspect="1" noChangeArrowheads="1"/>
          </p:cNvSpPr>
          <p:nvPr/>
        </p:nvSpPr>
        <p:spPr bwMode="auto">
          <a:xfrm>
            <a:off x="834558" y="1237041"/>
            <a:ext cx="302181" cy="302181"/>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11</a:t>
            </a:r>
          </a:p>
        </p:txBody>
      </p:sp>
      <p:sp>
        <p:nvSpPr>
          <p:cNvPr id="13" name="Oval 12">
            <a:extLst>
              <a:ext uri="{FF2B5EF4-FFF2-40B4-BE49-F238E27FC236}">
                <a16:creationId xmlns:a16="http://schemas.microsoft.com/office/drawing/2014/main" xmlns="" id="{D30E678F-E178-4506-94F2-D13E21DAD8D4}"/>
              </a:ext>
            </a:extLst>
          </p:cNvPr>
          <p:cNvSpPr>
            <a:spLocks noChangeAspect="1" noChangeArrowheads="1"/>
          </p:cNvSpPr>
          <p:nvPr/>
        </p:nvSpPr>
        <p:spPr bwMode="auto">
          <a:xfrm>
            <a:off x="828978" y="4297629"/>
            <a:ext cx="302181" cy="302181"/>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13</a:t>
            </a:r>
          </a:p>
        </p:txBody>
      </p:sp>
      <p:sp>
        <p:nvSpPr>
          <p:cNvPr id="21" name="Oval 20">
            <a:extLst>
              <a:ext uri="{FF2B5EF4-FFF2-40B4-BE49-F238E27FC236}">
                <a16:creationId xmlns:a16="http://schemas.microsoft.com/office/drawing/2014/main" xmlns="" id="{E5BBA10A-8175-4103-B116-B42AAF88F3BF}"/>
              </a:ext>
            </a:extLst>
          </p:cNvPr>
          <p:cNvSpPr>
            <a:spLocks noChangeAspect="1" noChangeArrowheads="1"/>
          </p:cNvSpPr>
          <p:nvPr/>
        </p:nvSpPr>
        <p:spPr bwMode="auto">
          <a:xfrm>
            <a:off x="828978" y="4888397"/>
            <a:ext cx="302181" cy="302181"/>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14</a:t>
            </a:r>
          </a:p>
        </p:txBody>
      </p:sp>
    </p:spTree>
    <p:extLst>
      <p:ext uri="{BB962C8B-B14F-4D97-AF65-F5344CB8AC3E}">
        <p14:creationId xmlns:p14="http://schemas.microsoft.com/office/powerpoint/2010/main" val="3708083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4C1EC4BE-F712-4052-AB22-818B1F3331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2"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xmlns="" id="{4C1EC4BE-F712-4052-AB22-818B1F3331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Google Shape;96;p36" hidden="1">
            <a:extLst>
              <a:ext uri="{FF2B5EF4-FFF2-40B4-BE49-F238E27FC236}">
                <a16:creationId xmlns:a16="http://schemas.microsoft.com/office/drawing/2014/main" xmlns="" id="{370B4B46-8FE5-45AD-8921-80EEED911551}"/>
              </a:ext>
            </a:extLst>
          </p:cNvPr>
          <p:cNvSpPr/>
          <p:nvPr/>
        </p:nvSpPr>
        <p:spPr>
          <a:xfrm>
            <a:off x="752733" y="2297895"/>
            <a:ext cx="10683977" cy="363351"/>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a typeface="Verdana" panose="020B0604030504040204" pitchFamily="34" charset="0"/>
              </a:rPr>
              <a:t>The Direct Purchase of a product can be done once in a week by buyer except covid categories. </a:t>
            </a:r>
          </a:p>
        </p:txBody>
      </p:sp>
      <p:sp>
        <p:nvSpPr>
          <p:cNvPr id="20" name="Google Shape;96;p36" hidden="1">
            <a:extLst>
              <a:ext uri="{FF2B5EF4-FFF2-40B4-BE49-F238E27FC236}">
                <a16:creationId xmlns:a16="http://schemas.microsoft.com/office/drawing/2014/main" xmlns="" id="{0825D969-A616-4122-8C70-01203A22907E}"/>
              </a:ext>
            </a:extLst>
          </p:cNvPr>
          <p:cNvSpPr/>
          <p:nvPr/>
        </p:nvSpPr>
        <p:spPr>
          <a:xfrm>
            <a:off x="752733" y="2663995"/>
            <a:ext cx="10683977" cy="363351"/>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a typeface="Verdana" panose="020B0604030504040204" pitchFamily="34" charset="0"/>
              </a:rPr>
              <a:t>The 25K limit is overruled in Automobile and some Drugs categories.</a:t>
            </a:r>
          </a:p>
        </p:txBody>
      </p:sp>
      <p:sp>
        <p:nvSpPr>
          <p:cNvPr id="14" name="ee4pContent1">
            <a:extLst>
              <a:ext uri="{FF2B5EF4-FFF2-40B4-BE49-F238E27FC236}">
                <a16:creationId xmlns:a16="http://schemas.microsoft.com/office/drawing/2014/main" xmlns="" id="{75C0360F-530B-4963-96CF-B8C36911857E}"/>
              </a:ext>
            </a:extLst>
          </p:cNvPr>
          <p:cNvSpPr txBox="1"/>
          <p:nvPr/>
        </p:nvSpPr>
        <p:spPr>
          <a:xfrm>
            <a:off x="1011997" y="1097526"/>
            <a:ext cx="10683977" cy="4616648"/>
          </a:xfrm>
          <a:prstGeom prst="rect">
            <a:avLst/>
          </a:prstGeom>
          <a:ln cap="rnd">
            <a:noFill/>
          </a:ln>
        </p:spPr>
        <p:txBody>
          <a:bodyPr vert="horz" wrap="square" lIns="91440" tIns="0" rIns="0" bIns="0" rtlCol="0" anchor="t" anchorCtr="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540000" lvl="1" indent="-360000">
              <a:lnSpc>
                <a:spcPct val="150000"/>
              </a:lnSpc>
              <a:buClr>
                <a:srgbClr val="263C85"/>
              </a:buClr>
              <a:defRPr/>
            </a:pPr>
            <a:r>
              <a:rPr lang="en-US" b="1" dirty="0">
                <a:solidFill>
                  <a:srgbClr val="8E4B09"/>
                </a:solidFill>
                <a:latin typeface="Calibri" panose="020F0502020204030204" pitchFamily="34" charset="0"/>
              </a:rPr>
              <a:t>Collection and examination of tenders/contracts </a:t>
            </a:r>
            <a:r>
              <a:rPr lang="en-US" dirty="0">
                <a:solidFill>
                  <a:srgbClr val="373737"/>
                </a:solidFill>
                <a:latin typeface="Calibri" panose="020F0502020204030204" pitchFamily="34" charset="0"/>
              </a:rPr>
              <a:t>issued by diverse buyer groups</a:t>
            </a:r>
          </a:p>
          <a:p>
            <a:pPr marL="540000" lvl="1" indent="-360000">
              <a:lnSpc>
                <a:spcPct val="150000"/>
              </a:lnSpc>
              <a:buClr>
                <a:srgbClr val="263C85"/>
              </a:buClr>
              <a:defRPr/>
            </a:pPr>
            <a:r>
              <a:rPr lang="en-US" dirty="0">
                <a:solidFill>
                  <a:srgbClr val="373737"/>
                </a:solidFill>
                <a:latin typeface="Calibri" panose="020F0502020204030204" pitchFamily="34" charset="0"/>
              </a:rPr>
              <a:t>Buyers can </a:t>
            </a:r>
            <a:r>
              <a:rPr lang="en-US" b="1" dirty="0">
                <a:solidFill>
                  <a:srgbClr val="8E4B09"/>
                </a:solidFill>
                <a:latin typeface="Calibri" panose="020F0502020204030204" pitchFamily="34" charset="0"/>
              </a:rPr>
              <a:t>request for creation of new service </a:t>
            </a:r>
            <a:r>
              <a:rPr lang="en-US" dirty="0">
                <a:solidFill>
                  <a:srgbClr val="373737"/>
                </a:solidFill>
                <a:latin typeface="Calibri" panose="020F0502020204030204" pitchFamily="34" charset="0"/>
              </a:rPr>
              <a:t>on GeM</a:t>
            </a:r>
          </a:p>
          <a:p>
            <a:pPr marL="540000" lvl="1" indent="-360000">
              <a:lnSpc>
                <a:spcPct val="150000"/>
              </a:lnSpc>
              <a:spcAft>
                <a:spcPts val="1200"/>
              </a:spcAft>
              <a:buClr>
                <a:srgbClr val="263C85"/>
              </a:buClr>
              <a:defRPr/>
            </a:pPr>
            <a:r>
              <a:rPr lang="en-US" dirty="0">
                <a:solidFill>
                  <a:srgbClr val="373737"/>
                </a:solidFill>
                <a:latin typeface="Calibri" panose="020F0502020204030204" pitchFamily="34" charset="0"/>
              </a:rPr>
              <a:t>Post internal analysis and research, if acceptable, service is taken up for development</a:t>
            </a:r>
          </a:p>
          <a:p>
            <a:pPr marL="540000" lvl="1" indent="-360000">
              <a:spcAft>
                <a:spcPts val="1200"/>
              </a:spcAft>
              <a:buClr>
                <a:srgbClr val="263C85"/>
              </a:buClr>
              <a:defRPr/>
            </a:pPr>
            <a:r>
              <a:rPr lang="en-US" b="1" dirty="0">
                <a:solidFill>
                  <a:srgbClr val="8E4B09"/>
                </a:solidFill>
                <a:latin typeface="Calibri" panose="020F0502020204030204" pitchFamily="34" charset="0"/>
              </a:rPr>
              <a:t>Outreach to buyers and sellers </a:t>
            </a:r>
            <a:r>
              <a:rPr lang="en-US" dirty="0">
                <a:solidFill>
                  <a:srgbClr val="373737"/>
                </a:solidFill>
                <a:latin typeface="Calibri" panose="020F0502020204030204" pitchFamily="34" charset="0"/>
              </a:rPr>
              <a:t>(CCM) to understand the scope and desired user experience </a:t>
            </a:r>
            <a:br>
              <a:rPr lang="en-US" dirty="0">
                <a:solidFill>
                  <a:srgbClr val="373737"/>
                </a:solidFill>
                <a:latin typeface="Calibri" panose="020F0502020204030204" pitchFamily="34" charset="0"/>
              </a:rPr>
            </a:br>
            <a:r>
              <a:rPr lang="en-US" dirty="0">
                <a:solidFill>
                  <a:srgbClr val="373737"/>
                </a:solidFill>
                <a:latin typeface="Calibri" panose="020F0502020204030204" pitchFamily="34" charset="0"/>
              </a:rPr>
              <a:t>from the service</a:t>
            </a:r>
          </a:p>
          <a:p>
            <a:pPr marL="540000" lvl="1" indent="-360000">
              <a:lnSpc>
                <a:spcPct val="150000"/>
              </a:lnSpc>
              <a:spcAft>
                <a:spcPts val="1200"/>
              </a:spcAft>
              <a:buClr>
                <a:srgbClr val="263C85"/>
              </a:buClr>
              <a:defRPr/>
            </a:pPr>
            <a:r>
              <a:rPr lang="en-US" dirty="0">
                <a:solidFill>
                  <a:srgbClr val="373737"/>
                </a:solidFill>
                <a:latin typeface="Calibri" panose="020F0502020204030204" pitchFamily="34" charset="0"/>
              </a:rPr>
              <a:t>Detailed research followed by </a:t>
            </a:r>
            <a:r>
              <a:rPr lang="en-US" b="1" dirty="0">
                <a:solidFill>
                  <a:srgbClr val="8E4B09"/>
                </a:solidFill>
                <a:latin typeface="Calibri" panose="020F0502020204030204" pitchFamily="34" charset="0"/>
              </a:rPr>
              <a:t>development and internal testing </a:t>
            </a:r>
            <a:r>
              <a:rPr lang="en-US" dirty="0">
                <a:solidFill>
                  <a:srgbClr val="373737"/>
                </a:solidFill>
                <a:latin typeface="Calibri" panose="020F0502020204030204" pitchFamily="34" charset="0"/>
              </a:rPr>
              <a:t>is carried out</a:t>
            </a:r>
          </a:p>
          <a:p>
            <a:pPr marL="540000" lvl="1" indent="-360000">
              <a:buClr>
                <a:srgbClr val="263C85"/>
              </a:buClr>
              <a:defRPr/>
            </a:pPr>
            <a:r>
              <a:rPr lang="en-US" dirty="0">
                <a:solidFill>
                  <a:srgbClr val="373737"/>
                </a:solidFill>
                <a:latin typeface="Calibri" panose="020F0502020204030204" pitchFamily="34" charset="0"/>
              </a:rPr>
              <a:t>Service is </a:t>
            </a:r>
            <a:r>
              <a:rPr lang="en-US" b="1" dirty="0">
                <a:solidFill>
                  <a:srgbClr val="8E4B09"/>
                </a:solidFill>
                <a:latin typeface="Calibri" panose="020F0502020204030204" pitchFamily="34" charset="0"/>
              </a:rPr>
              <a:t>made live for sellers first and after market population and subsequently made </a:t>
            </a:r>
            <a:br>
              <a:rPr lang="en-US" b="1" dirty="0">
                <a:solidFill>
                  <a:srgbClr val="8E4B09"/>
                </a:solidFill>
                <a:latin typeface="Calibri" panose="020F0502020204030204" pitchFamily="34" charset="0"/>
              </a:rPr>
            </a:br>
            <a:r>
              <a:rPr lang="en-US" b="1" dirty="0">
                <a:solidFill>
                  <a:srgbClr val="8E4B09"/>
                </a:solidFill>
                <a:latin typeface="Calibri" panose="020F0502020204030204" pitchFamily="34" charset="0"/>
              </a:rPr>
              <a:t>live for buyers</a:t>
            </a:r>
          </a:p>
        </p:txBody>
      </p:sp>
      <p:sp>
        <p:nvSpPr>
          <p:cNvPr id="9" name="Title 3">
            <a:extLst>
              <a:ext uri="{FF2B5EF4-FFF2-40B4-BE49-F238E27FC236}">
                <a16:creationId xmlns:a16="http://schemas.microsoft.com/office/drawing/2014/main" xmlns="" id="{3087EC9F-A763-47BE-B6A3-1E19B4E1950D}"/>
              </a:ext>
            </a:extLst>
          </p:cNvPr>
          <p:cNvSpPr>
            <a:spLocks noGrp="1"/>
          </p:cNvSpPr>
          <p:nvPr>
            <p:ph type="title"/>
          </p:nvPr>
        </p:nvSpPr>
        <p:spPr>
          <a:xfrm>
            <a:off x="873102" y="445379"/>
            <a:ext cx="10683977" cy="387798"/>
          </a:xfrm>
        </p:spPr>
        <p:txBody>
          <a:bodyPr vert="horz"/>
          <a:lstStyle/>
          <a:p>
            <a:r>
              <a:rPr lang="en-US" sz="2800" dirty="0">
                <a:solidFill>
                  <a:srgbClr val="8E4B09"/>
                </a:solidFill>
              </a:rPr>
              <a:t>E-Procurement | </a:t>
            </a:r>
            <a:r>
              <a:rPr lang="en-US" dirty="0"/>
              <a:t>Service Development Process</a:t>
            </a:r>
            <a:endParaRPr lang="en-IN" dirty="0"/>
          </a:p>
        </p:txBody>
      </p:sp>
    </p:spTree>
    <p:extLst>
      <p:ext uri="{BB962C8B-B14F-4D97-AF65-F5344CB8AC3E}">
        <p14:creationId xmlns:p14="http://schemas.microsoft.com/office/powerpoint/2010/main" val="3568095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4C1EC4BE-F712-4052-AB22-818B1F3331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06"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xmlns="" id="{4C1EC4BE-F712-4052-AB22-818B1F3331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AF5F7357-0021-418D-B65E-51802AD608AA}"/>
              </a:ext>
            </a:extLst>
          </p:cNvPr>
          <p:cNvSpPr>
            <a:spLocks noGrp="1"/>
          </p:cNvSpPr>
          <p:nvPr>
            <p:ph type="title"/>
          </p:nvPr>
        </p:nvSpPr>
        <p:spPr/>
        <p:txBody>
          <a:bodyPr vert="horz"/>
          <a:lstStyle/>
          <a:p>
            <a:r>
              <a:rPr lang="en-US" sz="2800" dirty="0">
                <a:solidFill>
                  <a:srgbClr val="8E4B09"/>
                </a:solidFill>
              </a:rPr>
              <a:t>E-Procurement | </a:t>
            </a:r>
            <a:r>
              <a:rPr lang="en-US" dirty="0"/>
              <a:t>Bid Creation Process for Services</a:t>
            </a:r>
          </a:p>
        </p:txBody>
      </p:sp>
      <p:sp>
        <p:nvSpPr>
          <p:cNvPr id="19" name="Google Shape;96;p36" hidden="1">
            <a:extLst>
              <a:ext uri="{FF2B5EF4-FFF2-40B4-BE49-F238E27FC236}">
                <a16:creationId xmlns:a16="http://schemas.microsoft.com/office/drawing/2014/main" xmlns="" id="{370B4B46-8FE5-45AD-8921-80EEED911551}"/>
              </a:ext>
            </a:extLst>
          </p:cNvPr>
          <p:cNvSpPr/>
          <p:nvPr/>
        </p:nvSpPr>
        <p:spPr>
          <a:xfrm>
            <a:off x="752733" y="2297895"/>
            <a:ext cx="10683977" cy="363351"/>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a typeface="Verdana" panose="020B0604030504040204" pitchFamily="34" charset="0"/>
              </a:rPr>
              <a:t>The Direct Purchase of a product can be done once in a week by buyer except covid categories. </a:t>
            </a:r>
          </a:p>
        </p:txBody>
      </p:sp>
      <p:sp>
        <p:nvSpPr>
          <p:cNvPr id="20" name="Google Shape;96;p36" hidden="1">
            <a:extLst>
              <a:ext uri="{FF2B5EF4-FFF2-40B4-BE49-F238E27FC236}">
                <a16:creationId xmlns:a16="http://schemas.microsoft.com/office/drawing/2014/main" xmlns="" id="{0825D969-A616-4122-8C70-01203A22907E}"/>
              </a:ext>
            </a:extLst>
          </p:cNvPr>
          <p:cNvSpPr/>
          <p:nvPr/>
        </p:nvSpPr>
        <p:spPr>
          <a:xfrm>
            <a:off x="752733" y="2663995"/>
            <a:ext cx="10683977" cy="363351"/>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a typeface="Verdana" panose="020B0604030504040204" pitchFamily="34" charset="0"/>
              </a:rPr>
              <a:t>The 25K limit is overruled in Automobile and some Drugs categories.</a:t>
            </a:r>
          </a:p>
        </p:txBody>
      </p:sp>
      <p:sp>
        <p:nvSpPr>
          <p:cNvPr id="10" name="ee4pContent1">
            <a:extLst>
              <a:ext uri="{FF2B5EF4-FFF2-40B4-BE49-F238E27FC236}">
                <a16:creationId xmlns:a16="http://schemas.microsoft.com/office/drawing/2014/main" xmlns="" id="{A6B3AD4D-D2C4-4E7A-A403-3E743833D730}"/>
              </a:ext>
            </a:extLst>
          </p:cNvPr>
          <p:cNvSpPr txBox="1"/>
          <p:nvPr/>
        </p:nvSpPr>
        <p:spPr>
          <a:xfrm>
            <a:off x="1000422" y="1005115"/>
            <a:ext cx="10683977" cy="4616648"/>
          </a:xfrm>
          <a:prstGeom prst="rect">
            <a:avLst/>
          </a:prstGeom>
          <a:ln cap="rnd">
            <a:noFill/>
          </a:ln>
        </p:spPr>
        <p:txBody>
          <a:bodyPr vert="horz" wrap="square" lIns="91440" tIns="0" rIns="0" bIns="0" rtlCol="0" anchor="t" anchorCtr="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540000" lvl="1" indent="-360000">
              <a:spcAft>
                <a:spcPts val="600"/>
              </a:spcAft>
              <a:buClr>
                <a:srgbClr val="263C85"/>
              </a:buClr>
              <a:defRPr/>
            </a:pPr>
            <a:r>
              <a:rPr lang="en-US" dirty="0">
                <a:solidFill>
                  <a:srgbClr val="373737"/>
                </a:solidFill>
                <a:latin typeface="Calibri" panose="020F0502020204030204" pitchFamily="34" charset="0"/>
              </a:rPr>
              <a:t>Buyer can </a:t>
            </a:r>
            <a:r>
              <a:rPr lang="en-US" b="1" dirty="0">
                <a:solidFill>
                  <a:srgbClr val="8E4B09"/>
                </a:solidFill>
                <a:latin typeface="Calibri" panose="020F0502020204030204" pitchFamily="34" charset="0"/>
              </a:rPr>
              <a:t>search and choose the desired service</a:t>
            </a:r>
          </a:p>
          <a:p>
            <a:pPr marL="540000" lvl="1" indent="-360000">
              <a:spcAft>
                <a:spcPts val="600"/>
              </a:spcAft>
              <a:buClr>
                <a:srgbClr val="263C85"/>
              </a:buClr>
              <a:defRPr/>
            </a:pPr>
            <a:r>
              <a:rPr lang="en-US" dirty="0">
                <a:solidFill>
                  <a:srgbClr val="373737"/>
                </a:solidFill>
                <a:latin typeface="Calibri" panose="020F0502020204030204" pitchFamily="34" charset="0"/>
              </a:rPr>
              <a:t>Buyer can </a:t>
            </a:r>
            <a:r>
              <a:rPr lang="en-US" b="1" dirty="0">
                <a:solidFill>
                  <a:srgbClr val="8E4B09"/>
                </a:solidFill>
                <a:latin typeface="Calibri" panose="020F0502020204030204" pitchFamily="34" charset="0"/>
              </a:rPr>
              <a:t>choose from available filters </a:t>
            </a:r>
            <a:r>
              <a:rPr lang="en-US" dirty="0">
                <a:solidFill>
                  <a:srgbClr val="373737"/>
                </a:solidFill>
                <a:latin typeface="Calibri" panose="020F0502020204030204" pitchFamily="34" charset="0"/>
              </a:rPr>
              <a:t>which are unique for a given service</a:t>
            </a:r>
          </a:p>
          <a:p>
            <a:pPr marL="540000" lvl="1" indent="-360000">
              <a:spcAft>
                <a:spcPts val="600"/>
              </a:spcAft>
              <a:buClr>
                <a:srgbClr val="263C85"/>
              </a:buClr>
              <a:defRPr/>
            </a:pPr>
            <a:r>
              <a:rPr lang="en-US" b="1" dirty="0">
                <a:solidFill>
                  <a:srgbClr val="8E4B09"/>
                </a:solidFill>
                <a:latin typeface="Calibri" panose="020F0502020204030204" pitchFamily="34" charset="0"/>
              </a:rPr>
              <a:t>Consignee location </a:t>
            </a:r>
            <a:r>
              <a:rPr lang="en-US" dirty="0">
                <a:solidFill>
                  <a:srgbClr val="373737"/>
                </a:solidFill>
                <a:latin typeface="Calibri" panose="020F0502020204030204" pitchFamily="34" charset="0"/>
              </a:rPr>
              <a:t>can be chosen</a:t>
            </a:r>
          </a:p>
          <a:p>
            <a:pPr marL="540000" lvl="1" indent="-360000">
              <a:spcAft>
                <a:spcPts val="600"/>
              </a:spcAft>
              <a:buClr>
                <a:srgbClr val="263C85"/>
              </a:buClr>
              <a:defRPr/>
            </a:pPr>
            <a:r>
              <a:rPr lang="en-US" dirty="0">
                <a:solidFill>
                  <a:srgbClr val="373737"/>
                </a:solidFill>
                <a:latin typeface="Calibri" panose="020F0502020204030204" pitchFamily="34" charset="0"/>
              </a:rPr>
              <a:t>Post filter selection, </a:t>
            </a:r>
            <a:r>
              <a:rPr lang="en-US" b="1" dirty="0">
                <a:solidFill>
                  <a:srgbClr val="8E4B09"/>
                </a:solidFill>
                <a:latin typeface="Calibri" panose="020F0502020204030204" pitchFamily="34" charset="0"/>
              </a:rPr>
              <a:t>service providers fulfilling the parameters </a:t>
            </a:r>
            <a:r>
              <a:rPr lang="en-US" dirty="0">
                <a:solidFill>
                  <a:srgbClr val="373737"/>
                </a:solidFill>
                <a:latin typeface="Calibri" panose="020F0502020204030204" pitchFamily="34" charset="0"/>
              </a:rPr>
              <a:t>are listed. The </a:t>
            </a:r>
            <a:r>
              <a:rPr lang="en-US" b="1" dirty="0">
                <a:solidFill>
                  <a:srgbClr val="8E4B09"/>
                </a:solidFill>
                <a:latin typeface="Calibri" panose="020F0502020204030204" pitchFamily="34" charset="0"/>
              </a:rPr>
              <a:t>price calculation formula </a:t>
            </a:r>
            <a:r>
              <a:rPr lang="en-US" dirty="0">
                <a:solidFill>
                  <a:srgbClr val="373737"/>
                </a:solidFill>
                <a:latin typeface="Calibri" panose="020F0502020204030204" pitchFamily="34" charset="0"/>
              </a:rPr>
              <a:t>can be previewed</a:t>
            </a:r>
          </a:p>
          <a:p>
            <a:pPr marL="540000" lvl="1" indent="-360000">
              <a:spcAft>
                <a:spcPts val="600"/>
              </a:spcAft>
              <a:buClr>
                <a:srgbClr val="263C85"/>
              </a:buClr>
              <a:defRPr/>
            </a:pPr>
            <a:r>
              <a:rPr lang="en-US" dirty="0">
                <a:solidFill>
                  <a:srgbClr val="373737"/>
                </a:solidFill>
                <a:latin typeface="Calibri" panose="020F0502020204030204" pitchFamily="34" charset="0"/>
              </a:rPr>
              <a:t>Option for </a:t>
            </a:r>
            <a:r>
              <a:rPr lang="en-US" b="1" dirty="0">
                <a:solidFill>
                  <a:srgbClr val="8E4B09"/>
                </a:solidFill>
                <a:latin typeface="Calibri" panose="020F0502020204030204" pitchFamily="34" charset="0"/>
              </a:rPr>
              <a:t>giving preference for MSMEs </a:t>
            </a:r>
            <a:r>
              <a:rPr lang="en-US" dirty="0">
                <a:solidFill>
                  <a:srgbClr val="373737"/>
                </a:solidFill>
                <a:latin typeface="Calibri" panose="020F0502020204030204" pitchFamily="34" charset="0"/>
              </a:rPr>
              <a:t>can be selected</a:t>
            </a:r>
          </a:p>
          <a:p>
            <a:pPr marL="540000" lvl="1" indent="-360000">
              <a:spcAft>
                <a:spcPts val="600"/>
              </a:spcAft>
              <a:buClr>
                <a:srgbClr val="263C85"/>
              </a:buClr>
              <a:defRPr/>
            </a:pPr>
            <a:r>
              <a:rPr lang="en-US" dirty="0">
                <a:solidFill>
                  <a:srgbClr val="373737"/>
                </a:solidFill>
                <a:latin typeface="Calibri" panose="020F0502020204030204" pitchFamily="34" charset="0"/>
              </a:rPr>
              <a:t>Submission of </a:t>
            </a:r>
            <a:r>
              <a:rPr lang="en-US" b="1" dirty="0">
                <a:solidFill>
                  <a:srgbClr val="8E4B09"/>
                </a:solidFill>
                <a:latin typeface="Calibri" panose="020F0502020204030204" pitchFamily="34" charset="0"/>
              </a:rPr>
              <a:t>relevant certificates</a:t>
            </a:r>
            <a:r>
              <a:rPr lang="en-US" dirty="0">
                <a:solidFill>
                  <a:srgbClr val="373737"/>
                </a:solidFill>
                <a:latin typeface="Calibri" panose="020F0502020204030204" pitchFamily="34" charset="0"/>
              </a:rPr>
              <a:t> can be made mandatory</a:t>
            </a:r>
          </a:p>
          <a:p>
            <a:pPr marL="540000" lvl="1" indent="-360000">
              <a:spcAft>
                <a:spcPts val="600"/>
              </a:spcAft>
              <a:buClr>
                <a:srgbClr val="263C85"/>
              </a:buClr>
              <a:defRPr/>
            </a:pPr>
            <a:r>
              <a:rPr lang="en-US" b="1" dirty="0">
                <a:solidFill>
                  <a:srgbClr val="8E4B09"/>
                </a:solidFill>
                <a:latin typeface="Calibri" panose="020F0502020204030204" pitchFamily="34" charset="0"/>
              </a:rPr>
              <a:t>Bunch of relevant services </a:t>
            </a:r>
            <a:r>
              <a:rPr lang="en-US" dirty="0">
                <a:solidFill>
                  <a:srgbClr val="373737"/>
                </a:solidFill>
                <a:latin typeface="Calibri" panose="020F0502020204030204" pitchFamily="34" charset="0"/>
              </a:rPr>
              <a:t>can be done in a bid</a:t>
            </a:r>
          </a:p>
          <a:p>
            <a:pPr marL="540000" lvl="1" indent="-360000">
              <a:spcAft>
                <a:spcPts val="600"/>
              </a:spcAft>
              <a:buClr>
                <a:srgbClr val="263C85"/>
              </a:buClr>
              <a:defRPr/>
            </a:pPr>
            <a:r>
              <a:rPr lang="en-US" dirty="0">
                <a:solidFill>
                  <a:srgbClr val="373737"/>
                </a:solidFill>
                <a:latin typeface="Calibri" panose="020F0502020204030204" pitchFamily="34" charset="0"/>
              </a:rPr>
              <a:t>Any </a:t>
            </a:r>
            <a:r>
              <a:rPr lang="en-US" b="1" dirty="0">
                <a:solidFill>
                  <a:srgbClr val="8E4B09"/>
                </a:solidFill>
                <a:latin typeface="Calibri" panose="020F0502020204030204" pitchFamily="34" charset="0"/>
              </a:rPr>
              <a:t>additional documents </a:t>
            </a:r>
            <a:r>
              <a:rPr lang="en-US" dirty="0">
                <a:solidFill>
                  <a:srgbClr val="373737"/>
                </a:solidFill>
                <a:latin typeface="Calibri" panose="020F0502020204030204" pitchFamily="34" charset="0"/>
              </a:rPr>
              <a:t>such as ‘scope of work’, ‘Payment Terms’, ‘additional SLAs’ can be included in the final bid to express exclusive requirements and expectations</a:t>
            </a:r>
          </a:p>
          <a:p>
            <a:pPr marL="540000" lvl="1" indent="-360000">
              <a:spcAft>
                <a:spcPts val="600"/>
              </a:spcAft>
              <a:buClr>
                <a:srgbClr val="263C85"/>
              </a:buClr>
              <a:defRPr/>
            </a:pPr>
            <a:r>
              <a:rPr lang="en-US" b="1" dirty="0">
                <a:solidFill>
                  <a:srgbClr val="8E4B09"/>
                </a:solidFill>
                <a:latin typeface="Calibri" panose="020F0502020204030204" pitchFamily="34" charset="0"/>
              </a:rPr>
              <a:t>Bid Evaluation Methods</a:t>
            </a:r>
            <a:r>
              <a:rPr lang="en-US" dirty="0">
                <a:solidFill>
                  <a:srgbClr val="373737"/>
                </a:solidFill>
                <a:latin typeface="Calibri" panose="020F0502020204030204" pitchFamily="34" charset="0"/>
              </a:rPr>
              <a:t>: Least Cost Selection (LCS), Quality and cost-based selection (QCBS) and L1 mode of purchase</a:t>
            </a:r>
          </a:p>
          <a:p>
            <a:pPr marL="540000" lvl="1" indent="-360000">
              <a:spcAft>
                <a:spcPts val="600"/>
              </a:spcAft>
              <a:buClr>
                <a:srgbClr val="263C85"/>
              </a:buClr>
              <a:defRPr/>
            </a:pPr>
            <a:r>
              <a:rPr lang="en-US" dirty="0">
                <a:solidFill>
                  <a:srgbClr val="373737"/>
                </a:solidFill>
                <a:latin typeface="Calibri" panose="020F0502020204030204" pitchFamily="34" charset="0"/>
              </a:rPr>
              <a:t>Buyers also specify the </a:t>
            </a:r>
            <a:r>
              <a:rPr lang="en-US" b="1" dirty="0">
                <a:solidFill>
                  <a:srgbClr val="8E4B09"/>
                </a:solidFill>
                <a:latin typeface="Calibri" panose="020F0502020204030204" pitchFamily="34" charset="0"/>
              </a:rPr>
              <a:t>‘Technical qualification’ parameters</a:t>
            </a:r>
            <a:r>
              <a:rPr lang="en-US" dirty="0">
                <a:solidFill>
                  <a:srgbClr val="373737"/>
                </a:solidFill>
                <a:latin typeface="Calibri" panose="020F0502020204030204" pitchFamily="34" charset="0"/>
              </a:rPr>
              <a:t> along with qualifying cut-off</a:t>
            </a:r>
          </a:p>
          <a:p>
            <a:pPr marL="540000" lvl="1" indent="-360000">
              <a:spcAft>
                <a:spcPts val="600"/>
              </a:spcAft>
              <a:buClr>
                <a:srgbClr val="263C85"/>
              </a:buClr>
              <a:defRPr/>
            </a:pPr>
            <a:r>
              <a:rPr lang="en-US" b="1" dirty="0">
                <a:solidFill>
                  <a:srgbClr val="8E4B09"/>
                </a:solidFill>
                <a:latin typeface="Calibri" panose="020F0502020204030204" pitchFamily="34" charset="0"/>
              </a:rPr>
              <a:t>Bid draft can be saved and bid document can be downloaded for review </a:t>
            </a:r>
            <a:r>
              <a:rPr lang="en-US" dirty="0">
                <a:solidFill>
                  <a:srgbClr val="373737"/>
                </a:solidFill>
                <a:latin typeface="Calibri" panose="020F0502020204030204" pitchFamily="34" charset="0"/>
              </a:rPr>
              <a:t>post which bid can be successfully published</a:t>
            </a:r>
          </a:p>
        </p:txBody>
      </p:sp>
    </p:spTree>
    <p:extLst>
      <p:ext uri="{BB962C8B-B14F-4D97-AF65-F5344CB8AC3E}">
        <p14:creationId xmlns:p14="http://schemas.microsoft.com/office/powerpoint/2010/main" val="3066285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DEDD236E-BA24-4A38-9A99-BCDBBB712ED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8"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DEDD236E-BA24-4A38-9A99-BCDBBB712E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41E8C921-47CA-4859-91B3-B73EA3B3B52E}"/>
              </a:ext>
            </a:extLst>
          </p:cNvPr>
          <p:cNvSpPr>
            <a:spLocks noGrp="1"/>
          </p:cNvSpPr>
          <p:nvPr>
            <p:ph type="title"/>
          </p:nvPr>
        </p:nvSpPr>
        <p:spPr>
          <a:xfrm>
            <a:off x="930084" y="370667"/>
            <a:ext cx="8250507" cy="387798"/>
          </a:xfrm>
        </p:spPr>
        <p:txBody>
          <a:bodyPr vert="horz"/>
          <a:lstStyle/>
          <a:p>
            <a:r>
              <a:rPr lang="en-US" sz="2800" b="1" dirty="0">
                <a:solidFill>
                  <a:srgbClr val="263C85"/>
                </a:solidFill>
              </a:rPr>
              <a:t>Consistent growth in Buyer</a:t>
            </a:r>
            <a:r>
              <a:rPr lang="en-US" sz="2800" dirty="0">
                <a:solidFill>
                  <a:srgbClr val="263C85"/>
                </a:solidFill>
              </a:rPr>
              <a:t> and </a:t>
            </a:r>
            <a:r>
              <a:rPr lang="en-US" sz="2800" b="1" dirty="0">
                <a:solidFill>
                  <a:srgbClr val="263C85"/>
                </a:solidFill>
              </a:rPr>
              <a:t>Seller ecosystem</a:t>
            </a:r>
            <a:endParaRPr lang="en-US" sz="2800" dirty="0">
              <a:solidFill>
                <a:srgbClr val="263C85"/>
              </a:solidFill>
            </a:endParaRPr>
          </a:p>
        </p:txBody>
      </p:sp>
      <p:sp>
        <p:nvSpPr>
          <p:cNvPr id="76" name="ee4pFootnotes">
            <a:extLst>
              <a:ext uri="{FF2B5EF4-FFF2-40B4-BE49-F238E27FC236}">
                <a16:creationId xmlns:a16="http://schemas.microsoft.com/office/drawing/2014/main" xmlns="" id="{C8E2F9E5-E1AC-4DB5-8007-14F9CF9FF465}"/>
              </a:ext>
            </a:extLst>
          </p:cNvPr>
          <p:cNvSpPr>
            <a:spLocks noChangeArrowheads="1"/>
          </p:cNvSpPr>
          <p:nvPr/>
        </p:nvSpPr>
        <p:spPr bwMode="auto">
          <a:xfrm>
            <a:off x="1633731" y="6588959"/>
            <a:ext cx="9565865"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73737"/>
                </a:solidFill>
                <a:effectLst/>
                <a:uLnTx/>
                <a:uFillTx/>
                <a:latin typeface="Trebuchet MS" panose="020B0603020202020204" pitchFamily="34" charset="0"/>
                <a:ea typeface="+mn-ea"/>
                <a:cs typeface="Arial" pitchFamily="34" charset="0"/>
              </a:rPr>
              <a:t>Source: GeM Transactions and Finance data</a:t>
            </a:r>
          </a:p>
        </p:txBody>
      </p:sp>
      <p:sp>
        <p:nvSpPr>
          <p:cNvPr id="44" name="TextBox 43">
            <a:extLst>
              <a:ext uri="{FF2B5EF4-FFF2-40B4-BE49-F238E27FC236}">
                <a16:creationId xmlns:a16="http://schemas.microsoft.com/office/drawing/2014/main" xmlns="" id="{C93547AB-CD55-4B57-A0B7-F7E59656C1EF}"/>
              </a:ext>
            </a:extLst>
          </p:cNvPr>
          <p:cNvSpPr txBox="1"/>
          <p:nvPr/>
        </p:nvSpPr>
        <p:spPr>
          <a:xfrm>
            <a:off x="752733" y="1305123"/>
            <a:ext cx="5068542" cy="30777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a:buFont typeface="Trebuchet MS" panose="020B0603020202020204" pitchFamily="34" charset="0"/>
              <a:buChar char="​"/>
            </a:pPr>
            <a:r>
              <a:rPr lang="en-US" sz="2000" b="1" dirty="0">
                <a:solidFill>
                  <a:srgbClr val="8E4B09"/>
                </a:solidFill>
                <a:ea typeface="+mj-ea"/>
                <a:cs typeface="+mj-cs"/>
              </a:rPr>
              <a:t>Growth of buyer organizations on GeM</a:t>
            </a:r>
          </a:p>
        </p:txBody>
      </p:sp>
      <p:cxnSp>
        <p:nvCxnSpPr>
          <p:cNvPr id="53" name="Straight Connector 52">
            <a:extLst>
              <a:ext uri="{FF2B5EF4-FFF2-40B4-BE49-F238E27FC236}">
                <a16:creationId xmlns:a16="http://schemas.microsoft.com/office/drawing/2014/main" xmlns="" id="{DA4E9982-2DF0-41D1-B857-582167E1A1F4}"/>
              </a:ext>
            </a:extLst>
          </p:cNvPr>
          <p:cNvCxnSpPr>
            <a:cxnSpLocks/>
          </p:cNvCxnSpPr>
          <p:nvPr/>
        </p:nvCxnSpPr>
        <p:spPr>
          <a:xfrm>
            <a:off x="6061567" y="1387600"/>
            <a:ext cx="0" cy="3024000"/>
          </a:xfrm>
          <a:prstGeom prst="line">
            <a:avLst/>
          </a:prstGeom>
          <a:ln w="9525" cap="flat" cmpd="sng" algn="ctr">
            <a:solidFill>
              <a:schemeClr val="tx2"/>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DC2E3D10-E1D6-4AC4-889C-C00DF8F7CF29}"/>
              </a:ext>
            </a:extLst>
          </p:cNvPr>
          <p:cNvSpPr txBox="1"/>
          <p:nvPr/>
        </p:nvSpPr>
        <p:spPr>
          <a:xfrm>
            <a:off x="6379000" y="1305734"/>
            <a:ext cx="5361052" cy="30797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oAutofit/>
          </a:bodyPr>
          <a:lstStyle>
            <a:defPPr>
              <a:defRPr lang="en-US"/>
            </a:defPPr>
            <a:lvl1pPr>
              <a:defRPr sz="2000">
                <a:solidFill>
                  <a:schemeClr val="tx2"/>
                </a:solidFill>
                <a:ea typeface="+mj-ea"/>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Font typeface="Trebuchet MS" panose="020B0603020202020204" pitchFamily="34" charset="0"/>
              <a:buChar char="​"/>
            </a:pPr>
            <a:r>
              <a:rPr lang="en-US" b="1" dirty="0">
                <a:solidFill>
                  <a:srgbClr val="8E4B09"/>
                </a:solidFill>
              </a:rPr>
              <a:t>Growth of sellers and service providers on GeM</a:t>
            </a:r>
            <a:r>
              <a:rPr lang="en-US" b="1" dirty="0">
                <a:solidFill>
                  <a:srgbClr val="FF0000"/>
                </a:solidFill>
              </a:rPr>
              <a:t>**</a:t>
            </a:r>
          </a:p>
        </p:txBody>
      </p:sp>
      <p:cxnSp>
        <p:nvCxnSpPr>
          <p:cNvPr id="4" name="Straight Connector 3">
            <a:extLst>
              <a:ext uri="{FF2B5EF4-FFF2-40B4-BE49-F238E27FC236}">
                <a16:creationId xmlns:a16="http://schemas.microsoft.com/office/drawing/2014/main" xmlns="" id="{6BCF3038-FE10-1A65-1280-408257E1485B}"/>
              </a:ext>
            </a:extLst>
          </p:cNvPr>
          <p:cNvCxnSpPr>
            <a:cxnSpLocks/>
          </p:cNvCxnSpPr>
          <p:nvPr/>
        </p:nvCxnSpPr>
        <p:spPr>
          <a:xfrm>
            <a:off x="373567" y="4542410"/>
            <a:ext cx="11376000" cy="0"/>
          </a:xfrm>
          <a:prstGeom prst="line">
            <a:avLst/>
          </a:prstGeom>
          <a:ln w="9525" cap="flat" cmpd="sng" algn="ctr">
            <a:solidFill>
              <a:schemeClr val="tx2"/>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 name="Table 22">
            <a:extLst>
              <a:ext uri="{FF2B5EF4-FFF2-40B4-BE49-F238E27FC236}">
                <a16:creationId xmlns:a16="http://schemas.microsoft.com/office/drawing/2014/main" xmlns="" id="{36437A35-F160-1043-C860-1EA9972B8877}"/>
              </a:ext>
            </a:extLst>
          </p:cNvPr>
          <p:cNvGraphicFramePr>
            <a:graphicFrameLocks noGrp="1"/>
          </p:cNvGraphicFramePr>
          <p:nvPr/>
        </p:nvGraphicFramePr>
        <p:xfrm>
          <a:off x="703605" y="4735606"/>
          <a:ext cx="10538353" cy="1483360"/>
        </p:xfrm>
        <a:graphic>
          <a:graphicData uri="http://schemas.openxmlformats.org/drawingml/2006/table">
            <a:tbl>
              <a:tblPr firstRow="1" bandRow="1">
                <a:tableStyleId>{1FECB4D8-DB02-4DC6-A0A2-4F2EBAE1DC90}</a:tableStyleId>
              </a:tblPr>
              <a:tblGrid>
                <a:gridCol w="4165067">
                  <a:extLst>
                    <a:ext uri="{9D8B030D-6E8A-4147-A177-3AD203B41FA5}">
                      <a16:colId xmlns:a16="http://schemas.microsoft.com/office/drawing/2014/main" xmlns="" val="3498769427"/>
                    </a:ext>
                  </a:extLst>
                </a:gridCol>
                <a:gridCol w="2076877">
                  <a:extLst>
                    <a:ext uri="{9D8B030D-6E8A-4147-A177-3AD203B41FA5}">
                      <a16:colId xmlns:a16="http://schemas.microsoft.com/office/drawing/2014/main" xmlns="" val="4259734183"/>
                    </a:ext>
                  </a:extLst>
                </a:gridCol>
                <a:gridCol w="1896894">
                  <a:extLst>
                    <a:ext uri="{9D8B030D-6E8A-4147-A177-3AD203B41FA5}">
                      <a16:colId xmlns:a16="http://schemas.microsoft.com/office/drawing/2014/main" xmlns="" val="1716543448"/>
                    </a:ext>
                  </a:extLst>
                </a:gridCol>
                <a:gridCol w="2399515">
                  <a:extLst>
                    <a:ext uri="{9D8B030D-6E8A-4147-A177-3AD203B41FA5}">
                      <a16:colId xmlns:a16="http://schemas.microsoft.com/office/drawing/2014/main" xmlns="" val="234844934"/>
                    </a:ext>
                  </a:extLst>
                </a:gridCol>
              </a:tblGrid>
              <a:tr h="370840">
                <a:tc>
                  <a:txBody>
                    <a:bodyPr/>
                    <a:lstStyle/>
                    <a:p>
                      <a:pPr algn="ctr"/>
                      <a:r>
                        <a:rPr lang="en-IN" sz="1800" b="1" dirty="0">
                          <a:solidFill>
                            <a:schemeClr val="bg1"/>
                          </a:solidFill>
                        </a:rPr>
                        <a:t>Description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3C85"/>
                    </a:solidFill>
                  </a:tcPr>
                </a:tc>
                <a:tc>
                  <a:txBody>
                    <a:bodyPr/>
                    <a:lstStyle/>
                    <a:p>
                      <a:pPr marL="0" algn="ctr" defTabSz="914400" rtl="0" eaLnBrk="1" fontAlgn="b" latinLnBrk="0" hangingPunct="1"/>
                      <a:r>
                        <a:rPr lang="en-IN" sz="1800" b="1" kern="1200" dirty="0">
                          <a:solidFill>
                            <a:schemeClr val="bg1"/>
                          </a:solidFill>
                        </a:rPr>
                        <a:t>FY21</a:t>
                      </a:r>
                      <a:endParaRPr lang="en-IN" sz="1800" b="1" kern="1200" dirty="0">
                        <a:solidFill>
                          <a:schemeClr val="bg1"/>
                        </a:solidFill>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3C85"/>
                    </a:solidFill>
                  </a:tcPr>
                </a:tc>
                <a:tc>
                  <a:txBody>
                    <a:bodyPr/>
                    <a:lstStyle/>
                    <a:p>
                      <a:pPr marL="0" algn="ctr" defTabSz="914400" rtl="0" eaLnBrk="1" fontAlgn="b" latinLnBrk="0" hangingPunct="1"/>
                      <a:r>
                        <a:rPr lang="en-IN" sz="1800" b="1" kern="1200" dirty="0">
                          <a:solidFill>
                            <a:schemeClr val="bg1"/>
                          </a:solidFill>
                        </a:rPr>
                        <a:t>FY22</a:t>
                      </a:r>
                      <a:endParaRPr lang="en-IN" sz="1800" b="1" kern="1200" dirty="0">
                        <a:solidFill>
                          <a:schemeClr val="bg1"/>
                        </a:solidFill>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3C85"/>
                    </a:solidFill>
                  </a:tcPr>
                </a:tc>
                <a:tc>
                  <a:txBody>
                    <a:bodyPr/>
                    <a:lstStyle/>
                    <a:p>
                      <a:pPr marL="0" algn="ctr" defTabSz="914400" rtl="0" eaLnBrk="1" latinLnBrk="0" hangingPunct="1"/>
                      <a:r>
                        <a:rPr lang="en-IN" sz="1800" b="1" kern="1200" dirty="0">
                          <a:solidFill>
                            <a:schemeClr val="bg1"/>
                          </a:solidFill>
                        </a:rPr>
                        <a:t>FY23 (till 20th Mar’23)</a:t>
                      </a:r>
                      <a:endParaRPr lang="en-IN" sz="1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3C85"/>
                    </a:solidFill>
                  </a:tcPr>
                </a:tc>
                <a:extLst>
                  <a:ext uri="{0D108BD9-81ED-4DB2-BD59-A6C34878D82A}">
                    <a16:rowId xmlns:a16="http://schemas.microsoft.com/office/drawing/2014/main" xmlns="" val="3857828289"/>
                  </a:ext>
                </a:extLst>
              </a:tr>
              <a:tr h="370840">
                <a:tc>
                  <a:txBody>
                    <a:bodyPr/>
                    <a:lstStyle/>
                    <a:p>
                      <a:pPr algn="ctr"/>
                      <a:r>
                        <a:rPr lang="en-US" sz="1800" b="1" dirty="0"/>
                        <a:t>Average Order Value Per Day (₹ crore)</a:t>
                      </a:r>
                      <a:endParaRPr lang="en-IN"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10000"/>
                        <a:lumOff val="90000"/>
                      </a:schemeClr>
                    </a:solidFill>
                  </a:tcPr>
                </a:tc>
                <a:tc>
                  <a:txBody>
                    <a:bodyPr/>
                    <a:lstStyle/>
                    <a:p>
                      <a:pPr algn="ctr" fontAlgn="b"/>
                      <a:r>
                        <a:rPr lang="en-IN" sz="1800" b="0" i="0" u="none" strike="noStrike" dirty="0">
                          <a:solidFill>
                            <a:srgbClr val="000000"/>
                          </a:solidFill>
                          <a:effectLst/>
                          <a:latin typeface="Calibri" panose="020F0502020204030204" pitchFamily="34" charset="0"/>
                        </a:rPr>
                        <a:t>69</a:t>
                      </a:r>
                    </a:p>
                  </a:txBody>
                  <a:tcPr marL="7620" marR="7620" marT="762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10000"/>
                        <a:lumOff val="90000"/>
                      </a:schemeClr>
                    </a:solidFill>
                  </a:tcPr>
                </a:tc>
                <a:tc>
                  <a:txBody>
                    <a:bodyPr/>
                    <a:lstStyle/>
                    <a:p>
                      <a:pPr algn="ctr" fontAlgn="b"/>
                      <a:r>
                        <a:rPr lang="en-IN" sz="1800" b="0" i="0" u="none" strike="noStrike" dirty="0">
                          <a:solidFill>
                            <a:srgbClr val="000000"/>
                          </a:solidFill>
                          <a:effectLst/>
                          <a:latin typeface="Calibri" panose="020F0502020204030204" pitchFamily="34" charset="0"/>
                        </a:rPr>
                        <a:t>292</a:t>
                      </a:r>
                    </a:p>
                  </a:txBody>
                  <a:tcPr marL="7620" marR="7620" marT="762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10000"/>
                        <a:lumOff val="90000"/>
                      </a:schemeClr>
                    </a:solidFill>
                  </a:tcPr>
                </a:tc>
                <a:tc>
                  <a:txBody>
                    <a:bodyPr/>
                    <a:lstStyle/>
                    <a:p>
                      <a:pPr algn="ctr" fontAlgn="b"/>
                      <a:r>
                        <a:rPr lang="en-IN" sz="1800" b="0" i="0" u="none" strike="noStrike" dirty="0">
                          <a:solidFill>
                            <a:srgbClr val="000000"/>
                          </a:solidFill>
                          <a:effectLst/>
                          <a:latin typeface="Calibri" panose="020F0502020204030204" pitchFamily="34" charset="0"/>
                        </a:rPr>
                        <a:t>514</a:t>
                      </a:r>
                    </a:p>
                  </a:txBody>
                  <a:tcPr marL="7620" marR="7620" marT="762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10000"/>
                        <a:lumOff val="90000"/>
                      </a:schemeClr>
                    </a:solidFill>
                  </a:tcPr>
                </a:tc>
                <a:extLst>
                  <a:ext uri="{0D108BD9-81ED-4DB2-BD59-A6C34878D82A}">
                    <a16:rowId xmlns:a16="http://schemas.microsoft.com/office/drawing/2014/main" xmlns="" val="259066081"/>
                  </a:ext>
                </a:extLst>
              </a:tr>
              <a:tr h="370840">
                <a:tc>
                  <a:txBody>
                    <a:bodyPr/>
                    <a:lstStyle/>
                    <a:p>
                      <a:pPr algn="ctr"/>
                      <a:r>
                        <a:rPr lang="en-US" sz="1800" b="1" dirty="0"/>
                        <a:t>Average No. of Orders Per Day</a:t>
                      </a:r>
                      <a:endParaRPr lang="en-IN"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800" b="0" i="0" u="none" strike="noStrike" dirty="0">
                          <a:solidFill>
                            <a:srgbClr val="000000"/>
                          </a:solidFill>
                          <a:effectLst/>
                          <a:latin typeface="Calibri" panose="020F0502020204030204" pitchFamily="34" charset="0"/>
                        </a:rPr>
                        <a:t>5,337 </a:t>
                      </a:r>
                    </a:p>
                  </a:txBody>
                  <a:tcPr marL="7620" marR="7620" marT="762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800" b="0" i="0" u="none" strike="noStrike" dirty="0">
                          <a:solidFill>
                            <a:srgbClr val="000000"/>
                          </a:solidFill>
                          <a:effectLst/>
                          <a:latin typeface="Calibri" panose="020F0502020204030204" pitchFamily="34" charset="0"/>
                        </a:rPr>
                        <a:t>9,086 </a:t>
                      </a:r>
                    </a:p>
                  </a:txBody>
                  <a:tcPr marL="7620" marR="7620" marT="762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800" b="0" i="0" u="none" strike="noStrike" dirty="0">
                          <a:solidFill>
                            <a:srgbClr val="000000"/>
                          </a:solidFill>
                          <a:effectLst/>
                          <a:latin typeface="Calibri" panose="020F0502020204030204" pitchFamily="34" charset="0"/>
                        </a:rPr>
                        <a:t>13,306 </a:t>
                      </a:r>
                    </a:p>
                  </a:txBody>
                  <a:tcPr marL="7620" marR="7620" marT="762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169895983"/>
                  </a:ext>
                </a:extLst>
              </a:tr>
              <a:tr h="370840">
                <a:tc>
                  <a:txBody>
                    <a:bodyPr/>
                    <a:lstStyle/>
                    <a:p>
                      <a:pPr algn="ctr"/>
                      <a:r>
                        <a:rPr lang="en-US" sz="1800" b="1" dirty="0"/>
                        <a:t>Average No. of Bids/RA Per Day</a:t>
                      </a:r>
                      <a:endParaRPr lang="en-IN"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10000"/>
                        <a:lumOff val="90000"/>
                      </a:schemeClr>
                    </a:solidFill>
                  </a:tcPr>
                </a:tc>
                <a:tc>
                  <a:txBody>
                    <a:bodyPr/>
                    <a:lstStyle/>
                    <a:p>
                      <a:pPr algn="ctr" fontAlgn="b"/>
                      <a:r>
                        <a:rPr lang="en-IN" sz="1800" b="0" i="0" u="none" strike="noStrike" dirty="0">
                          <a:solidFill>
                            <a:srgbClr val="000000"/>
                          </a:solidFill>
                          <a:effectLst/>
                          <a:latin typeface="Calibri" panose="020F0502020204030204" pitchFamily="34" charset="0"/>
                        </a:rPr>
                        <a:t>1,824 </a:t>
                      </a:r>
                    </a:p>
                  </a:txBody>
                  <a:tcPr marL="7620" marR="7620" marT="762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10000"/>
                        <a:lumOff val="90000"/>
                      </a:schemeClr>
                    </a:solidFill>
                  </a:tcPr>
                </a:tc>
                <a:tc>
                  <a:txBody>
                    <a:bodyPr/>
                    <a:lstStyle/>
                    <a:p>
                      <a:pPr algn="ctr" fontAlgn="b"/>
                      <a:r>
                        <a:rPr lang="en-IN" sz="1800" b="0" i="0" u="none" strike="noStrike" dirty="0">
                          <a:solidFill>
                            <a:srgbClr val="000000"/>
                          </a:solidFill>
                          <a:effectLst/>
                          <a:latin typeface="Calibri" panose="020F0502020204030204" pitchFamily="34" charset="0"/>
                        </a:rPr>
                        <a:t>1,913 </a:t>
                      </a:r>
                    </a:p>
                  </a:txBody>
                  <a:tcPr marL="7620" marR="7620" marT="762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10000"/>
                        <a:lumOff val="90000"/>
                      </a:schemeClr>
                    </a:solidFill>
                  </a:tcPr>
                </a:tc>
                <a:tc>
                  <a:txBody>
                    <a:bodyPr/>
                    <a:lstStyle/>
                    <a:p>
                      <a:pPr algn="ctr" fontAlgn="b"/>
                      <a:r>
                        <a:rPr lang="en-IN" sz="1800" b="0" i="0" u="none" strike="noStrike" dirty="0">
                          <a:solidFill>
                            <a:srgbClr val="000000"/>
                          </a:solidFill>
                          <a:effectLst/>
                          <a:latin typeface="Calibri" panose="020F0502020204030204" pitchFamily="34" charset="0"/>
                        </a:rPr>
                        <a:t>2,482</a:t>
                      </a:r>
                    </a:p>
                  </a:txBody>
                  <a:tcPr marL="7620" marR="7620" marT="762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10000"/>
                        <a:lumOff val="90000"/>
                      </a:schemeClr>
                    </a:solidFill>
                  </a:tcPr>
                </a:tc>
                <a:extLst>
                  <a:ext uri="{0D108BD9-81ED-4DB2-BD59-A6C34878D82A}">
                    <a16:rowId xmlns:a16="http://schemas.microsoft.com/office/drawing/2014/main" xmlns="" val="768326614"/>
                  </a:ext>
                </a:extLst>
              </a:tr>
            </a:tbl>
          </a:graphicData>
        </a:graphic>
      </p:graphicFrame>
      <p:graphicFrame>
        <p:nvGraphicFramePr>
          <p:cNvPr id="7" name="Chart 6">
            <a:extLst>
              <a:ext uri="{FF2B5EF4-FFF2-40B4-BE49-F238E27FC236}">
                <a16:creationId xmlns:a16="http://schemas.microsoft.com/office/drawing/2014/main" xmlns="" id="{58BB711D-CD3F-44A2-28A7-980C2D6A31AD}"/>
              </a:ext>
            </a:extLst>
          </p:cNvPr>
          <p:cNvGraphicFramePr>
            <a:graphicFrameLocks/>
          </p:cNvGraphicFramePr>
          <p:nvPr/>
        </p:nvGraphicFramePr>
        <p:xfrm>
          <a:off x="373567" y="1301670"/>
          <a:ext cx="5599215" cy="311428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a:extLst>
              <a:ext uri="{FF2B5EF4-FFF2-40B4-BE49-F238E27FC236}">
                <a16:creationId xmlns:a16="http://schemas.microsoft.com/office/drawing/2014/main" xmlns="" id="{D27A4637-6860-B089-9718-FFB6B684B67C}"/>
              </a:ext>
            </a:extLst>
          </p:cNvPr>
          <p:cNvGraphicFramePr>
            <a:graphicFrameLocks/>
          </p:cNvGraphicFramePr>
          <p:nvPr/>
        </p:nvGraphicFramePr>
        <p:xfrm>
          <a:off x="6219220" y="1591821"/>
          <a:ext cx="5363180" cy="2937710"/>
        </p:xfrm>
        <a:graphic>
          <a:graphicData uri="http://schemas.openxmlformats.org/drawingml/2006/chart">
            <c:chart xmlns:c="http://schemas.openxmlformats.org/drawingml/2006/chart" xmlns:r="http://schemas.openxmlformats.org/officeDocument/2006/relationships" r:id="rId8"/>
          </a:graphicData>
        </a:graphic>
      </p:graphicFrame>
      <p:sp>
        <p:nvSpPr>
          <p:cNvPr id="6" name="TextBox 5">
            <a:extLst>
              <a:ext uri="{FF2B5EF4-FFF2-40B4-BE49-F238E27FC236}">
                <a16:creationId xmlns:a16="http://schemas.microsoft.com/office/drawing/2014/main" xmlns="" id="{383FFD62-5D72-8229-D76A-D0BD54686971}"/>
              </a:ext>
            </a:extLst>
          </p:cNvPr>
          <p:cNvSpPr txBox="1"/>
          <p:nvPr/>
        </p:nvSpPr>
        <p:spPr>
          <a:xfrm>
            <a:off x="11447541" y="1811550"/>
            <a:ext cx="302025" cy="22428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err="1">
              <a:solidFill>
                <a:schemeClr val="tx1"/>
              </a:solidFill>
            </a:endParaRPr>
          </a:p>
        </p:txBody>
      </p:sp>
      <p:sp>
        <p:nvSpPr>
          <p:cNvPr id="9" name="TextBox 8">
            <a:extLst>
              <a:ext uri="{FF2B5EF4-FFF2-40B4-BE49-F238E27FC236}">
                <a16:creationId xmlns:a16="http://schemas.microsoft.com/office/drawing/2014/main" xmlns="" id="{FE369775-1121-2C9A-AB4E-02CCEFBF2F85}"/>
              </a:ext>
            </a:extLst>
          </p:cNvPr>
          <p:cNvSpPr txBox="1"/>
          <p:nvPr/>
        </p:nvSpPr>
        <p:spPr>
          <a:xfrm>
            <a:off x="1513511" y="6238789"/>
            <a:ext cx="7910422" cy="2485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t>
            </a:r>
            <a:r>
              <a:rPr lang="en-US" dirty="0">
                <a:solidFill>
                  <a:schemeClr val="tx1"/>
                </a:solidFill>
              </a:rPr>
              <a:t>: </a:t>
            </a:r>
            <a:r>
              <a:rPr lang="en-US" sz="800" b="1" dirty="0">
                <a:solidFill>
                  <a:schemeClr val="tx1"/>
                </a:solidFill>
              </a:rPr>
              <a:t>From FY 21 , figures of sellers has increased drastically due to integration of GeM with Udyam portal. Present active sellers are ~14 lakh and GeM has taken up aggressive outreach through CSC and Post Offices to complete registration formalities for the provisionally registered sellers extracted through Udyam portal.</a:t>
            </a:r>
            <a:endParaRPr lang="en-IN" sz="800" b="1" dirty="0" err="1">
              <a:solidFill>
                <a:schemeClr val="tx1"/>
              </a:solidFill>
            </a:endParaRPr>
          </a:p>
        </p:txBody>
      </p:sp>
    </p:spTree>
    <p:extLst>
      <p:ext uri="{BB962C8B-B14F-4D97-AF65-F5344CB8AC3E}">
        <p14:creationId xmlns:p14="http://schemas.microsoft.com/office/powerpoint/2010/main" val="2927738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2" hidden="1">
            <a:extLst>
              <a:ext uri="{FF2B5EF4-FFF2-40B4-BE49-F238E27FC236}">
                <a16:creationId xmlns:a16="http://schemas.microsoft.com/office/drawing/2014/main" xmlns="" id="{F9379872-4616-4A2C-9C8D-9DB24399EAF8}"/>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30" name="think-cell Slide" r:id="rId7" imgW="360" imgH="360" progId="TCLayout.ActiveDocument.1">
                  <p:embed/>
                </p:oleObj>
              </mc:Choice>
              <mc:Fallback>
                <p:oleObj name="think-cell Slide" r:id="rId7" imgW="360" imgH="360" progId="TCLayout.ActiveDocument.1">
                  <p:embed/>
                  <p:pic>
                    <p:nvPicPr>
                      <p:cNvPr id="83970" name="Object 2" hidden="1">
                        <a:extLst>
                          <a:ext uri="{FF2B5EF4-FFF2-40B4-BE49-F238E27FC236}">
                            <a16:creationId xmlns:a16="http://schemas.microsoft.com/office/drawing/2014/main" xmlns="" id="{F9379872-4616-4A2C-9C8D-9DB24399EA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itle 3">
            <a:extLst>
              <a:ext uri="{FF2B5EF4-FFF2-40B4-BE49-F238E27FC236}">
                <a16:creationId xmlns:a16="http://schemas.microsoft.com/office/drawing/2014/main" xmlns="" id="{5C5FEF9E-72DE-45F3-BA07-65B107030267}"/>
              </a:ext>
            </a:extLst>
          </p:cNvPr>
          <p:cNvSpPr>
            <a:spLocks noGrp="1"/>
          </p:cNvSpPr>
          <p:nvPr>
            <p:ph type="title"/>
          </p:nvPr>
        </p:nvSpPr>
        <p:spPr>
          <a:xfrm>
            <a:off x="873125" y="446088"/>
            <a:ext cx="10683875" cy="387350"/>
          </a:xfrm>
        </p:spPr>
        <p:txBody>
          <a:bodyPr vert="horz" rtlCol="0"/>
          <a:lstStyle/>
          <a:p>
            <a:pPr fontAlgn="auto">
              <a:spcAft>
                <a:spcPts val="0"/>
              </a:spcAft>
              <a:defRPr/>
            </a:pPr>
            <a:r>
              <a:rPr sz="2800" dirty="0">
                <a:solidFill>
                  <a:srgbClr val="8E4B09"/>
                </a:solidFill>
              </a:rPr>
              <a:t>Customer Helpdesk | </a:t>
            </a:r>
            <a:r>
              <a:rPr sz="2800" dirty="0"/>
              <a:t>Overview</a:t>
            </a:r>
          </a:p>
        </p:txBody>
      </p:sp>
      <p:graphicFrame>
        <p:nvGraphicFramePr>
          <p:cNvPr id="5" name="Table 4">
            <a:extLst>
              <a:ext uri="{FF2B5EF4-FFF2-40B4-BE49-F238E27FC236}">
                <a16:creationId xmlns:a16="http://schemas.microsoft.com/office/drawing/2014/main" xmlns="" id="{B1EBC8E6-15C9-44A6-AD83-DA7DDF69872E}"/>
              </a:ext>
            </a:extLst>
          </p:cNvPr>
          <p:cNvGraphicFramePr>
            <a:graphicFrameLocks noGrp="1"/>
          </p:cNvGraphicFramePr>
          <p:nvPr/>
        </p:nvGraphicFramePr>
        <p:xfrm>
          <a:off x="838200" y="1255713"/>
          <a:ext cx="10515600" cy="4820557"/>
        </p:xfrm>
        <a:graphic>
          <a:graphicData uri="http://schemas.openxmlformats.org/drawingml/2006/table">
            <a:tbl>
              <a:tblPr>
                <a:tableStyleId>{72833802-FEF1-4C79-8D5D-14CF1EAF98D9}</a:tableStyleId>
              </a:tblPr>
              <a:tblGrid>
                <a:gridCol w="2455606">
                  <a:extLst>
                    <a:ext uri="{9D8B030D-6E8A-4147-A177-3AD203B41FA5}">
                      <a16:colId xmlns:a16="http://schemas.microsoft.com/office/drawing/2014/main" xmlns="" val="20000"/>
                    </a:ext>
                  </a:extLst>
                </a:gridCol>
                <a:gridCol w="8059994">
                  <a:extLst>
                    <a:ext uri="{9D8B030D-6E8A-4147-A177-3AD203B41FA5}">
                      <a16:colId xmlns:a16="http://schemas.microsoft.com/office/drawing/2014/main" xmlns="" val="20001"/>
                    </a:ext>
                  </a:extLst>
                </a:gridCol>
              </a:tblGrid>
              <a:tr h="473088">
                <a:tc>
                  <a:txBody>
                    <a:bodyPr/>
                    <a:lstStyle/>
                    <a:p>
                      <a:pPr algn="l" fontAlgn="b"/>
                      <a:r>
                        <a:rPr lang="en-US" sz="2000" b="1" u="none" strike="noStrike" kern="1200" dirty="0">
                          <a:solidFill>
                            <a:srgbClr val="F2F2F2"/>
                          </a:solidFill>
                          <a:effectLst/>
                          <a:latin typeface="+mn-lt"/>
                          <a:ea typeface="+mn-ea"/>
                          <a:cs typeface="+mn-cs"/>
                        </a:rPr>
                        <a:t>Parameter</a:t>
                      </a:r>
                      <a:endParaRPr lang="en-IN" sz="2000" b="1" u="none" strike="noStrike" kern="1200" dirty="0">
                        <a:solidFill>
                          <a:srgbClr val="F2F2F2"/>
                        </a:solidFill>
                        <a:effectLst/>
                        <a:latin typeface="+mn-lt"/>
                        <a:ea typeface="+mn-ea"/>
                        <a:cs typeface="+mn-cs"/>
                      </a:endParaRPr>
                    </a:p>
                  </a:txBody>
                  <a:tcPr marL="137160" marR="6350" marT="6349" marB="45711" anchor="ctr">
                    <a:lnL w="12700" cap="flat" cmpd="sng" algn="ctr">
                      <a:solidFill>
                        <a:srgbClr val="ED7D3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US" sz="2000" b="1" u="none" strike="noStrike" kern="1200" dirty="0">
                          <a:solidFill>
                            <a:srgbClr val="F2F2F2"/>
                          </a:solidFill>
                          <a:effectLst/>
                          <a:latin typeface="+mn-lt"/>
                          <a:ea typeface="+mn-ea"/>
                          <a:cs typeface="+mn-cs"/>
                        </a:rPr>
                        <a:t>Details </a:t>
                      </a:r>
                      <a:endParaRPr lang="en-IN" sz="2000" b="1" u="none" strike="noStrike" kern="1200" dirty="0">
                        <a:solidFill>
                          <a:srgbClr val="F2F2F2"/>
                        </a:solidFill>
                        <a:effectLst/>
                        <a:latin typeface="+mn-lt"/>
                        <a:ea typeface="+mn-ea"/>
                        <a:cs typeface="+mn-cs"/>
                      </a:endParaRPr>
                    </a:p>
                  </a:txBody>
                  <a:tcPr marL="137160" marR="6350" marT="6349" marB="45711" anchor="ctr">
                    <a:lnL w="12700" cap="flat" cmpd="sng" algn="ctr">
                      <a:noFill/>
                      <a:prstDash val="solid"/>
                      <a:round/>
                      <a:headEnd type="none" w="med" len="med"/>
                      <a:tailEnd type="none" w="med" len="med"/>
                    </a:lnL>
                    <a:lnR w="12700" cap="flat" cmpd="sng" algn="ctr">
                      <a:solidFill>
                        <a:srgbClr val="ED7D31"/>
                      </a:solidFill>
                      <a:prstDash val="solid"/>
                      <a:round/>
                      <a:headEnd type="none" w="med" len="med"/>
                      <a:tailEnd type="none" w="med" len="med"/>
                    </a:lnR>
                    <a:lnT w="6350" cap="flat" cmpd="sng" algn="ctr">
                      <a:noFill/>
                      <a:prstDash val="solid"/>
                      <a:miter lim="800000"/>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76282">
                <a:tc>
                  <a:txBody>
                    <a:bodyPr/>
                    <a:lstStyle/>
                    <a:p>
                      <a:pPr algn="l" fontAlgn="ctr"/>
                      <a:r>
                        <a:rPr lang="en-US" sz="1800" b="0" i="0" u="none" strike="noStrike" kern="1200" dirty="0">
                          <a:solidFill>
                            <a:srgbClr val="000000"/>
                          </a:solidFill>
                          <a:effectLst/>
                          <a:latin typeface="+mn-lt"/>
                          <a:ea typeface="+mn-ea"/>
                          <a:cs typeface="+mn-cs"/>
                        </a:rPr>
                        <a:t># of Contact Centres</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800" b="0" i="0" u="none" strike="noStrike" kern="1200" dirty="0">
                          <a:solidFill>
                            <a:srgbClr val="000000"/>
                          </a:solidFill>
                          <a:effectLst/>
                          <a:latin typeface="+mn-lt"/>
                          <a:ea typeface="+mn-ea"/>
                          <a:cs typeface="+mn-cs"/>
                        </a:rPr>
                        <a:t>2 </a:t>
                      </a:r>
                      <a:r>
                        <a:rPr lang="en-US" sz="1800" b="0" i="0" u="none" strike="noStrike" kern="1200" dirty="0" err="1">
                          <a:solidFill>
                            <a:srgbClr val="000000"/>
                          </a:solidFill>
                          <a:effectLst/>
                          <a:latin typeface="+mn-lt"/>
                          <a:ea typeface="+mn-ea"/>
                          <a:cs typeface="+mn-cs"/>
                        </a:rPr>
                        <a:t>centres</a:t>
                      </a:r>
                      <a:r>
                        <a:rPr lang="en-US" sz="1800" b="0" i="0" u="none" strike="noStrike" kern="1200" dirty="0">
                          <a:solidFill>
                            <a:srgbClr val="000000"/>
                          </a:solidFill>
                          <a:effectLst/>
                          <a:latin typeface="+mn-lt"/>
                          <a:ea typeface="+mn-ea"/>
                          <a:cs typeface="+mn-cs"/>
                        </a:rPr>
                        <a:t> – Bhopal and Delhi (Escalation and L1/L2 is based on-shore)</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6282">
                <a:tc>
                  <a:txBody>
                    <a:bodyPr/>
                    <a:lstStyle/>
                    <a:p>
                      <a:pPr algn="l" fontAlgn="ctr"/>
                      <a:r>
                        <a:rPr lang="en-US" sz="1800" b="0" i="0" u="none" strike="noStrike" kern="1200" dirty="0">
                          <a:solidFill>
                            <a:srgbClr val="000000"/>
                          </a:solidFill>
                          <a:effectLst/>
                          <a:latin typeface="+mn-lt"/>
                          <a:ea typeface="+mn-ea"/>
                          <a:cs typeface="+mn-cs"/>
                        </a:rPr>
                        <a:t>No. of Seats</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800" b="0" i="0" u="none" strike="noStrike" kern="1200" dirty="0">
                          <a:solidFill>
                            <a:srgbClr val="000000"/>
                          </a:solidFill>
                          <a:effectLst/>
                          <a:latin typeface="+mn-lt"/>
                          <a:ea typeface="+mn-ea"/>
                          <a:cs typeface="+mn-cs"/>
                        </a:rPr>
                        <a:t>~200 agent staff operational currently across shifts (including L0, Escalation, L1 and L2 levels and outbound calling)</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39937">
                <a:tc>
                  <a:txBody>
                    <a:bodyPr/>
                    <a:lstStyle/>
                    <a:p>
                      <a:pPr algn="l" fontAlgn="ctr"/>
                      <a:r>
                        <a:rPr lang="en-US" sz="1800" b="0" i="0" u="none" strike="noStrike" kern="1200" dirty="0">
                          <a:solidFill>
                            <a:srgbClr val="000000"/>
                          </a:solidFill>
                          <a:effectLst/>
                          <a:latin typeface="+mn-lt"/>
                          <a:ea typeface="+mn-ea"/>
                          <a:cs typeface="+mn-cs"/>
                        </a:rPr>
                        <a:t>Languages</a:t>
                      </a:r>
                      <a:br>
                        <a:rPr lang="en-US" sz="1800" b="0" i="0" u="none" strike="noStrike" kern="1200" dirty="0">
                          <a:solidFill>
                            <a:srgbClr val="000000"/>
                          </a:solidFill>
                          <a:effectLst/>
                          <a:latin typeface="+mn-lt"/>
                          <a:ea typeface="+mn-ea"/>
                          <a:cs typeface="+mn-cs"/>
                        </a:rPr>
                      </a:br>
                      <a:r>
                        <a:rPr lang="en-US" sz="1800" b="0" i="0" u="none" strike="noStrike" kern="1200" dirty="0">
                          <a:solidFill>
                            <a:srgbClr val="000000"/>
                          </a:solidFill>
                          <a:effectLst/>
                          <a:latin typeface="+mn-lt"/>
                          <a:ea typeface="+mn-ea"/>
                          <a:cs typeface="+mn-cs"/>
                        </a:rPr>
                        <a:t>supported</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800" b="0" i="0" u="none" strike="noStrike" kern="1200" dirty="0">
                          <a:solidFill>
                            <a:srgbClr val="000000"/>
                          </a:solidFill>
                          <a:effectLst/>
                          <a:latin typeface="+mn-lt"/>
                          <a:ea typeface="+mn-ea"/>
                          <a:cs typeface="+mn-cs"/>
                        </a:rPr>
                        <a:t>English, Hindi, Telegu, Tamil, Kannada, Malyalam, Marathi, Bengali, Oriya, Punjabi, and Gujarati</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739937">
                <a:tc>
                  <a:txBody>
                    <a:bodyPr/>
                    <a:lstStyle/>
                    <a:p>
                      <a:pPr algn="l" fontAlgn="ctr"/>
                      <a:r>
                        <a:rPr lang="en-US" sz="1800" b="0" i="0" u="none" strike="noStrike" kern="1200" dirty="0">
                          <a:solidFill>
                            <a:srgbClr val="000000"/>
                          </a:solidFill>
                          <a:effectLst/>
                          <a:latin typeface="+mn-lt"/>
                          <a:ea typeface="+mn-ea"/>
                          <a:cs typeface="+mn-cs"/>
                        </a:rPr>
                        <a:t>Operations</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324000" lvl="1" indent="-216000" algn="l" defTabSz="914400" rtl="0" eaLnBrk="1" fontAlgn="ctr" latinLnBrk="0" hangingPunct="1">
                        <a:lnSpc>
                          <a:spcPct val="100000"/>
                        </a:lnSpc>
                        <a:spcBef>
                          <a:spcPts val="0"/>
                        </a:spcBef>
                        <a:buClr>
                          <a:schemeClr val="accent2">
                            <a:lumMod val="75000"/>
                          </a:schemeClr>
                        </a:buClr>
                        <a:buSzPct val="100000"/>
                        <a:buFont typeface="Trebuchet MS" panose="020B0603020202020204" pitchFamily="34" charset="0"/>
                        <a:buChar char="•"/>
                      </a:pPr>
                      <a:r>
                        <a:rPr lang="en-US" sz="1800" kern="1200" dirty="0">
                          <a:solidFill>
                            <a:schemeClr val="tx1"/>
                          </a:solidFill>
                          <a:latin typeface="+mn-lt"/>
                          <a:ea typeface="+mn-ea"/>
                          <a:cs typeface="+mn-cs"/>
                        </a:rPr>
                        <a:t>6 days in a week (Monday – Saturday)</a:t>
                      </a:r>
                    </a:p>
                    <a:p>
                      <a:pPr marL="324000" lvl="1" indent="-216000" algn="l" defTabSz="914400" rtl="0" eaLnBrk="1" fontAlgn="ctr" latinLnBrk="0" hangingPunct="1">
                        <a:lnSpc>
                          <a:spcPct val="100000"/>
                        </a:lnSpc>
                        <a:spcBef>
                          <a:spcPts val="0"/>
                        </a:spcBef>
                        <a:buClr>
                          <a:schemeClr val="accent2">
                            <a:lumMod val="75000"/>
                          </a:schemeClr>
                        </a:buClr>
                        <a:buSzPct val="100000"/>
                        <a:buFont typeface="Trebuchet MS" panose="020B0603020202020204" pitchFamily="34" charset="0"/>
                        <a:buChar char="•"/>
                      </a:pPr>
                      <a:r>
                        <a:rPr lang="en-US" sz="1800" kern="1200" dirty="0">
                          <a:solidFill>
                            <a:schemeClr val="tx1"/>
                          </a:solidFill>
                          <a:latin typeface="+mn-lt"/>
                          <a:ea typeface="+mn-ea"/>
                          <a:cs typeface="+mn-cs"/>
                        </a:rPr>
                        <a:t>Daily timings: 9:00 AM to 10:00 PM</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76282">
                <a:tc>
                  <a:txBody>
                    <a:bodyPr/>
                    <a:lstStyle/>
                    <a:p>
                      <a:pPr algn="l" fontAlgn="ctr"/>
                      <a:r>
                        <a:rPr lang="en-US" sz="1800" b="0" i="0" u="none" strike="noStrike" kern="1200" dirty="0">
                          <a:solidFill>
                            <a:srgbClr val="000000"/>
                          </a:solidFill>
                          <a:effectLst/>
                          <a:latin typeface="+mn-lt"/>
                          <a:ea typeface="+mn-ea"/>
                          <a:cs typeface="+mn-cs"/>
                        </a:rPr>
                        <a:t>Accessibility</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800" b="0" i="0" u="none" strike="noStrike" kern="1200" dirty="0">
                          <a:solidFill>
                            <a:srgbClr val="000000"/>
                          </a:solidFill>
                          <a:effectLst/>
                          <a:latin typeface="+mn-lt"/>
                          <a:ea typeface="+mn-ea"/>
                          <a:cs typeface="+mn-cs"/>
                        </a:rPr>
                        <a:t>Toll Free numbers - 18004193436, 18001023436</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40649">
                <a:tc>
                  <a:txBody>
                    <a:bodyPr/>
                    <a:lstStyle/>
                    <a:p>
                      <a:pPr algn="l" fontAlgn="ctr"/>
                      <a:r>
                        <a:rPr lang="en-US" sz="1800" b="0" i="0" u="none" strike="noStrike" kern="1200" dirty="0">
                          <a:solidFill>
                            <a:srgbClr val="000000"/>
                          </a:solidFill>
                          <a:effectLst/>
                          <a:latin typeface="+mn-lt"/>
                          <a:ea typeface="+mn-ea"/>
                          <a:cs typeface="+mn-cs"/>
                        </a:rPr>
                        <a:t>Channels enabled</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800" b="0" i="0" u="none" strike="noStrike" kern="1200" dirty="0">
                          <a:solidFill>
                            <a:srgbClr val="000000"/>
                          </a:solidFill>
                          <a:effectLst/>
                          <a:latin typeface="+mn-lt"/>
                          <a:ea typeface="+mn-ea"/>
                          <a:cs typeface="+mn-cs"/>
                        </a:rPr>
                        <a:t>Calls, Emails, Chat, Website and Walk-ins</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739937">
                <a:tc>
                  <a:txBody>
                    <a:bodyPr/>
                    <a:lstStyle/>
                    <a:p>
                      <a:pPr algn="l" fontAlgn="ctr"/>
                      <a:r>
                        <a:rPr lang="en-US" sz="1800" b="0" i="0" u="none" strike="noStrike" kern="1200" dirty="0">
                          <a:solidFill>
                            <a:srgbClr val="000000"/>
                          </a:solidFill>
                          <a:effectLst/>
                          <a:latin typeface="+mn-lt"/>
                          <a:ea typeface="+mn-ea"/>
                          <a:cs typeface="+mn-cs"/>
                        </a:rPr>
                        <a:t>Support provided at customer helpdesk</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800" b="0" i="0" u="none" strike="noStrike" kern="1200" dirty="0">
                          <a:solidFill>
                            <a:srgbClr val="000000"/>
                          </a:solidFill>
                          <a:effectLst/>
                          <a:latin typeface="+mn-lt"/>
                          <a:ea typeface="+mn-ea"/>
                          <a:cs typeface="+mn-cs"/>
                        </a:rPr>
                        <a:t>Queries, Troubleshooting, Technical and Development Support</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6282">
                <a:tc>
                  <a:txBody>
                    <a:bodyPr/>
                    <a:lstStyle/>
                    <a:p>
                      <a:pPr algn="l" fontAlgn="ctr"/>
                      <a:r>
                        <a:rPr lang="en-US" sz="1800" b="0" i="0" u="none" strike="noStrike" kern="1200" dirty="0">
                          <a:solidFill>
                            <a:srgbClr val="000000"/>
                          </a:solidFill>
                          <a:effectLst/>
                          <a:latin typeface="+mn-lt"/>
                          <a:ea typeface="+mn-ea"/>
                          <a:cs typeface="+mn-cs"/>
                        </a:rPr>
                        <a:t>Governance &amp; audit</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800" b="0" i="0" u="none" strike="noStrike" kern="1200" dirty="0">
                          <a:solidFill>
                            <a:srgbClr val="000000"/>
                          </a:solidFill>
                          <a:effectLst/>
                          <a:latin typeface="+mn-lt"/>
                          <a:ea typeface="+mn-ea"/>
                          <a:cs typeface="+mn-cs"/>
                        </a:rPr>
                        <a:t>Regular performance checks - Weekly, Monthly and Quarterly reviews</a:t>
                      </a:r>
                    </a:p>
                  </a:txBody>
                  <a:tcPr marL="137160" marR="9525"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bl>
          </a:graphicData>
        </a:graphic>
      </p:graphicFrame>
      <p:sp>
        <p:nvSpPr>
          <p:cNvPr id="10" name="NavigationTriangle">
            <a:extLst>
              <a:ext uri="{FF2B5EF4-FFF2-40B4-BE49-F238E27FC236}">
                <a16:creationId xmlns:a16="http://schemas.microsoft.com/office/drawing/2014/main" xmlns="" id="{686B7E2E-9AD2-4F77-9CC3-281B8F380636}"/>
              </a:ext>
            </a:extLst>
          </p:cNvPr>
          <p:cNvSpPr/>
          <p:nvPr/>
        </p:nvSpPr>
        <p:spPr>
          <a:xfrm rot="16200000">
            <a:off x="11116469" y="-21431"/>
            <a:ext cx="1054100" cy="1096962"/>
          </a:xfrm>
          <a:prstGeom prst="triangle">
            <a:avLst>
              <a:gd name="adj" fmla="val 100000"/>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solidFill>
                <a:srgbClr val="FFFFFF"/>
              </a:solidFill>
            </a:endParaRPr>
          </a:p>
        </p:txBody>
      </p:sp>
      <p:sp>
        <p:nvSpPr>
          <p:cNvPr id="84002" name="NavigationIcon">
            <a:extLst>
              <a:ext uri="{FF2B5EF4-FFF2-40B4-BE49-F238E27FC236}">
                <a16:creationId xmlns:a16="http://schemas.microsoft.com/office/drawing/2014/main" xmlns="" id="{7221CA1C-100E-4EC5-8E98-30AB9CF92659}"/>
              </a:ext>
            </a:extLst>
          </p:cNvPr>
          <p:cNvSpPr>
            <a:spLocks noChangeAspect="1" noChangeArrowheads="1"/>
          </p:cNvSpPr>
          <p:nvPr>
            <p:custDataLst>
              <p:tags r:id="rId3"/>
            </p:custDataLst>
          </p:nvPr>
        </p:nvSpPr>
        <p:spPr bwMode="auto">
          <a:xfrm>
            <a:off x="11690350" y="133350"/>
            <a:ext cx="366713" cy="3651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a:solidFill>
                  <a:schemeClr val="tx2"/>
                </a:solidFill>
              </a:rPr>
              <a:t>1</a:t>
            </a:r>
          </a:p>
        </p:txBody>
      </p:sp>
      <p:graphicFrame>
        <p:nvGraphicFramePr>
          <p:cNvPr id="7" name="Object 6" hidden="1">
            <a:extLst>
              <a:ext uri="{FF2B5EF4-FFF2-40B4-BE49-F238E27FC236}">
                <a16:creationId xmlns:a16="http://schemas.microsoft.com/office/drawing/2014/main" xmlns="" id="{D3B896DD-6CA4-4134-92FE-C8C1CDCE0A8F}"/>
              </a:ext>
            </a:extLst>
          </p:cNvPr>
          <p:cNvGraphicFramePr>
            <a:graphicFrameLocks noChangeAspect="1"/>
          </p:cNvGraphicFramePr>
          <p:nvPr>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31" name="think-cell Slide" r:id="rId9" imgW="344" imgH="344" progId="TCLayout.ActiveDocument.1">
                  <p:embed/>
                </p:oleObj>
              </mc:Choice>
              <mc:Fallback>
                <p:oleObj name="think-cell Slide" r:id="rId9" imgW="344" imgH="344" progId="TCLayout.ActiveDocument.1">
                  <p:embed/>
                  <p:pic>
                    <p:nvPicPr>
                      <p:cNvPr id="7" name="Object 6" hidden="1">
                        <a:extLst>
                          <a:ext uri="{FF2B5EF4-FFF2-40B4-BE49-F238E27FC236}">
                            <a16:creationId xmlns:a16="http://schemas.microsoft.com/office/drawing/2014/main" xmlns="" id="{D3B896DD-6CA4-4134-92FE-C8C1CDCE0A8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687844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Object 2" hidden="1">
            <a:extLst>
              <a:ext uri="{FF2B5EF4-FFF2-40B4-BE49-F238E27FC236}">
                <a16:creationId xmlns:a16="http://schemas.microsoft.com/office/drawing/2014/main" xmlns="" id="{0080DEB8-575E-4739-A372-7A656BC30A60}"/>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54" name="think-cell Slide" r:id="rId6" imgW="360" imgH="360" progId="TCLayout.ActiveDocument.1">
                  <p:embed/>
                </p:oleObj>
              </mc:Choice>
              <mc:Fallback>
                <p:oleObj name="think-cell Slide" r:id="rId6" imgW="360" imgH="360" progId="TCLayout.ActiveDocument.1">
                  <p:embed/>
                  <p:pic>
                    <p:nvPicPr>
                      <p:cNvPr id="96258" name="Object 2" hidden="1">
                        <a:extLst>
                          <a:ext uri="{FF2B5EF4-FFF2-40B4-BE49-F238E27FC236}">
                            <a16:creationId xmlns:a16="http://schemas.microsoft.com/office/drawing/2014/main" xmlns="" id="{0080DEB8-575E-4739-A372-7A656BC30A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a:extLst>
              <a:ext uri="{FF2B5EF4-FFF2-40B4-BE49-F238E27FC236}">
                <a16:creationId xmlns:a16="http://schemas.microsoft.com/office/drawing/2014/main" xmlns="" id="{8431B2D0-4531-414B-8C52-79C7597BC36F}"/>
              </a:ext>
            </a:extLst>
          </p:cNvPr>
          <p:cNvSpPr>
            <a:spLocks noGrp="1"/>
          </p:cNvSpPr>
          <p:nvPr>
            <p:ph type="title"/>
          </p:nvPr>
        </p:nvSpPr>
        <p:spPr>
          <a:xfrm>
            <a:off x="873125" y="446088"/>
            <a:ext cx="10683875" cy="387350"/>
          </a:xfrm>
        </p:spPr>
        <p:txBody>
          <a:bodyPr rtlCol="0"/>
          <a:lstStyle/>
          <a:p>
            <a:pPr fontAlgn="auto">
              <a:spcAft>
                <a:spcPts val="0"/>
              </a:spcAft>
              <a:defRPr/>
            </a:pPr>
            <a:r>
              <a:rPr sz="2800">
                <a:solidFill>
                  <a:srgbClr val="8E4B09"/>
                </a:solidFill>
              </a:rPr>
              <a:t>Customer Helpdesk | </a:t>
            </a:r>
            <a:r>
              <a:rPr sz="2800"/>
              <a:t>Key interventions in pipeline</a:t>
            </a:r>
          </a:p>
        </p:txBody>
      </p:sp>
      <p:sp>
        <p:nvSpPr>
          <p:cNvPr id="21" name="NavigationTriangle">
            <a:extLst>
              <a:ext uri="{FF2B5EF4-FFF2-40B4-BE49-F238E27FC236}">
                <a16:creationId xmlns:a16="http://schemas.microsoft.com/office/drawing/2014/main" xmlns="" id="{38513030-6263-4FFB-8496-B5B5567E864B}"/>
              </a:ext>
            </a:extLst>
          </p:cNvPr>
          <p:cNvSpPr/>
          <p:nvPr/>
        </p:nvSpPr>
        <p:spPr>
          <a:xfrm rot="16200000">
            <a:off x="11116469" y="-21431"/>
            <a:ext cx="1054100" cy="1096962"/>
          </a:xfrm>
          <a:prstGeom prst="triangle">
            <a:avLst>
              <a:gd name="adj" fmla="val 100000"/>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solidFill>
                <a:srgbClr val="FFFFFF"/>
              </a:solidFill>
            </a:endParaRPr>
          </a:p>
        </p:txBody>
      </p:sp>
      <p:sp>
        <p:nvSpPr>
          <p:cNvPr id="96261" name="NavigationIcon">
            <a:extLst>
              <a:ext uri="{FF2B5EF4-FFF2-40B4-BE49-F238E27FC236}">
                <a16:creationId xmlns:a16="http://schemas.microsoft.com/office/drawing/2014/main" xmlns="" id="{FCD94359-C65E-493E-AEEB-01DAFAB58141}"/>
              </a:ext>
            </a:extLst>
          </p:cNvPr>
          <p:cNvSpPr>
            <a:spLocks noChangeAspect="1" noChangeArrowheads="1"/>
          </p:cNvSpPr>
          <p:nvPr>
            <p:custDataLst>
              <p:tags r:id="rId3"/>
            </p:custDataLst>
          </p:nvPr>
        </p:nvSpPr>
        <p:spPr bwMode="auto">
          <a:xfrm>
            <a:off x="11690350" y="133350"/>
            <a:ext cx="366713" cy="3651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a:solidFill>
                  <a:schemeClr val="tx2"/>
                </a:solidFill>
              </a:rPr>
              <a:t>1</a:t>
            </a:r>
          </a:p>
        </p:txBody>
      </p:sp>
      <p:sp>
        <p:nvSpPr>
          <p:cNvPr id="11" name="ee4pContent1">
            <a:extLst>
              <a:ext uri="{FF2B5EF4-FFF2-40B4-BE49-F238E27FC236}">
                <a16:creationId xmlns:a16="http://schemas.microsoft.com/office/drawing/2014/main" xmlns="" id="{850FBDEC-D280-4C4D-A52E-EC938FD0734E}"/>
              </a:ext>
            </a:extLst>
          </p:cNvPr>
          <p:cNvSpPr txBox="1"/>
          <p:nvPr/>
        </p:nvSpPr>
        <p:spPr>
          <a:xfrm>
            <a:off x="873125" y="3779838"/>
            <a:ext cx="1827213" cy="1662112"/>
          </a:xfrm>
          <a:prstGeom prst="rect">
            <a:avLst/>
          </a:prstGeom>
          <a:ln cap="rnd">
            <a:noFill/>
          </a:ln>
        </p:spPr>
        <p:txBody>
          <a:bodyPr lIns="0" tIns="0" rIns="0" bIns="0"/>
          <a:lstStyle>
            <a:lvl1pPr>
              <a:lnSpc>
                <a:spcPct val="110000"/>
              </a:lnSpc>
              <a:spcBef>
                <a:spcPts val="600"/>
              </a:spcBef>
              <a:spcAft>
                <a:spcPts val="300"/>
              </a:spcAft>
              <a:buFont typeface="Arial" panose="020B0604020202020204" pitchFamily="34" charset="0"/>
              <a:buChar char="​"/>
              <a:defRPr sz="1200">
                <a:solidFill>
                  <a:schemeClr val="tx1"/>
                </a:solidFill>
                <a:latin typeface="Calibri" panose="020F0502020204030204" pitchFamily="34" charset="0"/>
                <a:sym typeface="Trebuchet MS" panose="020B0603020202020204" pitchFamily="34" charset="0"/>
              </a:defRPr>
            </a:lvl1pPr>
            <a:lvl2pPr marL="323850" indent="-215900">
              <a:lnSpc>
                <a:spcPct val="90000"/>
              </a:lnSpc>
              <a:spcAft>
                <a:spcPts val="300"/>
              </a:spcAft>
              <a:buClr>
                <a:schemeClr val="tx2"/>
              </a:buClr>
              <a:buFont typeface="Arial" panose="020B0604020202020204" pitchFamily="34" charset="0"/>
              <a:buChar char="•"/>
              <a:defRPr sz="1200">
                <a:solidFill>
                  <a:schemeClr val="tx1"/>
                </a:solidFill>
                <a:latin typeface="Calibri" panose="020F0502020204030204" pitchFamily="34" charset="0"/>
                <a:sym typeface="Trebuchet MS" panose="020B0603020202020204" pitchFamily="34" charset="0"/>
              </a:defRPr>
            </a:lvl2pPr>
            <a:lvl3pPr marL="647700" indent="-215900">
              <a:lnSpc>
                <a:spcPct val="90000"/>
              </a:lnSpc>
              <a:spcAft>
                <a:spcPts val="300"/>
              </a:spcAft>
              <a:buClr>
                <a:schemeClr val="tx2"/>
              </a:buClr>
              <a:buFont typeface="Trebuchet MS" panose="020B0603020202020204" pitchFamily="34" charset="0"/>
              <a:buChar char="–"/>
              <a:defRPr sz="1200">
                <a:solidFill>
                  <a:schemeClr val="tx1"/>
                </a:solidFill>
                <a:latin typeface="Calibri" panose="020F0502020204030204" pitchFamily="34" charset="0"/>
                <a:sym typeface="Trebuchet MS" panose="020B0603020202020204" pitchFamily="34" charset="0"/>
              </a:defRPr>
            </a:lvl3pPr>
            <a:lvl4pPr>
              <a:lnSpc>
                <a:spcPct val="110000"/>
              </a:lnSpc>
              <a:spcBef>
                <a:spcPts val="300"/>
              </a:spcBef>
              <a:spcAft>
                <a:spcPts val="300"/>
              </a:spcAft>
              <a:buClr>
                <a:schemeClr val="tx2"/>
              </a:buClr>
              <a:buFont typeface="Arial" panose="020B0604020202020204" pitchFamily="34" charset="0"/>
              <a:buChar char="​"/>
              <a:defRPr sz="1600">
                <a:solidFill>
                  <a:schemeClr val="tx2"/>
                </a:solidFill>
                <a:latin typeface="Calibri" panose="020F0502020204030204" pitchFamily="34" charset="0"/>
                <a:sym typeface="Trebuchet MS" panose="020B0603020202020204" pitchFamily="34" charset="0"/>
              </a:defRPr>
            </a:lvl4pPr>
            <a:lvl5pPr>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5pPr>
            <a:lvl6pPr marL="4572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6pPr>
            <a:lvl7pPr marL="9144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7pPr>
            <a:lvl8pPr marL="13716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8pPr>
            <a:lvl9pPr marL="18288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9pPr>
          </a:lstStyle>
          <a:p>
            <a:pPr algn="ctr" eaLnBrk="1" hangingPunct="1">
              <a:lnSpc>
                <a:spcPct val="100000"/>
              </a:lnSpc>
              <a:spcBef>
                <a:spcPct val="0"/>
              </a:spcBef>
              <a:spcAft>
                <a:spcPct val="0"/>
              </a:spcAft>
              <a:buClr>
                <a:srgbClr val="1691C9"/>
              </a:buClr>
              <a:buFont typeface="Trebuchet MS" panose="020B0603020202020204" pitchFamily="34" charset="0"/>
              <a:buNone/>
            </a:pPr>
            <a:r>
              <a:rPr lang="en-US" altLang="en-US" sz="1800"/>
              <a:t>Addition of Whatsapp channel for communication with buyers and sellers</a:t>
            </a:r>
          </a:p>
        </p:txBody>
      </p:sp>
      <p:sp>
        <p:nvSpPr>
          <p:cNvPr id="14" name="ee4pContent1">
            <a:extLst>
              <a:ext uri="{FF2B5EF4-FFF2-40B4-BE49-F238E27FC236}">
                <a16:creationId xmlns:a16="http://schemas.microsoft.com/office/drawing/2014/main" xmlns="" id="{FC455A90-5EC8-4A8C-A413-7EEE50F285AF}"/>
              </a:ext>
            </a:extLst>
          </p:cNvPr>
          <p:cNvSpPr txBox="1"/>
          <p:nvPr/>
        </p:nvSpPr>
        <p:spPr>
          <a:xfrm>
            <a:off x="9488488" y="3779838"/>
            <a:ext cx="1827212" cy="1384300"/>
          </a:xfrm>
          <a:prstGeom prst="rect">
            <a:avLst/>
          </a:prstGeom>
          <a:ln cap="rnd">
            <a:noFill/>
          </a:ln>
        </p:spPr>
        <p:txBody>
          <a:bodyPr lIns="0" tIns="0" rIns="0" bIns="0"/>
          <a:lstStyle>
            <a:lvl1pPr>
              <a:lnSpc>
                <a:spcPct val="110000"/>
              </a:lnSpc>
              <a:spcBef>
                <a:spcPts val="600"/>
              </a:spcBef>
              <a:spcAft>
                <a:spcPts val="300"/>
              </a:spcAft>
              <a:buFont typeface="Arial" panose="020B0604020202020204" pitchFamily="34" charset="0"/>
              <a:buChar char="​"/>
              <a:defRPr sz="1200">
                <a:solidFill>
                  <a:schemeClr val="tx1"/>
                </a:solidFill>
                <a:latin typeface="Calibri" panose="020F0502020204030204" pitchFamily="34" charset="0"/>
                <a:sym typeface="Trebuchet MS" panose="020B0603020202020204" pitchFamily="34" charset="0"/>
              </a:defRPr>
            </a:lvl1pPr>
            <a:lvl2pPr marL="323850" indent="-215900">
              <a:lnSpc>
                <a:spcPct val="90000"/>
              </a:lnSpc>
              <a:spcAft>
                <a:spcPts val="300"/>
              </a:spcAft>
              <a:buClr>
                <a:schemeClr val="tx2"/>
              </a:buClr>
              <a:buFont typeface="Arial" panose="020B0604020202020204" pitchFamily="34" charset="0"/>
              <a:buChar char="•"/>
              <a:defRPr sz="1200">
                <a:solidFill>
                  <a:schemeClr val="tx1"/>
                </a:solidFill>
                <a:latin typeface="Calibri" panose="020F0502020204030204" pitchFamily="34" charset="0"/>
                <a:sym typeface="Trebuchet MS" panose="020B0603020202020204" pitchFamily="34" charset="0"/>
              </a:defRPr>
            </a:lvl2pPr>
            <a:lvl3pPr marL="647700" indent="-215900">
              <a:lnSpc>
                <a:spcPct val="90000"/>
              </a:lnSpc>
              <a:spcAft>
                <a:spcPts val="300"/>
              </a:spcAft>
              <a:buClr>
                <a:schemeClr val="tx2"/>
              </a:buClr>
              <a:buFont typeface="Trebuchet MS" panose="020B0603020202020204" pitchFamily="34" charset="0"/>
              <a:buChar char="–"/>
              <a:defRPr sz="1200">
                <a:solidFill>
                  <a:schemeClr val="tx1"/>
                </a:solidFill>
                <a:latin typeface="Calibri" panose="020F0502020204030204" pitchFamily="34" charset="0"/>
                <a:sym typeface="Trebuchet MS" panose="020B0603020202020204" pitchFamily="34" charset="0"/>
              </a:defRPr>
            </a:lvl3pPr>
            <a:lvl4pPr>
              <a:lnSpc>
                <a:spcPct val="110000"/>
              </a:lnSpc>
              <a:spcBef>
                <a:spcPts val="300"/>
              </a:spcBef>
              <a:spcAft>
                <a:spcPts val="300"/>
              </a:spcAft>
              <a:buClr>
                <a:schemeClr val="tx2"/>
              </a:buClr>
              <a:buFont typeface="Arial" panose="020B0604020202020204" pitchFamily="34" charset="0"/>
              <a:buChar char="​"/>
              <a:defRPr sz="1600">
                <a:solidFill>
                  <a:schemeClr val="tx2"/>
                </a:solidFill>
                <a:latin typeface="Calibri" panose="020F0502020204030204" pitchFamily="34" charset="0"/>
                <a:sym typeface="Trebuchet MS" panose="020B0603020202020204" pitchFamily="34" charset="0"/>
              </a:defRPr>
            </a:lvl4pPr>
            <a:lvl5pPr>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5pPr>
            <a:lvl6pPr marL="4572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6pPr>
            <a:lvl7pPr marL="9144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7pPr>
            <a:lvl8pPr marL="13716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8pPr>
            <a:lvl9pPr marL="18288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9pPr>
          </a:lstStyle>
          <a:p>
            <a:pPr algn="ctr" eaLnBrk="1" hangingPunct="1">
              <a:lnSpc>
                <a:spcPct val="100000"/>
              </a:lnSpc>
              <a:spcBef>
                <a:spcPct val="0"/>
              </a:spcBef>
              <a:spcAft>
                <a:spcPct val="0"/>
              </a:spcAft>
              <a:buClr>
                <a:srgbClr val="1691C9"/>
              </a:buClr>
              <a:buFont typeface="Trebuchet MS" panose="020B0603020202020204" pitchFamily="34" charset="0"/>
              <a:buNone/>
            </a:pPr>
            <a:r>
              <a:rPr lang="en-US" altLang="en-US" sz="1800"/>
              <a:t>Preferential treatment / services for High net-worth Buyers (HNB) </a:t>
            </a:r>
          </a:p>
        </p:txBody>
      </p:sp>
      <p:sp>
        <p:nvSpPr>
          <p:cNvPr id="15" name="ee4pContent1">
            <a:extLst>
              <a:ext uri="{FF2B5EF4-FFF2-40B4-BE49-F238E27FC236}">
                <a16:creationId xmlns:a16="http://schemas.microsoft.com/office/drawing/2014/main" xmlns="" id="{7924EEB8-E637-41D6-B1B1-6E7336D74B23}"/>
              </a:ext>
            </a:extLst>
          </p:cNvPr>
          <p:cNvSpPr txBox="1"/>
          <p:nvPr/>
        </p:nvSpPr>
        <p:spPr>
          <a:xfrm>
            <a:off x="7334250" y="3779838"/>
            <a:ext cx="1827213" cy="1384300"/>
          </a:xfrm>
          <a:prstGeom prst="rect">
            <a:avLst/>
          </a:prstGeom>
          <a:ln cap="rnd">
            <a:noFill/>
          </a:ln>
        </p:spPr>
        <p:txBody>
          <a:bodyPr lIns="0" tIns="0" rIns="0" bIns="0"/>
          <a:lstStyle>
            <a:lvl1pPr>
              <a:lnSpc>
                <a:spcPct val="110000"/>
              </a:lnSpc>
              <a:spcBef>
                <a:spcPts val="600"/>
              </a:spcBef>
              <a:spcAft>
                <a:spcPts val="300"/>
              </a:spcAft>
              <a:buFont typeface="Arial" panose="020B0604020202020204" pitchFamily="34" charset="0"/>
              <a:buChar char="​"/>
              <a:defRPr sz="1200">
                <a:solidFill>
                  <a:schemeClr val="tx1"/>
                </a:solidFill>
                <a:latin typeface="Calibri" panose="020F0502020204030204" pitchFamily="34" charset="0"/>
                <a:sym typeface="Trebuchet MS" panose="020B0603020202020204" pitchFamily="34" charset="0"/>
              </a:defRPr>
            </a:lvl1pPr>
            <a:lvl2pPr marL="323850" indent="-215900">
              <a:lnSpc>
                <a:spcPct val="90000"/>
              </a:lnSpc>
              <a:spcAft>
                <a:spcPts val="300"/>
              </a:spcAft>
              <a:buClr>
                <a:schemeClr val="tx2"/>
              </a:buClr>
              <a:buFont typeface="Arial" panose="020B0604020202020204" pitchFamily="34" charset="0"/>
              <a:buChar char="•"/>
              <a:defRPr sz="1200">
                <a:solidFill>
                  <a:schemeClr val="tx1"/>
                </a:solidFill>
                <a:latin typeface="Calibri" panose="020F0502020204030204" pitchFamily="34" charset="0"/>
                <a:sym typeface="Trebuchet MS" panose="020B0603020202020204" pitchFamily="34" charset="0"/>
              </a:defRPr>
            </a:lvl2pPr>
            <a:lvl3pPr marL="647700" indent="-215900">
              <a:lnSpc>
                <a:spcPct val="90000"/>
              </a:lnSpc>
              <a:spcAft>
                <a:spcPts val="300"/>
              </a:spcAft>
              <a:buClr>
                <a:schemeClr val="tx2"/>
              </a:buClr>
              <a:buFont typeface="Trebuchet MS" panose="020B0603020202020204" pitchFamily="34" charset="0"/>
              <a:buChar char="–"/>
              <a:defRPr sz="1200">
                <a:solidFill>
                  <a:schemeClr val="tx1"/>
                </a:solidFill>
                <a:latin typeface="Calibri" panose="020F0502020204030204" pitchFamily="34" charset="0"/>
                <a:sym typeface="Trebuchet MS" panose="020B0603020202020204" pitchFamily="34" charset="0"/>
              </a:defRPr>
            </a:lvl3pPr>
            <a:lvl4pPr>
              <a:lnSpc>
                <a:spcPct val="110000"/>
              </a:lnSpc>
              <a:spcBef>
                <a:spcPts val="300"/>
              </a:spcBef>
              <a:spcAft>
                <a:spcPts val="300"/>
              </a:spcAft>
              <a:buClr>
                <a:schemeClr val="tx2"/>
              </a:buClr>
              <a:buFont typeface="Arial" panose="020B0604020202020204" pitchFamily="34" charset="0"/>
              <a:buChar char="​"/>
              <a:defRPr sz="1600">
                <a:solidFill>
                  <a:schemeClr val="tx2"/>
                </a:solidFill>
                <a:latin typeface="Calibri" panose="020F0502020204030204" pitchFamily="34" charset="0"/>
                <a:sym typeface="Trebuchet MS" panose="020B0603020202020204" pitchFamily="34" charset="0"/>
              </a:defRPr>
            </a:lvl4pPr>
            <a:lvl5pPr>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5pPr>
            <a:lvl6pPr marL="4572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6pPr>
            <a:lvl7pPr marL="9144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7pPr>
            <a:lvl8pPr marL="13716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8pPr>
            <a:lvl9pPr marL="18288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9pPr>
          </a:lstStyle>
          <a:p>
            <a:pPr algn="ctr" eaLnBrk="1" hangingPunct="1">
              <a:lnSpc>
                <a:spcPct val="100000"/>
              </a:lnSpc>
              <a:spcBef>
                <a:spcPct val="0"/>
              </a:spcBef>
              <a:spcAft>
                <a:spcPct val="0"/>
              </a:spcAft>
              <a:buClr>
                <a:srgbClr val="1691C9"/>
              </a:buClr>
              <a:buFont typeface="Trebuchet MS" panose="020B0603020202020204" pitchFamily="34" charset="0"/>
              <a:buNone/>
            </a:pPr>
            <a:r>
              <a:rPr lang="en-US" altLang="en-US" sz="1800"/>
              <a:t>Improving user experience of "Ticket Status view" dashboard on GeM website</a:t>
            </a:r>
          </a:p>
        </p:txBody>
      </p:sp>
      <p:sp>
        <p:nvSpPr>
          <p:cNvPr id="19" name="ee4pContent1">
            <a:extLst>
              <a:ext uri="{FF2B5EF4-FFF2-40B4-BE49-F238E27FC236}">
                <a16:creationId xmlns:a16="http://schemas.microsoft.com/office/drawing/2014/main" xmlns="" id="{35FA4024-1F67-4230-A7E0-4986E6569EC0}"/>
              </a:ext>
            </a:extLst>
          </p:cNvPr>
          <p:cNvSpPr txBox="1"/>
          <p:nvPr/>
        </p:nvSpPr>
        <p:spPr>
          <a:xfrm>
            <a:off x="3027363" y="3779838"/>
            <a:ext cx="1827212" cy="830262"/>
          </a:xfrm>
          <a:prstGeom prst="rect">
            <a:avLst/>
          </a:prstGeom>
          <a:ln cap="rnd">
            <a:noFill/>
          </a:ln>
        </p:spPr>
        <p:txBody>
          <a:bodyPr lIns="0" tIns="0" rIns="0" bIns="0"/>
          <a:lstStyle>
            <a:lvl1pPr>
              <a:lnSpc>
                <a:spcPct val="110000"/>
              </a:lnSpc>
              <a:spcBef>
                <a:spcPts val="600"/>
              </a:spcBef>
              <a:spcAft>
                <a:spcPts val="300"/>
              </a:spcAft>
              <a:buFont typeface="Arial" panose="020B0604020202020204" pitchFamily="34" charset="0"/>
              <a:buChar char="​"/>
              <a:defRPr sz="1200">
                <a:solidFill>
                  <a:schemeClr val="tx1"/>
                </a:solidFill>
                <a:latin typeface="Calibri" panose="020F0502020204030204" pitchFamily="34" charset="0"/>
                <a:sym typeface="Trebuchet MS" panose="020B0603020202020204" pitchFamily="34" charset="0"/>
              </a:defRPr>
            </a:lvl1pPr>
            <a:lvl2pPr marL="323850" indent="-215900">
              <a:lnSpc>
                <a:spcPct val="90000"/>
              </a:lnSpc>
              <a:spcAft>
                <a:spcPts val="300"/>
              </a:spcAft>
              <a:buClr>
                <a:schemeClr val="tx2"/>
              </a:buClr>
              <a:buFont typeface="Arial" panose="020B0604020202020204" pitchFamily="34" charset="0"/>
              <a:buChar char="•"/>
              <a:defRPr sz="1200">
                <a:solidFill>
                  <a:schemeClr val="tx1"/>
                </a:solidFill>
                <a:latin typeface="Calibri" panose="020F0502020204030204" pitchFamily="34" charset="0"/>
                <a:sym typeface="Trebuchet MS" panose="020B0603020202020204" pitchFamily="34" charset="0"/>
              </a:defRPr>
            </a:lvl2pPr>
            <a:lvl3pPr marL="647700" indent="-215900">
              <a:lnSpc>
                <a:spcPct val="90000"/>
              </a:lnSpc>
              <a:spcAft>
                <a:spcPts val="300"/>
              </a:spcAft>
              <a:buClr>
                <a:schemeClr val="tx2"/>
              </a:buClr>
              <a:buFont typeface="Trebuchet MS" panose="020B0603020202020204" pitchFamily="34" charset="0"/>
              <a:buChar char="–"/>
              <a:defRPr sz="1200">
                <a:solidFill>
                  <a:schemeClr val="tx1"/>
                </a:solidFill>
                <a:latin typeface="Calibri" panose="020F0502020204030204" pitchFamily="34" charset="0"/>
                <a:sym typeface="Trebuchet MS" panose="020B0603020202020204" pitchFamily="34" charset="0"/>
              </a:defRPr>
            </a:lvl3pPr>
            <a:lvl4pPr>
              <a:lnSpc>
                <a:spcPct val="110000"/>
              </a:lnSpc>
              <a:spcBef>
                <a:spcPts val="300"/>
              </a:spcBef>
              <a:spcAft>
                <a:spcPts val="300"/>
              </a:spcAft>
              <a:buClr>
                <a:schemeClr val="tx2"/>
              </a:buClr>
              <a:buFont typeface="Arial" panose="020B0604020202020204" pitchFamily="34" charset="0"/>
              <a:buChar char="​"/>
              <a:defRPr sz="1600">
                <a:solidFill>
                  <a:schemeClr val="tx2"/>
                </a:solidFill>
                <a:latin typeface="Calibri" panose="020F0502020204030204" pitchFamily="34" charset="0"/>
                <a:sym typeface="Trebuchet MS" panose="020B0603020202020204" pitchFamily="34" charset="0"/>
              </a:defRPr>
            </a:lvl4pPr>
            <a:lvl5pPr>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5pPr>
            <a:lvl6pPr marL="4572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6pPr>
            <a:lvl7pPr marL="9144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7pPr>
            <a:lvl8pPr marL="13716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8pPr>
            <a:lvl9pPr marL="18288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9pPr>
          </a:lstStyle>
          <a:p>
            <a:pPr algn="ctr" eaLnBrk="1" hangingPunct="1">
              <a:lnSpc>
                <a:spcPct val="100000"/>
              </a:lnSpc>
              <a:spcBef>
                <a:spcPct val="0"/>
              </a:spcBef>
              <a:spcAft>
                <a:spcPct val="0"/>
              </a:spcAft>
              <a:buClr>
                <a:srgbClr val="1691C9"/>
              </a:buClr>
              <a:buFont typeface="Trebuchet MS" panose="020B0603020202020204" pitchFamily="34" charset="0"/>
              <a:buNone/>
            </a:pPr>
            <a:r>
              <a:rPr lang="en-US" altLang="en-US" sz="1800"/>
              <a:t>Automation of call-types to self service mode</a:t>
            </a:r>
          </a:p>
        </p:txBody>
      </p:sp>
      <p:sp>
        <p:nvSpPr>
          <p:cNvPr id="20" name="ee4pContent1">
            <a:extLst>
              <a:ext uri="{FF2B5EF4-FFF2-40B4-BE49-F238E27FC236}">
                <a16:creationId xmlns:a16="http://schemas.microsoft.com/office/drawing/2014/main" xmlns="" id="{133E72B8-6104-405A-AD4F-764E8B8E7610}"/>
              </a:ext>
            </a:extLst>
          </p:cNvPr>
          <p:cNvSpPr txBox="1"/>
          <p:nvPr/>
        </p:nvSpPr>
        <p:spPr>
          <a:xfrm>
            <a:off x="5180013" y="3779838"/>
            <a:ext cx="1828800" cy="830262"/>
          </a:xfrm>
          <a:prstGeom prst="rect">
            <a:avLst/>
          </a:prstGeom>
          <a:ln cap="rnd">
            <a:noFill/>
          </a:ln>
        </p:spPr>
        <p:txBody>
          <a:bodyPr lIns="0" tIns="0" rIns="0" bIns="0"/>
          <a:lstStyle>
            <a:lvl1pPr>
              <a:lnSpc>
                <a:spcPct val="110000"/>
              </a:lnSpc>
              <a:spcBef>
                <a:spcPts val="600"/>
              </a:spcBef>
              <a:spcAft>
                <a:spcPts val="300"/>
              </a:spcAft>
              <a:buFont typeface="Arial" panose="020B0604020202020204" pitchFamily="34" charset="0"/>
              <a:buChar char="​"/>
              <a:defRPr sz="1200">
                <a:solidFill>
                  <a:schemeClr val="tx1"/>
                </a:solidFill>
                <a:latin typeface="Calibri" panose="020F0502020204030204" pitchFamily="34" charset="0"/>
                <a:sym typeface="Trebuchet MS" panose="020B0603020202020204" pitchFamily="34" charset="0"/>
              </a:defRPr>
            </a:lvl1pPr>
            <a:lvl2pPr marL="323850" indent="-215900">
              <a:lnSpc>
                <a:spcPct val="90000"/>
              </a:lnSpc>
              <a:spcAft>
                <a:spcPts val="300"/>
              </a:spcAft>
              <a:buClr>
                <a:schemeClr val="tx2"/>
              </a:buClr>
              <a:buFont typeface="Arial" panose="020B0604020202020204" pitchFamily="34" charset="0"/>
              <a:buChar char="•"/>
              <a:defRPr sz="1200">
                <a:solidFill>
                  <a:schemeClr val="tx1"/>
                </a:solidFill>
                <a:latin typeface="Calibri" panose="020F0502020204030204" pitchFamily="34" charset="0"/>
                <a:sym typeface="Trebuchet MS" panose="020B0603020202020204" pitchFamily="34" charset="0"/>
              </a:defRPr>
            </a:lvl2pPr>
            <a:lvl3pPr marL="647700" indent="-215900">
              <a:lnSpc>
                <a:spcPct val="90000"/>
              </a:lnSpc>
              <a:spcAft>
                <a:spcPts val="300"/>
              </a:spcAft>
              <a:buClr>
                <a:schemeClr val="tx2"/>
              </a:buClr>
              <a:buFont typeface="Trebuchet MS" panose="020B0603020202020204" pitchFamily="34" charset="0"/>
              <a:buChar char="–"/>
              <a:defRPr sz="1200">
                <a:solidFill>
                  <a:schemeClr val="tx1"/>
                </a:solidFill>
                <a:latin typeface="Calibri" panose="020F0502020204030204" pitchFamily="34" charset="0"/>
                <a:sym typeface="Trebuchet MS" panose="020B0603020202020204" pitchFamily="34" charset="0"/>
              </a:defRPr>
            </a:lvl3pPr>
            <a:lvl4pPr>
              <a:lnSpc>
                <a:spcPct val="110000"/>
              </a:lnSpc>
              <a:spcBef>
                <a:spcPts val="300"/>
              </a:spcBef>
              <a:spcAft>
                <a:spcPts val="300"/>
              </a:spcAft>
              <a:buClr>
                <a:schemeClr val="tx2"/>
              </a:buClr>
              <a:buFont typeface="Arial" panose="020B0604020202020204" pitchFamily="34" charset="0"/>
              <a:buChar char="​"/>
              <a:defRPr sz="1600">
                <a:solidFill>
                  <a:schemeClr val="tx2"/>
                </a:solidFill>
                <a:latin typeface="Calibri" panose="020F0502020204030204" pitchFamily="34" charset="0"/>
                <a:sym typeface="Trebuchet MS" panose="020B0603020202020204" pitchFamily="34" charset="0"/>
              </a:defRPr>
            </a:lvl4pPr>
            <a:lvl5pPr>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5pPr>
            <a:lvl6pPr marL="4572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6pPr>
            <a:lvl7pPr marL="9144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7pPr>
            <a:lvl8pPr marL="13716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8pPr>
            <a:lvl9pPr marL="1828800" fontAlgn="base">
              <a:spcBef>
                <a:spcPct val="0"/>
              </a:spcBef>
              <a:spcAft>
                <a:spcPts val="300"/>
              </a:spcAft>
              <a:buFont typeface="Arial" panose="020B0604020202020204" pitchFamily="34" charset="0"/>
              <a:buChar char="​"/>
              <a:defRPr sz="1600" b="1">
                <a:solidFill>
                  <a:schemeClr val="tx1"/>
                </a:solidFill>
                <a:latin typeface="Calibri" panose="020F0502020204030204" pitchFamily="34" charset="0"/>
                <a:sym typeface="Trebuchet MS" panose="020B0603020202020204" pitchFamily="34" charset="0"/>
              </a:defRPr>
            </a:lvl9pPr>
          </a:lstStyle>
          <a:p>
            <a:pPr algn="ctr" eaLnBrk="1" hangingPunct="1">
              <a:lnSpc>
                <a:spcPct val="100000"/>
              </a:lnSpc>
              <a:spcBef>
                <a:spcPct val="0"/>
              </a:spcBef>
              <a:spcAft>
                <a:spcPct val="0"/>
              </a:spcAft>
              <a:buClr>
                <a:srgbClr val="1691C9"/>
              </a:buClr>
              <a:buFont typeface="Trebuchet MS" panose="020B0603020202020204" pitchFamily="34" charset="0"/>
              <a:buNone/>
            </a:pPr>
            <a:r>
              <a:rPr lang="en-US" altLang="en-US" sz="1800"/>
              <a:t>Welcome calls to new onboarded buyers</a:t>
            </a:r>
          </a:p>
        </p:txBody>
      </p:sp>
      <p:sp>
        <p:nvSpPr>
          <p:cNvPr id="16" name="Oval 15">
            <a:extLst>
              <a:ext uri="{FF2B5EF4-FFF2-40B4-BE49-F238E27FC236}">
                <a16:creationId xmlns:a16="http://schemas.microsoft.com/office/drawing/2014/main" xmlns="" id="{40D05001-ABE0-4624-8770-87AD1ECDC188}"/>
              </a:ext>
            </a:extLst>
          </p:cNvPr>
          <p:cNvSpPr/>
          <p:nvPr/>
        </p:nvSpPr>
        <p:spPr>
          <a:xfrm>
            <a:off x="5421938" y="2080800"/>
            <a:ext cx="1345133" cy="1345133"/>
          </a:xfrm>
          <a:prstGeom prst="ellipse">
            <a:avLst/>
          </a:prstGeom>
          <a:grpFill/>
          <a:ln w="38100">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95000"/>
              </a:lnSpc>
              <a:spcBef>
                <a:spcPts val="0"/>
              </a:spcBef>
              <a:spcAft>
                <a:spcPts val="0"/>
              </a:spcAft>
              <a:defRPr/>
            </a:pPr>
            <a:endParaRPr lang="en-US" kern="0" dirty="0">
              <a:solidFill>
                <a:schemeClr val="bg1">
                  <a:lumMod val="50000"/>
                </a:schemeClr>
              </a:solidFill>
            </a:endParaRPr>
          </a:p>
        </p:txBody>
      </p:sp>
      <p:sp>
        <p:nvSpPr>
          <p:cNvPr id="18" name="Oval 17">
            <a:extLst>
              <a:ext uri="{FF2B5EF4-FFF2-40B4-BE49-F238E27FC236}">
                <a16:creationId xmlns:a16="http://schemas.microsoft.com/office/drawing/2014/main" xmlns="" id="{6EC40590-7DC3-4CDB-AF1A-E671C1171CD1}"/>
              </a:ext>
            </a:extLst>
          </p:cNvPr>
          <p:cNvSpPr/>
          <p:nvPr/>
        </p:nvSpPr>
        <p:spPr>
          <a:xfrm>
            <a:off x="7575771" y="2080800"/>
            <a:ext cx="1345133" cy="1345133"/>
          </a:xfrm>
          <a:prstGeom prst="ellipse">
            <a:avLst/>
          </a:prstGeom>
          <a:grpFill/>
          <a:ln w="38100">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95000"/>
              </a:lnSpc>
              <a:spcBef>
                <a:spcPts val="0"/>
              </a:spcBef>
              <a:spcAft>
                <a:spcPts val="0"/>
              </a:spcAft>
              <a:defRPr/>
            </a:pPr>
            <a:endParaRPr lang="en-US" kern="0" dirty="0">
              <a:solidFill>
                <a:schemeClr val="bg1">
                  <a:lumMod val="50000"/>
                </a:schemeClr>
              </a:solidFill>
            </a:endParaRPr>
          </a:p>
        </p:txBody>
      </p:sp>
      <p:sp>
        <p:nvSpPr>
          <p:cNvPr id="24" name="Oval 23">
            <a:extLst>
              <a:ext uri="{FF2B5EF4-FFF2-40B4-BE49-F238E27FC236}">
                <a16:creationId xmlns:a16="http://schemas.microsoft.com/office/drawing/2014/main" xmlns="" id="{5D112F07-0AE9-4958-B9E2-A040CDB3CD50}"/>
              </a:ext>
            </a:extLst>
          </p:cNvPr>
          <p:cNvSpPr/>
          <p:nvPr/>
        </p:nvSpPr>
        <p:spPr>
          <a:xfrm>
            <a:off x="3268105" y="2080800"/>
            <a:ext cx="1345133" cy="1345133"/>
          </a:xfrm>
          <a:prstGeom prst="ellipse">
            <a:avLst/>
          </a:prstGeom>
          <a:grpFill/>
          <a:ln w="38100">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95000"/>
              </a:lnSpc>
              <a:spcBef>
                <a:spcPts val="0"/>
              </a:spcBef>
              <a:spcAft>
                <a:spcPts val="0"/>
              </a:spcAft>
              <a:defRPr/>
            </a:pPr>
            <a:endParaRPr lang="en-US" kern="0" dirty="0">
              <a:solidFill>
                <a:schemeClr val="bg1">
                  <a:lumMod val="50000"/>
                </a:schemeClr>
              </a:solidFill>
            </a:endParaRPr>
          </a:p>
        </p:txBody>
      </p:sp>
      <p:sp>
        <p:nvSpPr>
          <p:cNvPr id="26" name="Oval 25">
            <a:extLst>
              <a:ext uri="{FF2B5EF4-FFF2-40B4-BE49-F238E27FC236}">
                <a16:creationId xmlns:a16="http://schemas.microsoft.com/office/drawing/2014/main" xmlns="" id="{034E793A-D9E4-4240-A0E1-F9F90FDC61DB}"/>
              </a:ext>
            </a:extLst>
          </p:cNvPr>
          <p:cNvSpPr/>
          <p:nvPr/>
        </p:nvSpPr>
        <p:spPr>
          <a:xfrm>
            <a:off x="1114272" y="2080800"/>
            <a:ext cx="1345133" cy="1345133"/>
          </a:xfrm>
          <a:prstGeom prst="ellipse">
            <a:avLst/>
          </a:prstGeom>
          <a:grpFill/>
          <a:ln w="38100">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95000"/>
              </a:lnSpc>
              <a:spcBef>
                <a:spcPts val="0"/>
              </a:spcBef>
              <a:spcAft>
                <a:spcPts val="0"/>
              </a:spcAft>
              <a:defRPr/>
            </a:pPr>
            <a:endParaRPr lang="en-US" kern="0" dirty="0">
              <a:solidFill>
                <a:schemeClr val="bg1">
                  <a:lumMod val="50000"/>
                </a:schemeClr>
              </a:solidFill>
            </a:endParaRPr>
          </a:p>
        </p:txBody>
      </p:sp>
      <p:sp>
        <p:nvSpPr>
          <p:cNvPr id="28" name="Oval 27">
            <a:extLst>
              <a:ext uri="{FF2B5EF4-FFF2-40B4-BE49-F238E27FC236}">
                <a16:creationId xmlns:a16="http://schemas.microsoft.com/office/drawing/2014/main" xmlns="" id="{412B79C5-D5FC-47D7-9177-C4EDA44E45B2}"/>
              </a:ext>
            </a:extLst>
          </p:cNvPr>
          <p:cNvSpPr/>
          <p:nvPr/>
        </p:nvSpPr>
        <p:spPr>
          <a:xfrm>
            <a:off x="9729605" y="2080800"/>
            <a:ext cx="1345133" cy="1345133"/>
          </a:xfrm>
          <a:prstGeom prst="ellipse">
            <a:avLst/>
          </a:prstGeom>
          <a:grpFill/>
          <a:ln w="38100">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95000"/>
              </a:lnSpc>
              <a:spcBef>
                <a:spcPts val="0"/>
              </a:spcBef>
              <a:spcAft>
                <a:spcPts val="0"/>
              </a:spcAft>
              <a:defRPr/>
            </a:pPr>
            <a:endParaRPr lang="en-US" kern="0" dirty="0">
              <a:solidFill>
                <a:schemeClr val="bg1">
                  <a:lumMod val="50000"/>
                </a:schemeClr>
              </a:solidFill>
            </a:endParaRPr>
          </a:p>
        </p:txBody>
      </p:sp>
      <p:grpSp>
        <p:nvGrpSpPr>
          <p:cNvPr id="96272" name="bcgIcons_Handshake">
            <a:extLst>
              <a:ext uri="{FF2B5EF4-FFF2-40B4-BE49-F238E27FC236}">
                <a16:creationId xmlns:a16="http://schemas.microsoft.com/office/drawing/2014/main" xmlns="" id="{0A51815E-6BE4-4F1D-9894-37E34C88A27F}"/>
              </a:ext>
            </a:extLst>
          </p:cNvPr>
          <p:cNvGrpSpPr>
            <a:grpSpLocks noChangeAspect="1"/>
          </p:cNvGrpSpPr>
          <p:nvPr/>
        </p:nvGrpSpPr>
        <p:grpSpPr bwMode="auto">
          <a:xfrm>
            <a:off x="5538788" y="2219325"/>
            <a:ext cx="1111250" cy="1111250"/>
            <a:chOff x="1682" y="0"/>
            <a:chExt cx="4316" cy="4320"/>
          </a:xfrm>
        </p:grpSpPr>
        <p:sp>
          <p:nvSpPr>
            <p:cNvPr id="96288" name="AutoShape 3">
              <a:extLst>
                <a:ext uri="{FF2B5EF4-FFF2-40B4-BE49-F238E27FC236}">
                  <a16:creationId xmlns:a16="http://schemas.microsoft.com/office/drawing/2014/main" xmlns="" id="{8FC89106-5F92-4472-BAC0-7CF0C1F2BFB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89" name="Freeform 5">
              <a:extLst>
                <a:ext uri="{FF2B5EF4-FFF2-40B4-BE49-F238E27FC236}">
                  <a16:creationId xmlns:a16="http://schemas.microsoft.com/office/drawing/2014/main" xmlns="" id="{9F771F98-99E0-4697-BCAC-5BCD98D8A76D}"/>
                </a:ext>
              </a:extLst>
            </p:cNvPr>
            <p:cNvSpPr>
              <a:spLocks noEditPoints="1"/>
            </p:cNvSpPr>
            <p:nvPr/>
          </p:nvSpPr>
          <p:spPr bwMode="auto">
            <a:xfrm>
              <a:off x="2699" y="763"/>
              <a:ext cx="2730" cy="2428"/>
            </a:xfrm>
            <a:custGeom>
              <a:avLst/>
              <a:gdLst>
                <a:gd name="T0" fmla="*/ 341 w 1457"/>
                <a:gd name="T1" fmla="*/ 827 h 1295"/>
                <a:gd name="T2" fmla="*/ 305 w 1457"/>
                <a:gd name="T3" fmla="*/ 611 h 1295"/>
                <a:gd name="T4" fmla="*/ 1357 w 1457"/>
                <a:gd name="T5" fmla="*/ 225 h 1295"/>
                <a:gd name="T6" fmla="*/ 2145 w 1457"/>
                <a:gd name="T7" fmla="*/ 553 h 1295"/>
                <a:gd name="T8" fmla="*/ 2659 w 1457"/>
                <a:gd name="T9" fmla="*/ 287 h 1295"/>
                <a:gd name="T10" fmla="*/ 2730 w 1457"/>
                <a:gd name="T11" fmla="*/ 322 h 1295"/>
                <a:gd name="T12" fmla="*/ 2730 w 1457"/>
                <a:gd name="T13" fmla="*/ 1237 h 1295"/>
                <a:gd name="T14" fmla="*/ 2715 w 1457"/>
                <a:gd name="T15" fmla="*/ 1260 h 1295"/>
                <a:gd name="T16" fmla="*/ 2389 w 1457"/>
                <a:gd name="T17" fmla="*/ 1342 h 1295"/>
                <a:gd name="T18" fmla="*/ 2366 w 1457"/>
                <a:gd name="T19" fmla="*/ 1341 h 1295"/>
                <a:gd name="T20" fmla="*/ 1252 w 1457"/>
                <a:gd name="T21" fmla="*/ 671 h 1295"/>
                <a:gd name="T22" fmla="*/ 866 w 1457"/>
                <a:gd name="T23" fmla="*/ 639 h 1295"/>
                <a:gd name="T24" fmla="*/ 789 w 1457"/>
                <a:gd name="T25" fmla="*/ 677 h 1295"/>
                <a:gd name="T26" fmla="*/ 341 w 1457"/>
                <a:gd name="T27" fmla="*/ 827 h 1295"/>
                <a:gd name="T28" fmla="*/ 1109 w 1457"/>
                <a:gd name="T29" fmla="*/ 1948 h 1295"/>
                <a:gd name="T30" fmla="*/ 989 w 1457"/>
                <a:gd name="T31" fmla="*/ 2023 h 1295"/>
                <a:gd name="T32" fmla="*/ 884 w 1457"/>
                <a:gd name="T33" fmla="*/ 2233 h 1295"/>
                <a:gd name="T34" fmla="*/ 946 w 1457"/>
                <a:gd name="T35" fmla="*/ 2413 h 1295"/>
                <a:gd name="T36" fmla="*/ 946 w 1457"/>
                <a:gd name="T37" fmla="*/ 2413 h 1295"/>
                <a:gd name="T38" fmla="*/ 1004 w 1457"/>
                <a:gd name="T39" fmla="*/ 2428 h 1295"/>
                <a:gd name="T40" fmla="*/ 1126 w 1457"/>
                <a:gd name="T41" fmla="*/ 2353 h 1295"/>
                <a:gd name="T42" fmla="*/ 1231 w 1457"/>
                <a:gd name="T43" fmla="*/ 2143 h 1295"/>
                <a:gd name="T44" fmla="*/ 1169 w 1457"/>
                <a:gd name="T45" fmla="*/ 1961 h 1295"/>
                <a:gd name="T46" fmla="*/ 1109 w 1457"/>
                <a:gd name="T47" fmla="*/ 1948 h 1295"/>
                <a:gd name="T48" fmla="*/ 866 w 1457"/>
                <a:gd name="T49" fmla="*/ 1689 h 1295"/>
                <a:gd name="T50" fmla="*/ 744 w 1457"/>
                <a:gd name="T51" fmla="*/ 1764 h 1295"/>
                <a:gd name="T52" fmla="*/ 575 w 1457"/>
                <a:gd name="T53" fmla="*/ 2106 h 1295"/>
                <a:gd name="T54" fmla="*/ 635 w 1457"/>
                <a:gd name="T55" fmla="*/ 2286 h 1295"/>
                <a:gd name="T56" fmla="*/ 635 w 1457"/>
                <a:gd name="T57" fmla="*/ 2286 h 1295"/>
                <a:gd name="T58" fmla="*/ 695 w 1457"/>
                <a:gd name="T59" fmla="*/ 2301 h 1295"/>
                <a:gd name="T60" fmla="*/ 815 w 1457"/>
                <a:gd name="T61" fmla="*/ 2226 h 1295"/>
                <a:gd name="T62" fmla="*/ 986 w 1457"/>
                <a:gd name="T63" fmla="*/ 1884 h 1295"/>
                <a:gd name="T64" fmla="*/ 924 w 1457"/>
                <a:gd name="T65" fmla="*/ 1704 h 1295"/>
                <a:gd name="T66" fmla="*/ 924 w 1457"/>
                <a:gd name="T67" fmla="*/ 1704 h 1295"/>
                <a:gd name="T68" fmla="*/ 866 w 1457"/>
                <a:gd name="T69" fmla="*/ 1689 h 1295"/>
                <a:gd name="T70" fmla="*/ 558 w 1457"/>
                <a:gd name="T71" fmla="*/ 1554 h 1295"/>
                <a:gd name="T72" fmla="*/ 437 w 1457"/>
                <a:gd name="T73" fmla="*/ 1629 h 1295"/>
                <a:gd name="T74" fmla="*/ 281 w 1457"/>
                <a:gd name="T75" fmla="*/ 1942 h 1295"/>
                <a:gd name="T76" fmla="*/ 343 w 1457"/>
                <a:gd name="T77" fmla="*/ 2122 h 1295"/>
                <a:gd name="T78" fmla="*/ 403 w 1457"/>
                <a:gd name="T79" fmla="*/ 2137 h 1295"/>
                <a:gd name="T80" fmla="*/ 523 w 1457"/>
                <a:gd name="T81" fmla="*/ 2062 h 1295"/>
                <a:gd name="T82" fmla="*/ 678 w 1457"/>
                <a:gd name="T83" fmla="*/ 1749 h 1295"/>
                <a:gd name="T84" fmla="*/ 618 w 1457"/>
                <a:gd name="T85" fmla="*/ 1569 h 1295"/>
                <a:gd name="T86" fmla="*/ 618 w 1457"/>
                <a:gd name="T87" fmla="*/ 1569 h 1295"/>
                <a:gd name="T88" fmla="*/ 558 w 1457"/>
                <a:gd name="T89" fmla="*/ 1554 h 1295"/>
                <a:gd name="T90" fmla="*/ 245 w 1457"/>
                <a:gd name="T91" fmla="*/ 1429 h 1295"/>
                <a:gd name="T92" fmla="*/ 124 w 1457"/>
                <a:gd name="T93" fmla="*/ 1504 h 1295"/>
                <a:gd name="T94" fmla="*/ 34 w 1457"/>
                <a:gd name="T95" fmla="*/ 1687 h 1295"/>
                <a:gd name="T96" fmla="*/ 94 w 1457"/>
                <a:gd name="T97" fmla="*/ 1867 h 1295"/>
                <a:gd name="T98" fmla="*/ 154 w 1457"/>
                <a:gd name="T99" fmla="*/ 1882 h 1295"/>
                <a:gd name="T100" fmla="*/ 274 w 1457"/>
                <a:gd name="T101" fmla="*/ 1807 h 1295"/>
                <a:gd name="T102" fmla="*/ 365 w 1457"/>
                <a:gd name="T103" fmla="*/ 1624 h 1295"/>
                <a:gd name="T104" fmla="*/ 304 w 1457"/>
                <a:gd name="T105" fmla="*/ 1444 h 1295"/>
                <a:gd name="T106" fmla="*/ 245 w 1457"/>
                <a:gd name="T107" fmla="*/ 1429 h 12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7" h="1295">
                  <a:moveTo>
                    <a:pt x="182" y="441"/>
                  </a:moveTo>
                  <a:cubicBezTo>
                    <a:pt x="138" y="419"/>
                    <a:pt x="128" y="361"/>
                    <a:pt x="163" y="326"/>
                  </a:cubicBezTo>
                  <a:cubicBezTo>
                    <a:pt x="484" y="0"/>
                    <a:pt x="654" y="98"/>
                    <a:pt x="724" y="120"/>
                  </a:cubicBezTo>
                  <a:cubicBezTo>
                    <a:pt x="823" y="149"/>
                    <a:pt x="1071" y="278"/>
                    <a:pt x="1145" y="295"/>
                  </a:cubicBezTo>
                  <a:cubicBezTo>
                    <a:pt x="1199" y="308"/>
                    <a:pt x="1348" y="206"/>
                    <a:pt x="1419" y="153"/>
                  </a:cubicBezTo>
                  <a:cubicBezTo>
                    <a:pt x="1435" y="142"/>
                    <a:pt x="1457" y="153"/>
                    <a:pt x="1457" y="172"/>
                  </a:cubicBezTo>
                  <a:cubicBezTo>
                    <a:pt x="1457" y="172"/>
                    <a:pt x="1457" y="172"/>
                    <a:pt x="1457" y="660"/>
                  </a:cubicBezTo>
                  <a:cubicBezTo>
                    <a:pt x="1457" y="666"/>
                    <a:pt x="1454" y="670"/>
                    <a:pt x="1449" y="672"/>
                  </a:cubicBezTo>
                  <a:cubicBezTo>
                    <a:pt x="1449" y="672"/>
                    <a:pt x="1449" y="672"/>
                    <a:pt x="1275" y="716"/>
                  </a:cubicBezTo>
                  <a:cubicBezTo>
                    <a:pt x="1271" y="718"/>
                    <a:pt x="1266" y="717"/>
                    <a:pt x="1263" y="715"/>
                  </a:cubicBezTo>
                  <a:cubicBezTo>
                    <a:pt x="1207" y="679"/>
                    <a:pt x="737" y="382"/>
                    <a:pt x="668" y="358"/>
                  </a:cubicBezTo>
                  <a:cubicBezTo>
                    <a:pt x="614" y="338"/>
                    <a:pt x="510" y="340"/>
                    <a:pt x="462" y="341"/>
                  </a:cubicBezTo>
                  <a:cubicBezTo>
                    <a:pt x="446" y="342"/>
                    <a:pt x="431" y="349"/>
                    <a:pt x="421" y="361"/>
                  </a:cubicBezTo>
                  <a:cubicBezTo>
                    <a:pt x="320" y="472"/>
                    <a:pt x="237" y="468"/>
                    <a:pt x="182" y="441"/>
                  </a:cubicBezTo>
                  <a:close/>
                  <a:moveTo>
                    <a:pt x="592" y="1039"/>
                  </a:moveTo>
                  <a:cubicBezTo>
                    <a:pt x="566" y="1039"/>
                    <a:pt x="541" y="1054"/>
                    <a:pt x="528" y="1079"/>
                  </a:cubicBezTo>
                  <a:cubicBezTo>
                    <a:pt x="472" y="1191"/>
                    <a:pt x="472" y="1191"/>
                    <a:pt x="472" y="1191"/>
                  </a:cubicBezTo>
                  <a:cubicBezTo>
                    <a:pt x="455" y="1227"/>
                    <a:pt x="469" y="1270"/>
                    <a:pt x="505" y="1287"/>
                  </a:cubicBezTo>
                  <a:cubicBezTo>
                    <a:pt x="505" y="1287"/>
                    <a:pt x="505" y="1287"/>
                    <a:pt x="505" y="1287"/>
                  </a:cubicBezTo>
                  <a:cubicBezTo>
                    <a:pt x="515" y="1292"/>
                    <a:pt x="526" y="1295"/>
                    <a:pt x="536" y="1295"/>
                  </a:cubicBezTo>
                  <a:cubicBezTo>
                    <a:pt x="563" y="1295"/>
                    <a:pt x="588" y="1280"/>
                    <a:pt x="601" y="1255"/>
                  </a:cubicBezTo>
                  <a:cubicBezTo>
                    <a:pt x="657" y="1143"/>
                    <a:pt x="657" y="1143"/>
                    <a:pt x="657" y="1143"/>
                  </a:cubicBezTo>
                  <a:cubicBezTo>
                    <a:pt x="674" y="1107"/>
                    <a:pt x="660" y="1064"/>
                    <a:pt x="624" y="1046"/>
                  </a:cubicBezTo>
                  <a:cubicBezTo>
                    <a:pt x="614" y="1041"/>
                    <a:pt x="603" y="1039"/>
                    <a:pt x="592" y="1039"/>
                  </a:cubicBezTo>
                  <a:moveTo>
                    <a:pt x="462" y="901"/>
                  </a:moveTo>
                  <a:cubicBezTo>
                    <a:pt x="435" y="901"/>
                    <a:pt x="410" y="916"/>
                    <a:pt x="397" y="941"/>
                  </a:cubicBezTo>
                  <a:cubicBezTo>
                    <a:pt x="307" y="1123"/>
                    <a:pt x="307" y="1123"/>
                    <a:pt x="307" y="1123"/>
                  </a:cubicBezTo>
                  <a:cubicBezTo>
                    <a:pt x="289" y="1159"/>
                    <a:pt x="304" y="1202"/>
                    <a:pt x="339" y="1219"/>
                  </a:cubicBezTo>
                  <a:cubicBezTo>
                    <a:pt x="339" y="1219"/>
                    <a:pt x="339" y="1219"/>
                    <a:pt x="339" y="1219"/>
                  </a:cubicBezTo>
                  <a:cubicBezTo>
                    <a:pt x="350" y="1224"/>
                    <a:pt x="360" y="1227"/>
                    <a:pt x="371" y="1227"/>
                  </a:cubicBezTo>
                  <a:cubicBezTo>
                    <a:pt x="397" y="1227"/>
                    <a:pt x="423" y="1212"/>
                    <a:pt x="435" y="1187"/>
                  </a:cubicBezTo>
                  <a:cubicBezTo>
                    <a:pt x="526" y="1005"/>
                    <a:pt x="526" y="1005"/>
                    <a:pt x="526" y="1005"/>
                  </a:cubicBezTo>
                  <a:cubicBezTo>
                    <a:pt x="543" y="970"/>
                    <a:pt x="529" y="927"/>
                    <a:pt x="493" y="909"/>
                  </a:cubicBezTo>
                  <a:cubicBezTo>
                    <a:pt x="493" y="909"/>
                    <a:pt x="493" y="909"/>
                    <a:pt x="493" y="909"/>
                  </a:cubicBezTo>
                  <a:cubicBezTo>
                    <a:pt x="483" y="904"/>
                    <a:pt x="472" y="901"/>
                    <a:pt x="462" y="901"/>
                  </a:cubicBezTo>
                  <a:moveTo>
                    <a:pt x="298" y="829"/>
                  </a:moveTo>
                  <a:cubicBezTo>
                    <a:pt x="271" y="829"/>
                    <a:pt x="246" y="844"/>
                    <a:pt x="233" y="869"/>
                  </a:cubicBezTo>
                  <a:cubicBezTo>
                    <a:pt x="150" y="1036"/>
                    <a:pt x="150" y="1036"/>
                    <a:pt x="150" y="1036"/>
                  </a:cubicBezTo>
                  <a:cubicBezTo>
                    <a:pt x="133" y="1072"/>
                    <a:pt x="147" y="1115"/>
                    <a:pt x="183" y="1132"/>
                  </a:cubicBezTo>
                  <a:cubicBezTo>
                    <a:pt x="193" y="1138"/>
                    <a:pt x="204" y="1140"/>
                    <a:pt x="215" y="1140"/>
                  </a:cubicBezTo>
                  <a:cubicBezTo>
                    <a:pt x="241" y="1140"/>
                    <a:pt x="266" y="1125"/>
                    <a:pt x="279" y="1100"/>
                  </a:cubicBezTo>
                  <a:cubicBezTo>
                    <a:pt x="362" y="933"/>
                    <a:pt x="362" y="933"/>
                    <a:pt x="362" y="933"/>
                  </a:cubicBezTo>
                  <a:cubicBezTo>
                    <a:pt x="379" y="898"/>
                    <a:pt x="365" y="855"/>
                    <a:pt x="330" y="837"/>
                  </a:cubicBezTo>
                  <a:cubicBezTo>
                    <a:pt x="330" y="837"/>
                    <a:pt x="330" y="837"/>
                    <a:pt x="330" y="837"/>
                  </a:cubicBezTo>
                  <a:cubicBezTo>
                    <a:pt x="319" y="832"/>
                    <a:pt x="308" y="829"/>
                    <a:pt x="298" y="829"/>
                  </a:cubicBezTo>
                  <a:moveTo>
                    <a:pt x="131" y="762"/>
                  </a:moveTo>
                  <a:cubicBezTo>
                    <a:pt x="104" y="762"/>
                    <a:pt x="79" y="777"/>
                    <a:pt x="66" y="802"/>
                  </a:cubicBezTo>
                  <a:cubicBezTo>
                    <a:pt x="18" y="900"/>
                    <a:pt x="18" y="900"/>
                    <a:pt x="18" y="900"/>
                  </a:cubicBezTo>
                  <a:cubicBezTo>
                    <a:pt x="0" y="936"/>
                    <a:pt x="14" y="979"/>
                    <a:pt x="50" y="996"/>
                  </a:cubicBezTo>
                  <a:cubicBezTo>
                    <a:pt x="60" y="1002"/>
                    <a:pt x="71" y="1004"/>
                    <a:pt x="82" y="1004"/>
                  </a:cubicBezTo>
                  <a:cubicBezTo>
                    <a:pt x="108" y="1004"/>
                    <a:pt x="133" y="989"/>
                    <a:pt x="146" y="964"/>
                  </a:cubicBezTo>
                  <a:cubicBezTo>
                    <a:pt x="195" y="866"/>
                    <a:pt x="195" y="866"/>
                    <a:pt x="195" y="866"/>
                  </a:cubicBezTo>
                  <a:cubicBezTo>
                    <a:pt x="212" y="830"/>
                    <a:pt x="198" y="787"/>
                    <a:pt x="162" y="770"/>
                  </a:cubicBezTo>
                  <a:cubicBezTo>
                    <a:pt x="152" y="765"/>
                    <a:pt x="141" y="762"/>
                    <a:pt x="131" y="76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90" name="Freeform 6">
              <a:extLst>
                <a:ext uri="{FF2B5EF4-FFF2-40B4-BE49-F238E27FC236}">
                  <a16:creationId xmlns:a16="http://schemas.microsoft.com/office/drawing/2014/main" xmlns="" id="{CA86F68D-00BE-4C84-9C41-E275765FF4CB}"/>
                </a:ext>
              </a:extLst>
            </p:cNvPr>
            <p:cNvSpPr>
              <a:spLocks noEditPoints="1"/>
            </p:cNvSpPr>
            <p:nvPr/>
          </p:nvSpPr>
          <p:spPr bwMode="auto">
            <a:xfrm>
              <a:off x="2251" y="921"/>
              <a:ext cx="3007" cy="2422"/>
            </a:xfrm>
            <a:custGeom>
              <a:avLst/>
              <a:gdLst>
                <a:gd name="T0" fmla="*/ 491 w 1605"/>
                <a:gd name="T1" fmla="*/ 1359 h 1292"/>
                <a:gd name="T2" fmla="*/ 28 w 1605"/>
                <a:gd name="T3" fmla="*/ 1100 h 1292"/>
                <a:gd name="T4" fmla="*/ 0 w 1605"/>
                <a:gd name="T5" fmla="*/ 69 h 1292"/>
                <a:gd name="T6" fmla="*/ 67 w 1605"/>
                <a:gd name="T7" fmla="*/ 0 h 1292"/>
                <a:gd name="T8" fmla="*/ 290 w 1605"/>
                <a:gd name="T9" fmla="*/ 180 h 1292"/>
                <a:gd name="T10" fmla="*/ 607 w 1605"/>
                <a:gd name="T11" fmla="*/ 356 h 1292"/>
                <a:gd name="T12" fmla="*/ 682 w 1605"/>
                <a:gd name="T13" fmla="*/ 334 h 1292"/>
                <a:gd name="T14" fmla="*/ 686 w 1605"/>
                <a:gd name="T15" fmla="*/ 388 h 1292"/>
                <a:gd name="T16" fmla="*/ 607 w 1605"/>
                <a:gd name="T17" fmla="*/ 424 h 1292"/>
                <a:gd name="T18" fmla="*/ 67 w 1605"/>
                <a:gd name="T19" fmla="*/ 67 h 1292"/>
                <a:gd name="T20" fmla="*/ 2881 w 1605"/>
                <a:gd name="T21" fmla="*/ 1348 h 1292"/>
                <a:gd name="T22" fmla="*/ 1471 w 1605"/>
                <a:gd name="T23" fmla="*/ 576 h 1292"/>
                <a:gd name="T24" fmla="*/ 2893 w 1605"/>
                <a:gd name="T25" fmla="*/ 1590 h 1292"/>
                <a:gd name="T26" fmla="*/ 2777 w 1605"/>
                <a:gd name="T27" fmla="*/ 1655 h 1292"/>
                <a:gd name="T28" fmla="*/ 2316 w 1605"/>
                <a:gd name="T29" fmla="*/ 1400 h 1292"/>
                <a:gd name="T30" fmla="*/ 2267 w 1605"/>
                <a:gd name="T31" fmla="*/ 1410 h 1292"/>
                <a:gd name="T32" fmla="*/ 2585 w 1605"/>
                <a:gd name="T33" fmla="*/ 1652 h 1292"/>
                <a:gd name="T34" fmla="*/ 2520 w 1605"/>
                <a:gd name="T35" fmla="*/ 1903 h 1292"/>
                <a:gd name="T36" fmla="*/ 2104 w 1605"/>
                <a:gd name="T37" fmla="*/ 1674 h 1292"/>
                <a:gd name="T38" fmla="*/ 2057 w 1605"/>
                <a:gd name="T39" fmla="*/ 1683 h 1292"/>
                <a:gd name="T40" fmla="*/ 2303 w 1605"/>
                <a:gd name="T41" fmla="*/ 1878 h 1292"/>
                <a:gd name="T42" fmla="*/ 2348 w 1605"/>
                <a:gd name="T43" fmla="*/ 2062 h 1292"/>
                <a:gd name="T44" fmla="*/ 2164 w 1605"/>
                <a:gd name="T45" fmla="*/ 2107 h 1292"/>
                <a:gd name="T46" fmla="*/ 1847 w 1605"/>
                <a:gd name="T47" fmla="*/ 1957 h 1292"/>
                <a:gd name="T48" fmla="*/ 1859 w 1605"/>
                <a:gd name="T49" fmla="*/ 2015 h 1292"/>
                <a:gd name="T50" fmla="*/ 2055 w 1605"/>
                <a:gd name="T51" fmla="*/ 2291 h 1292"/>
                <a:gd name="T52" fmla="*/ 1870 w 1605"/>
                <a:gd name="T53" fmla="*/ 2336 h 1292"/>
                <a:gd name="T54" fmla="*/ 1615 w 1605"/>
                <a:gd name="T55" fmla="*/ 2261 h 1292"/>
                <a:gd name="T56" fmla="*/ 1939 w 1605"/>
                <a:gd name="T57" fmla="*/ 2422 h 1292"/>
                <a:gd name="T58" fmla="*/ 2134 w 1605"/>
                <a:gd name="T59" fmla="*/ 2169 h 1292"/>
                <a:gd name="T60" fmla="*/ 2406 w 1605"/>
                <a:gd name="T61" fmla="*/ 2098 h 1292"/>
                <a:gd name="T62" fmla="*/ 2520 w 1605"/>
                <a:gd name="T63" fmla="*/ 1970 h 1292"/>
                <a:gd name="T64" fmla="*/ 2717 w 1605"/>
                <a:gd name="T65" fmla="*/ 1719 h 1292"/>
                <a:gd name="T66" fmla="*/ 2777 w 1605"/>
                <a:gd name="T67" fmla="*/ 1723 h 1292"/>
                <a:gd name="T68" fmla="*/ 2881 w 1605"/>
                <a:gd name="T69" fmla="*/ 1348 h 12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5" h="1292">
                  <a:moveTo>
                    <a:pt x="36" y="558"/>
                  </a:moveTo>
                  <a:cubicBezTo>
                    <a:pt x="262" y="725"/>
                    <a:pt x="262" y="725"/>
                    <a:pt x="262" y="725"/>
                  </a:cubicBezTo>
                  <a:cubicBezTo>
                    <a:pt x="246" y="757"/>
                    <a:pt x="246" y="757"/>
                    <a:pt x="246" y="757"/>
                  </a:cubicBezTo>
                  <a:cubicBezTo>
                    <a:pt x="15" y="587"/>
                    <a:pt x="15" y="587"/>
                    <a:pt x="15" y="587"/>
                  </a:cubicBezTo>
                  <a:cubicBezTo>
                    <a:pt x="6" y="580"/>
                    <a:pt x="0" y="569"/>
                    <a:pt x="0" y="558"/>
                  </a:cubicBezTo>
                  <a:cubicBezTo>
                    <a:pt x="0" y="37"/>
                    <a:pt x="0" y="37"/>
                    <a:pt x="0" y="37"/>
                  </a:cubicBezTo>
                  <a:cubicBezTo>
                    <a:pt x="0" y="24"/>
                    <a:pt x="7" y="11"/>
                    <a:pt x="18" y="5"/>
                  </a:cubicBezTo>
                  <a:cubicBezTo>
                    <a:pt x="24" y="1"/>
                    <a:pt x="30" y="0"/>
                    <a:pt x="36" y="0"/>
                  </a:cubicBezTo>
                  <a:cubicBezTo>
                    <a:pt x="45" y="0"/>
                    <a:pt x="54" y="3"/>
                    <a:pt x="61" y="9"/>
                  </a:cubicBezTo>
                  <a:cubicBezTo>
                    <a:pt x="155" y="96"/>
                    <a:pt x="155" y="96"/>
                    <a:pt x="155" y="96"/>
                  </a:cubicBezTo>
                  <a:cubicBezTo>
                    <a:pt x="156" y="97"/>
                    <a:pt x="156" y="97"/>
                    <a:pt x="156" y="97"/>
                  </a:cubicBezTo>
                  <a:cubicBezTo>
                    <a:pt x="182" y="123"/>
                    <a:pt x="263" y="190"/>
                    <a:pt x="324" y="190"/>
                  </a:cubicBezTo>
                  <a:cubicBezTo>
                    <a:pt x="336" y="190"/>
                    <a:pt x="346" y="187"/>
                    <a:pt x="355" y="182"/>
                  </a:cubicBezTo>
                  <a:cubicBezTo>
                    <a:pt x="358" y="180"/>
                    <a:pt x="361" y="179"/>
                    <a:pt x="364" y="178"/>
                  </a:cubicBezTo>
                  <a:cubicBezTo>
                    <a:pt x="413" y="161"/>
                    <a:pt x="413" y="161"/>
                    <a:pt x="413" y="161"/>
                  </a:cubicBezTo>
                  <a:cubicBezTo>
                    <a:pt x="397" y="176"/>
                    <a:pt x="382" y="191"/>
                    <a:pt x="366" y="207"/>
                  </a:cubicBezTo>
                  <a:cubicBezTo>
                    <a:pt x="361" y="212"/>
                    <a:pt x="357" y="217"/>
                    <a:pt x="353" y="222"/>
                  </a:cubicBezTo>
                  <a:cubicBezTo>
                    <a:pt x="344" y="225"/>
                    <a:pt x="334" y="226"/>
                    <a:pt x="324" y="226"/>
                  </a:cubicBezTo>
                  <a:cubicBezTo>
                    <a:pt x="234" y="226"/>
                    <a:pt x="131" y="123"/>
                    <a:pt x="131" y="123"/>
                  </a:cubicBezTo>
                  <a:cubicBezTo>
                    <a:pt x="36" y="36"/>
                    <a:pt x="36" y="36"/>
                    <a:pt x="36" y="36"/>
                  </a:cubicBezTo>
                  <a:lnTo>
                    <a:pt x="36" y="558"/>
                  </a:lnTo>
                  <a:close/>
                  <a:moveTo>
                    <a:pt x="1538" y="719"/>
                  </a:moveTo>
                  <a:cubicBezTo>
                    <a:pt x="868" y="315"/>
                    <a:pt x="868" y="315"/>
                    <a:pt x="868" y="315"/>
                  </a:cubicBezTo>
                  <a:cubicBezTo>
                    <a:pt x="850" y="312"/>
                    <a:pt x="824" y="309"/>
                    <a:pt x="785" y="307"/>
                  </a:cubicBezTo>
                  <a:cubicBezTo>
                    <a:pt x="1520" y="750"/>
                    <a:pt x="1520" y="750"/>
                    <a:pt x="1520" y="750"/>
                  </a:cubicBezTo>
                  <a:cubicBezTo>
                    <a:pt x="1553" y="770"/>
                    <a:pt x="1564" y="814"/>
                    <a:pt x="1544" y="848"/>
                  </a:cubicBezTo>
                  <a:cubicBezTo>
                    <a:pt x="1544" y="848"/>
                    <a:pt x="1544" y="848"/>
                    <a:pt x="1544" y="848"/>
                  </a:cubicBezTo>
                  <a:cubicBezTo>
                    <a:pt x="1531" y="871"/>
                    <a:pt x="1507" y="883"/>
                    <a:pt x="1482" y="883"/>
                  </a:cubicBezTo>
                  <a:cubicBezTo>
                    <a:pt x="1470" y="883"/>
                    <a:pt x="1457" y="880"/>
                    <a:pt x="1446" y="873"/>
                  </a:cubicBezTo>
                  <a:cubicBezTo>
                    <a:pt x="1236" y="747"/>
                    <a:pt x="1236" y="747"/>
                    <a:pt x="1236" y="747"/>
                  </a:cubicBezTo>
                  <a:cubicBezTo>
                    <a:pt x="1227" y="741"/>
                    <a:pt x="1216" y="743"/>
                    <a:pt x="1210" y="752"/>
                  </a:cubicBezTo>
                  <a:cubicBezTo>
                    <a:pt x="1210" y="752"/>
                    <a:pt x="1210" y="752"/>
                    <a:pt x="1210" y="752"/>
                  </a:cubicBezTo>
                  <a:cubicBezTo>
                    <a:pt x="1202" y="761"/>
                    <a:pt x="1205" y="775"/>
                    <a:pt x="1215" y="781"/>
                  </a:cubicBezTo>
                  <a:cubicBezTo>
                    <a:pt x="1380" y="881"/>
                    <a:pt x="1380" y="881"/>
                    <a:pt x="1380" y="881"/>
                  </a:cubicBezTo>
                  <a:cubicBezTo>
                    <a:pt x="1414" y="901"/>
                    <a:pt x="1427" y="947"/>
                    <a:pt x="1406" y="981"/>
                  </a:cubicBezTo>
                  <a:cubicBezTo>
                    <a:pt x="1393" y="1003"/>
                    <a:pt x="1369" y="1015"/>
                    <a:pt x="1345" y="1015"/>
                  </a:cubicBezTo>
                  <a:cubicBezTo>
                    <a:pt x="1332" y="1015"/>
                    <a:pt x="1320" y="1012"/>
                    <a:pt x="1308" y="1005"/>
                  </a:cubicBezTo>
                  <a:cubicBezTo>
                    <a:pt x="1123" y="893"/>
                    <a:pt x="1123" y="893"/>
                    <a:pt x="1123" y="893"/>
                  </a:cubicBezTo>
                  <a:cubicBezTo>
                    <a:pt x="1115" y="888"/>
                    <a:pt x="1104" y="890"/>
                    <a:pt x="1098" y="898"/>
                  </a:cubicBezTo>
                  <a:cubicBezTo>
                    <a:pt x="1098" y="898"/>
                    <a:pt x="1098" y="898"/>
                    <a:pt x="1098" y="898"/>
                  </a:cubicBezTo>
                  <a:cubicBezTo>
                    <a:pt x="1091" y="907"/>
                    <a:pt x="1093" y="920"/>
                    <a:pt x="1103" y="926"/>
                  </a:cubicBezTo>
                  <a:cubicBezTo>
                    <a:pt x="1229" y="1002"/>
                    <a:pt x="1229" y="1002"/>
                    <a:pt x="1229" y="1002"/>
                  </a:cubicBezTo>
                  <a:cubicBezTo>
                    <a:pt x="1263" y="1022"/>
                    <a:pt x="1274" y="1066"/>
                    <a:pt x="1253" y="1100"/>
                  </a:cubicBezTo>
                  <a:cubicBezTo>
                    <a:pt x="1253" y="1100"/>
                    <a:pt x="1253" y="1100"/>
                    <a:pt x="1253" y="1100"/>
                  </a:cubicBezTo>
                  <a:cubicBezTo>
                    <a:pt x="1240" y="1122"/>
                    <a:pt x="1216" y="1135"/>
                    <a:pt x="1192" y="1135"/>
                  </a:cubicBezTo>
                  <a:cubicBezTo>
                    <a:pt x="1179" y="1135"/>
                    <a:pt x="1167" y="1131"/>
                    <a:pt x="1155" y="1124"/>
                  </a:cubicBezTo>
                  <a:cubicBezTo>
                    <a:pt x="1013" y="1039"/>
                    <a:pt x="1013" y="1039"/>
                    <a:pt x="1013" y="1039"/>
                  </a:cubicBezTo>
                  <a:cubicBezTo>
                    <a:pt x="1004" y="1033"/>
                    <a:pt x="992" y="1036"/>
                    <a:pt x="986" y="1044"/>
                  </a:cubicBezTo>
                  <a:cubicBezTo>
                    <a:pt x="986" y="1044"/>
                    <a:pt x="986" y="1044"/>
                    <a:pt x="986" y="1044"/>
                  </a:cubicBezTo>
                  <a:cubicBezTo>
                    <a:pt x="978" y="1054"/>
                    <a:pt x="981" y="1068"/>
                    <a:pt x="992" y="1075"/>
                  </a:cubicBezTo>
                  <a:cubicBezTo>
                    <a:pt x="1071" y="1122"/>
                    <a:pt x="1071" y="1122"/>
                    <a:pt x="1071" y="1122"/>
                  </a:cubicBezTo>
                  <a:cubicBezTo>
                    <a:pt x="1105" y="1143"/>
                    <a:pt x="1117" y="1188"/>
                    <a:pt x="1097" y="1222"/>
                  </a:cubicBezTo>
                  <a:cubicBezTo>
                    <a:pt x="1083" y="1244"/>
                    <a:pt x="1059" y="1256"/>
                    <a:pt x="1035" y="1256"/>
                  </a:cubicBezTo>
                  <a:cubicBezTo>
                    <a:pt x="1023" y="1256"/>
                    <a:pt x="1010" y="1253"/>
                    <a:pt x="998" y="1246"/>
                  </a:cubicBezTo>
                  <a:cubicBezTo>
                    <a:pt x="884" y="1177"/>
                    <a:pt x="884" y="1177"/>
                    <a:pt x="884" y="1177"/>
                  </a:cubicBezTo>
                  <a:cubicBezTo>
                    <a:pt x="862" y="1206"/>
                    <a:pt x="862" y="1206"/>
                    <a:pt x="862" y="1206"/>
                  </a:cubicBezTo>
                  <a:cubicBezTo>
                    <a:pt x="980" y="1277"/>
                    <a:pt x="980" y="1277"/>
                    <a:pt x="980" y="1277"/>
                  </a:cubicBezTo>
                  <a:cubicBezTo>
                    <a:pt x="997" y="1287"/>
                    <a:pt x="1016" y="1292"/>
                    <a:pt x="1035" y="1292"/>
                  </a:cubicBezTo>
                  <a:cubicBezTo>
                    <a:pt x="1073" y="1292"/>
                    <a:pt x="1108" y="1272"/>
                    <a:pt x="1128" y="1240"/>
                  </a:cubicBezTo>
                  <a:cubicBezTo>
                    <a:pt x="1143" y="1214"/>
                    <a:pt x="1147" y="1184"/>
                    <a:pt x="1139" y="1157"/>
                  </a:cubicBezTo>
                  <a:cubicBezTo>
                    <a:pt x="1155" y="1166"/>
                    <a:pt x="1174" y="1171"/>
                    <a:pt x="1192" y="1171"/>
                  </a:cubicBezTo>
                  <a:cubicBezTo>
                    <a:pt x="1230" y="1171"/>
                    <a:pt x="1265" y="1151"/>
                    <a:pt x="1284" y="1119"/>
                  </a:cubicBezTo>
                  <a:cubicBezTo>
                    <a:pt x="1299" y="1094"/>
                    <a:pt x="1303" y="1066"/>
                    <a:pt x="1297" y="1040"/>
                  </a:cubicBezTo>
                  <a:cubicBezTo>
                    <a:pt x="1312" y="1047"/>
                    <a:pt x="1328" y="1051"/>
                    <a:pt x="1345" y="1051"/>
                  </a:cubicBezTo>
                  <a:cubicBezTo>
                    <a:pt x="1383" y="1051"/>
                    <a:pt x="1418" y="1031"/>
                    <a:pt x="1437" y="999"/>
                  </a:cubicBezTo>
                  <a:cubicBezTo>
                    <a:pt x="1452" y="974"/>
                    <a:pt x="1457" y="945"/>
                    <a:pt x="1450" y="917"/>
                  </a:cubicBezTo>
                  <a:cubicBezTo>
                    <a:pt x="1449" y="916"/>
                    <a:pt x="1449" y="915"/>
                    <a:pt x="1449" y="913"/>
                  </a:cubicBezTo>
                  <a:cubicBezTo>
                    <a:pt x="1459" y="917"/>
                    <a:pt x="1471" y="919"/>
                    <a:pt x="1482" y="919"/>
                  </a:cubicBezTo>
                  <a:cubicBezTo>
                    <a:pt x="1520" y="919"/>
                    <a:pt x="1555" y="899"/>
                    <a:pt x="1575" y="867"/>
                  </a:cubicBezTo>
                  <a:cubicBezTo>
                    <a:pt x="1605" y="816"/>
                    <a:pt x="1589" y="750"/>
                    <a:pt x="1538" y="7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6273" name="Group 47">
            <a:extLst>
              <a:ext uri="{FF2B5EF4-FFF2-40B4-BE49-F238E27FC236}">
                <a16:creationId xmlns:a16="http://schemas.microsoft.com/office/drawing/2014/main" xmlns="" id="{4596FA0B-2846-4937-A43E-4139006CDC2E}"/>
              </a:ext>
            </a:extLst>
          </p:cNvPr>
          <p:cNvGrpSpPr>
            <a:grpSpLocks noChangeAspect="1"/>
          </p:cNvGrpSpPr>
          <p:nvPr/>
        </p:nvGrpSpPr>
        <p:grpSpPr bwMode="auto">
          <a:xfrm>
            <a:off x="9845675" y="2165350"/>
            <a:ext cx="1111250" cy="1111250"/>
            <a:chOff x="5273802" y="2606040"/>
            <a:chExt cx="1644396" cy="1645920"/>
          </a:xfrm>
        </p:grpSpPr>
        <p:sp>
          <p:nvSpPr>
            <p:cNvPr id="96284" name="AutoShape 137">
              <a:extLst>
                <a:ext uri="{FF2B5EF4-FFF2-40B4-BE49-F238E27FC236}">
                  <a16:creationId xmlns:a16="http://schemas.microsoft.com/office/drawing/2014/main" xmlns="" id="{5B4E5A57-2A5F-4871-941C-C46B128DDC5E}"/>
                </a:ext>
              </a:extLst>
            </p:cNvPr>
            <p:cNvSpPr>
              <a:spLocks noChangeAspect="1" noChangeArrowheads="1" noTextEdit="1"/>
            </p:cNvSpPr>
            <p:nvPr/>
          </p:nvSpPr>
          <p:spPr bwMode="auto">
            <a:xfrm>
              <a:off x="5273802"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6285" name="Group 49">
              <a:extLst>
                <a:ext uri="{FF2B5EF4-FFF2-40B4-BE49-F238E27FC236}">
                  <a16:creationId xmlns:a16="http://schemas.microsoft.com/office/drawing/2014/main" xmlns="" id="{34FB6123-886B-4BC1-AB4F-C8B13B9DCCE6}"/>
                </a:ext>
              </a:extLst>
            </p:cNvPr>
            <p:cNvGrpSpPr>
              <a:grpSpLocks/>
            </p:cNvGrpSpPr>
            <p:nvPr/>
          </p:nvGrpSpPr>
          <p:grpSpPr bwMode="auto">
            <a:xfrm>
              <a:off x="5542026" y="2758058"/>
              <a:ext cx="1106424" cy="1305307"/>
              <a:chOff x="5542026" y="2758058"/>
              <a:chExt cx="1106424" cy="1305307"/>
            </a:xfrm>
          </p:grpSpPr>
          <p:sp>
            <p:nvSpPr>
              <p:cNvPr id="96286" name="Freeform 16">
                <a:extLst>
                  <a:ext uri="{FF2B5EF4-FFF2-40B4-BE49-F238E27FC236}">
                    <a16:creationId xmlns:a16="http://schemas.microsoft.com/office/drawing/2014/main" xmlns="" id="{E15CAAE6-D24B-449A-A628-6EED5E5C3DDE}"/>
                  </a:ext>
                </a:extLst>
              </p:cNvPr>
              <p:cNvSpPr>
                <a:spLocks/>
              </p:cNvSpPr>
              <p:nvPr/>
            </p:nvSpPr>
            <p:spPr bwMode="auto">
              <a:xfrm>
                <a:off x="5569339" y="3079623"/>
                <a:ext cx="1051798" cy="983742"/>
              </a:xfrm>
              <a:custGeom>
                <a:avLst/>
                <a:gdLst>
                  <a:gd name="T0" fmla="*/ 355348 w 1051798"/>
                  <a:gd name="T1" fmla="*/ 742188 h 983742"/>
                  <a:gd name="T2" fmla="*/ 488112 w 1051798"/>
                  <a:gd name="T3" fmla="*/ 820158 h 983742"/>
                  <a:gd name="T4" fmla="*/ 525899 w 1051798"/>
                  <a:gd name="T5" fmla="*/ 823413 h 983742"/>
                  <a:gd name="T6" fmla="*/ 523045 w 1051798"/>
                  <a:gd name="T7" fmla="*/ 823659 h 983742"/>
                  <a:gd name="T8" fmla="*/ 528754 w 1051798"/>
                  <a:gd name="T9" fmla="*/ 823659 h 983742"/>
                  <a:gd name="T10" fmla="*/ 525899 w 1051798"/>
                  <a:gd name="T11" fmla="*/ 823413 h 983742"/>
                  <a:gd name="T12" fmla="*/ 563687 w 1051798"/>
                  <a:gd name="T13" fmla="*/ 820158 h 983742"/>
                  <a:gd name="T14" fmla="*/ 696450 w 1051798"/>
                  <a:gd name="T15" fmla="*/ 742188 h 983742"/>
                  <a:gd name="T16" fmla="*/ 923376 w 1051798"/>
                  <a:gd name="T17" fmla="*/ 780780 h 983742"/>
                  <a:gd name="T18" fmla="*/ 1051111 w 1051798"/>
                  <a:gd name="T19" fmla="*/ 966590 h 983742"/>
                  <a:gd name="T20" fmla="*/ 1038980 w 1051798"/>
                  <a:gd name="T21" fmla="*/ 983742 h 983742"/>
                  <a:gd name="T22" fmla="*/ 12818 w 1051798"/>
                  <a:gd name="T23" fmla="*/ 983742 h 983742"/>
                  <a:gd name="T24" fmla="*/ 687 w 1051798"/>
                  <a:gd name="T25" fmla="*/ 966590 h 983742"/>
                  <a:gd name="T26" fmla="*/ 128422 w 1051798"/>
                  <a:gd name="T27" fmla="*/ 780780 h 983742"/>
                  <a:gd name="T28" fmla="*/ 355348 w 1051798"/>
                  <a:gd name="T29" fmla="*/ 742188 h 983742"/>
                  <a:gd name="T30" fmla="*/ 525923 w 1051798"/>
                  <a:gd name="T31" fmla="*/ 0 h 983742"/>
                  <a:gd name="T32" fmla="*/ 801459 w 1051798"/>
                  <a:gd name="T33" fmla="*/ 282893 h 983742"/>
                  <a:gd name="T34" fmla="*/ 792179 w 1051798"/>
                  <a:gd name="T35" fmla="*/ 378619 h 983742"/>
                  <a:gd name="T36" fmla="*/ 760771 w 1051798"/>
                  <a:gd name="T37" fmla="*/ 422910 h 983742"/>
                  <a:gd name="T38" fmla="*/ 740784 w 1051798"/>
                  <a:gd name="T39" fmla="*/ 422910 h 983742"/>
                  <a:gd name="T40" fmla="*/ 737928 w 1051798"/>
                  <a:gd name="T41" fmla="*/ 214313 h 983742"/>
                  <a:gd name="T42" fmla="*/ 374593 w 1051798"/>
                  <a:gd name="T43" fmla="*/ 227171 h 983742"/>
                  <a:gd name="T44" fmla="*/ 306780 w 1051798"/>
                  <a:gd name="T45" fmla="*/ 418624 h 983742"/>
                  <a:gd name="T46" fmla="*/ 288221 w 1051798"/>
                  <a:gd name="T47" fmla="*/ 417195 h 983742"/>
                  <a:gd name="T48" fmla="*/ 261095 w 1051798"/>
                  <a:gd name="T49" fmla="*/ 382191 h 983742"/>
                  <a:gd name="T50" fmla="*/ 261095 w 1051798"/>
                  <a:gd name="T51" fmla="*/ 381476 h 983742"/>
                  <a:gd name="T52" fmla="*/ 250388 w 1051798"/>
                  <a:gd name="T53" fmla="*/ 282893 h 983742"/>
                  <a:gd name="T54" fmla="*/ 525923 w 1051798"/>
                  <a:gd name="T55" fmla="*/ 0 h 9837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51798" h="983742">
                    <a:moveTo>
                      <a:pt x="355348" y="742188"/>
                    </a:moveTo>
                    <a:cubicBezTo>
                      <a:pt x="355348" y="742188"/>
                      <a:pt x="399603" y="804564"/>
                      <a:pt x="488112" y="820158"/>
                    </a:cubicBezTo>
                    <a:lnTo>
                      <a:pt x="525899" y="823413"/>
                    </a:lnTo>
                    <a:lnTo>
                      <a:pt x="523045" y="823659"/>
                    </a:lnTo>
                    <a:cubicBezTo>
                      <a:pt x="528754" y="823659"/>
                      <a:pt x="528754" y="823659"/>
                      <a:pt x="528754" y="823659"/>
                    </a:cubicBezTo>
                    <a:lnTo>
                      <a:pt x="525899" y="823413"/>
                    </a:lnTo>
                    <a:lnTo>
                      <a:pt x="563687" y="820158"/>
                    </a:lnTo>
                    <a:cubicBezTo>
                      <a:pt x="652196" y="804564"/>
                      <a:pt x="696450" y="742188"/>
                      <a:pt x="696450" y="742188"/>
                    </a:cubicBezTo>
                    <a:cubicBezTo>
                      <a:pt x="696450" y="742188"/>
                      <a:pt x="844166" y="743617"/>
                      <a:pt x="923376" y="780780"/>
                    </a:cubicBezTo>
                    <a:cubicBezTo>
                      <a:pt x="987600" y="810081"/>
                      <a:pt x="1034698" y="922996"/>
                      <a:pt x="1051111" y="966590"/>
                    </a:cubicBezTo>
                    <a:cubicBezTo>
                      <a:pt x="1053965" y="974452"/>
                      <a:pt x="1047543" y="983742"/>
                      <a:pt x="1038980" y="983742"/>
                    </a:cubicBezTo>
                    <a:lnTo>
                      <a:pt x="12818" y="983742"/>
                    </a:lnTo>
                    <a:cubicBezTo>
                      <a:pt x="4255" y="983742"/>
                      <a:pt x="-2167" y="974452"/>
                      <a:pt x="687" y="966590"/>
                    </a:cubicBezTo>
                    <a:cubicBezTo>
                      <a:pt x="17100" y="922996"/>
                      <a:pt x="64198" y="810081"/>
                      <a:pt x="128422" y="780780"/>
                    </a:cubicBezTo>
                    <a:cubicBezTo>
                      <a:pt x="207632" y="743617"/>
                      <a:pt x="355348" y="742188"/>
                      <a:pt x="355348" y="742188"/>
                    </a:cubicBezTo>
                    <a:close/>
                    <a:moveTo>
                      <a:pt x="525923" y="0"/>
                    </a:moveTo>
                    <a:cubicBezTo>
                      <a:pt x="682250" y="0"/>
                      <a:pt x="801459" y="126445"/>
                      <a:pt x="801459" y="282893"/>
                    </a:cubicBezTo>
                    <a:cubicBezTo>
                      <a:pt x="801459" y="316468"/>
                      <a:pt x="802886" y="349330"/>
                      <a:pt x="792179" y="378619"/>
                    </a:cubicBezTo>
                    <a:cubicBezTo>
                      <a:pt x="791465" y="378619"/>
                      <a:pt x="786468" y="392906"/>
                      <a:pt x="760771" y="422910"/>
                    </a:cubicBezTo>
                    <a:cubicBezTo>
                      <a:pt x="760771" y="422910"/>
                      <a:pt x="760771" y="422910"/>
                      <a:pt x="740784" y="422910"/>
                    </a:cubicBezTo>
                    <a:cubicBezTo>
                      <a:pt x="740784" y="422910"/>
                      <a:pt x="740784" y="412195"/>
                      <a:pt x="737928" y="214313"/>
                    </a:cubicBezTo>
                    <a:cubicBezTo>
                      <a:pt x="706520" y="372904"/>
                      <a:pt x="374593" y="227171"/>
                      <a:pt x="374593" y="227171"/>
                    </a:cubicBezTo>
                    <a:cubicBezTo>
                      <a:pt x="291790" y="252889"/>
                      <a:pt x="306780" y="418624"/>
                      <a:pt x="306780" y="418624"/>
                    </a:cubicBezTo>
                    <a:cubicBezTo>
                      <a:pt x="306780" y="418624"/>
                      <a:pt x="306780" y="418624"/>
                      <a:pt x="288221" y="417195"/>
                    </a:cubicBezTo>
                    <a:cubicBezTo>
                      <a:pt x="288221" y="417195"/>
                      <a:pt x="288221" y="407194"/>
                      <a:pt x="261095" y="382191"/>
                    </a:cubicBezTo>
                    <a:cubicBezTo>
                      <a:pt x="261095" y="382191"/>
                      <a:pt x="261095" y="382191"/>
                      <a:pt x="261095" y="381476"/>
                    </a:cubicBezTo>
                    <a:cubicBezTo>
                      <a:pt x="249674" y="350758"/>
                      <a:pt x="250388" y="317897"/>
                      <a:pt x="250388" y="282893"/>
                    </a:cubicBezTo>
                    <a:cubicBezTo>
                      <a:pt x="250388" y="126445"/>
                      <a:pt x="369596" y="0"/>
                      <a:pt x="52592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7" name="Freeform 23">
                <a:extLst>
                  <a:ext uri="{FF2B5EF4-FFF2-40B4-BE49-F238E27FC236}">
                    <a16:creationId xmlns:a16="http://schemas.microsoft.com/office/drawing/2014/main" xmlns="" id="{71D1090B-8001-4D3E-B15D-06D64FEDCC8B}"/>
                  </a:ext>
                </a:extLst>
              </p:cNvPr>
              <p:cNvSpPr>
                <a:spLocks/>
              </p:cNvSpPr>
              <p:nvPr/>
            </p:nvSpPr>
            <p:spPr bwMode="auto">
              <a:xfrm>
                <a:off x="5542026" y="2758058"/>
                <a:ext cx="1106424" cy="1075182"/>
              </a:xfrm>
              <a:custGeom>
                <a:avLst/>
                <a:gdLst/>
                <a:ahLst/>
                <a:cxnLst/>
                <a:rect l="0" t="0" r="r" b="b"/>
                <a:pathLst>
                  <a:path w="1106424" h="1075182">
                    <a:moveTo>
                      <a:pt x="271272" y="741807"/>
                    </a:moveTo>
                    <a:lnTo>
                      <a:pt x="307675" y="758940"/>
                    </a:lnTo>
                    <a:cubicBezTo>
                      <a:pt x="311957" y="768934"/>
                      <a:pt x="319095" y="779642"/>
                      <a:pt x="331943" y="786067"/>
                    </a:cubicBezTo>
                    <a:cubicBezTo>
                      <a:pt x="335512" y="787494"/>
                      <a:pt x="338367" y="790350"/>
                      <a:pt x="339794" y="793919"/>
                    </a:cubicBezTo>
                    <a:cubicBezTo>
                      <a:pt x="364776" y="858881"/>
                      <a:pt x="407603" y="955967"/>
                      <a:pt x="423306" y="969530"/>
                    </a:cubicBezTo>
                    <a:cubicBezTo>
                      <a:pt x="448288" y="991660"/>
                      <a:pt x="516810" y="1035206"/>
                      <a:pt x="553212" y="1035206"/>
                    </a:cubicBezTo>
                    <a:cubicBezTo>
                      <a:pt x="589615" y="1035206"/>
                      <a:pt x="658137" y="991660"/>
                      <a:pt x="683119" y="969530"/>
                    </a:cubicBezTo>
                    <a:cubicBezTo>
                      <a:pt x="698822" y="955967"/>
                      <a:pt x="741648" y="858881"/>
                      <a:pt x="766630" y="793919"/>
                    </a:cubicBezTo>
                    <a:cubicBezTo>
                      <a:pt x="768058" y="790350"/>
                      <a:pt x="770913" y="787494"/>
                      <a:pt x="773768" y="786067"/>
                    </a:cubicBezTo>
                    <a:cubicBezTo>
                      <a:pt x="786616" y="779642"/>
                      <a:pt x="794467" y="768934"/>
                      <a:pt x="798750" y="758940"/>
                    </a:cubicBezTo>
                    <a:cubicBezTo>
                      <a:pt x="798750" y="758940"/>
                      <a:pt x="798750" y="758940"/>
                      <a:pt x="835152" y="741807"/>
                    </a:cubicBezTo>
                    <a:cubicBezTo>
                      <a:pt x="835152" y="743235"/>
                      <a:pt x="835152" y="743949"/>
                      <a:pt x="835152" y="745376"/>
                    </a:cubicBezTo>
                    <a:cubicBezTo>
                      <a:pt x="833011" y="758940"/>
                      <a:pt x="824446" y="792492"/>
                      <a:pt x="793753" y="811052"/>
                    </a:cubicBezTo>
                    <a:cubicBezTo>
                      <a:pt x="779478" y="846745"/>
                      <a:pt x="729514" y="970958"/>
                      <a:pt x="703818" y="993088"/>
                    </a:cubicBezTo>
                    <a:cubicBezTo>
                      <a:pt x="702391" y="994515"/>
                      <a:pt x="700963" y="995943"/>
                      <a:pt x="699536" y="997371"/>
                    </a:cubicBezTo>
                    <a:cubicBezTo>
                      <a:pt x="699536" y="997371"/>
                      <a:pt x="699536" y="997371"/>
                      <a:pt x="699536" y="1044486"/>
                    </a:cubicBezTo>
                    <a:cubicBezTo>
                      <a:pt x="699536" y="1044486"/>
                      <a:pt x="699536" y="1044486"/>
                      <a:pt x="698822" y="1045200"/>
                    </a:cubicBezTo>
                    <a:cubicBezTo>
                      <a:pt x="698108" y="1045200"/>
                      <a:pt x="688115" y="1059477"/>
                      <a:pt x="668130" y="1074468"/>
                    </a:cubicBezTo>
                    <a:cubicBezTo>
                      <a:pt x="668130" y="1074468"/>
                      <a:pt x="668130" y="1074468"/>
                      <a:pt x="668130" y="1020215"/>
                    </a:cubicBezTo>
                    <a:cubicBezTo>
                      <a:pt x="633155" y="1043058"/>
                      <a:pt x="586760" y="1066616"/>
                      <a:pt x="553212" y="1066616"/>
                    </a:cubicBezTo>
                    <a:cubicBezTo>
                      <a:pt x="519665" y="1066616"/>
                      <a:pt x="473270" y="1043058"/>
                      <a:pt x="438295" y="1020215"/>
                    </a:cubicBezTo>
                    <a:cubicBezTo>
                      <a:pt x="438295" y="1020215"/>
                      <a:pt x="438295" y="1020215"/>
                      <a:pt x="438295" y="1075182"/>
                    </a:cubicBezTo>
                    <a:cubicBezTo>
                      <a:pt x="419023" y="1060191"/>
                      <a:pt x="409030" y="1046628"/>
                      <a:pt x="407603" y="1045200"/>
                    </a:cubicBezTo>
                    <a:cubicBezTo>
                      <a:pt x="407603" y="1045200"/>
                      <a:pt x="407603" y="1045200"/>
                      <a:pt x="406889" y="1044486"/>
                    </a:cubicBezTo>
                    <a:cubicBezTo>
                      <a:pt x="406889" y="1044486"/>
                      <a:pt x="406889" y="1044486"/>
                      <a:pt x="406889" y="997371"/>
                    </a:cubicBezTo>
                    <a:cubicBezTo>
                      <a:pt x="405461" y="995943"/>
                      <a:pt x="403320" y="994515"/>
                      <a:pt x="401893" y="993088"/>
                    </a:cubicBezTo>
                    <a:cubicBezTo>
                      <a:pt x="376911" y="970958"/>
                      <a:pt x="326946" y="846745"/>
                      <a:pt x="312671" y="811052"/>
                    </a:cubicBezTo>
                    <a:cubicBezTo>
                      <a:pt x="283406" y="793205"/>
                      <a:pt x="274127" y="763223"/>
                      <a:pt x="271986" y="746804"/>
                    </a:cubicBezTo>
                    <a:cubicBezTo>
                      <a:pt x="271272" y="745376"/>
                      <a:pt x="271272" y="743235"/>
                      <a:pt x="271272" y="741807"/>
                    </a:cubicBezTo>
                    <a:close/>
                    <a:moveTo>
                      <a:pt x="1039368" y="321564"/>
                    </a:moveTo>
                    <a:lnTo>
                      <a:pt x="1062228" y="363855"/>
                    </a:lnTo>
                    <a:lnTo>
                      <a:pt x="1106424" y="371094"/>
                    </a:lnTo>
                    <a:lnTo>
                      <a:pt x="1073658" y="402336"/>
                    </a:lnTo>
                    <a:lnTo>
                      <a:pt x="1082802" y="446532"/>
                    </a:lnTo>
                    <a:lnTo>
                      <a:pt x="1039368" y="425196"/>
                    </a:lnTo>
                    <a:lnTo>
                      <a:pt x="999363" y="446532"/>
                    </a:lnTo>
                    <a:lnTo>
                      <a:pt x="1007364" y="402336"/>
                    </a:lnTo>
                    <a:lnTo>
                      <a:pt x="973074" y="371094"/>
                    </a:lnTo>
                    <a:lnTo>
                      <a:pt x="1019937" y="363855"/>
                    </a:lnTo>
                    <a:lnTo>
                      <a:pt x="1039368" y="321564"/>
                    </a:lnTo>
                    <a:close/>
                    <a:moveTo>
                      <a:pt x="67056" y="321564"/>
                    </a:moveTo>
                    <a:lnTo>
                      <a:pt x="88011" y="363855"/>
                    </a:lnTo>
                    <a:lnTo>
                      <a:pt x="133731" y="371094"/>
                    </a:lnTo>
                    <a:lnTo>
                      <a:pt x="101346" y="402336"/>
                    </a:lnTo>
                    <a:lnTo>
                      <a:pt x="108585" y="446532"/>
                    </a:lnTo>
                    <a:lnTo>
                      <a:pt x="67056" y="425196"/>
                    </a:lnTo>
                    <a:lnTo>
                      <a:pt x="26670" y="446532"/>
                    </a:lnTo>
                    <a:lnTo>
                      <a:pt x="33147" y="402336"/>
                    </a:lnTo>
                    <a:lnTo>
                      <a:pt x="0" y="371094"/>
                    </a:lnTo>
                    <a:lnTo>
                      <a:pt x="45720" y="363855"/>
                    </a:lnTo>
                    <a:lnTo>
                      <a:pt x="67056" y="321564"/>
                    </a:lnTo>
                    <a:close/>
                    <a:moveTo>
                      <a:pt x="865251" y="125349"/>
                    </a:moveTo>
                    <a:lnTo>
                      <a:pt x="895731" y="188595"/>
                    </a:lnTo>
                    <a:lnTo>
                      <a:pt x="963549" y="195834"/>
                    </a:lnTo>
                    <a:lnTo>
                      <a:pt x="915162" y="244602"/>
                    </a:lnTo>
                    <a:lnTo>
                      <a:pt x="926592" y="313182"/>
                    </a:lnTo>
                    <a:lnTo>
                      <a:pt x="865251" y="278892"/>
                    </a:lnTo>
                    <a:lnTo>
                      <a:pt x="804672" y="313182"/>
                    </a:lnTo>
                    <a:lnTo>
                      <a:pt x="814578" y="244602"/>
                    </a:lnTo>
                    <a:lnTo>
                      <a:pt x="767334" y="195834"/>
                    </a:lnTo>
                    <a:lnTo>
                      <a:pt x="835152" y="188595"/>
                    </a:lnTo>
                    <a:lnTo>
                      <a:pt x="865251" y="125349"/>
                    </a:lnTo>
                    <a:close/>
                    <a:moveTo>
                      <a:pt x="240030" y="125349"/>
                    </a:moveTo>
                    <a:lnTo>
                      <a:pt x="271272" y="188595"/>
                    </a:lnTo>
                    <a:lnTo>
                      <a:pt x="339090" y="195834"/>
                    </a:lnTo>
                    <a:lnTo>
                      <a:pt x="289941" y="244602"/>
                    </a:lnTo>
                    <a:lnTo>
                      <a:pt x="299847" y="313182"/>
                    </a:lnTo>
                    <a:lnTo>
                      <a:pt x="240030" y="278892"/>
                    </a:lnTo>
                    <a:lnTo>
                      <a:pt x="181356" y="313182"/>
                    </a:lnTo>
                    <a:lnTo>
                      <a:pt x="192024" y="244602"/>
                    </a:lnTo>
                    <a:lnTo>
                      <a:pt x="142875" y="195834"/>
                    </a:lnTo>
                    <a:lnTo>
                      <a:pt x="209931" y="188595"/>
                    </a:lnTo>
                    <a:lnTo>
                      <a:pt x="240030" y="125349"/>
                    </a:lnTo>
                    <a:close/>
                    <a:moveTo>
                      <a:pt x="552450" y="0"/>
                    </a:moveTo>
                    <a:lnTo>
                      <a:pt x="591693" y="83820"/>
                    </a:lnTo>
                    <a:lnTo>
                      <a:pt x="678180" y="97155"/>
                    </a:lnTo>
                    <a:lnTo>
                      <a:pt x="616077" y="158877"/>
                    </a:lnTo>
                    <a:lnTo>
                      <a:pt x="631698" y="250317"/>
                    </a:lnTo>
                    <a:lnTo>
                      <a:pt x="552450" y="205740"/>
                    </a:lnTo>
                    <a:lnTo>
                      <a:pt x="476250" y="250317"/>
                    </a:lnTo>
                    <a:lnTo>
                      <a:pt x="490347" y="158877"/>
                    </a:lnTo>
                    <a:lnTo>
                      <a:pt x="428244" y="97155"/>
                    </a:lnTo>
                    <a:lnTo>
                      <a:pt x="514731" y="83820"/>
                    </a:lnTo>
                    <a:lnTo>
                      <a:pt x="55245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96274" name="Group 42">
            <a:extLst>
              <a:ext uri="{FF2B5EF4-FFF2-40B4-BE49-F238E27FC236}">
                <a16:creationId xmlns:a16="http://schemas.microsoft.com/office/drawing/2014/main" xmlns="" id="{A8995765-DB45-422A-A6A1-02930ECCBF39}"/>
              </a:ext>
            </a:extLst>
          </p:cNvPr>
          <p:cNvGrpSpPr>
            <a:grpSpLocks noChangeAspect="1"/>
          </p:cNvGrpSpPr>
          <p:nvPr/>
        </p:nvGrpSpPr>
        <p:grpSpPr bwMode="auto">
          <a:xfrm>
            <a:off x="7799388" y="2325688"/>
            <a:ext cx="919162" cy="919162"/>
            <a:chOff x="9630352" y="2608262"/>
            <a:chExt cx="1644650" cy="1644650"/>
          </a:xfrm>
        </p:grpSpPr>
        <p:sp>
          <p:nvSpPr>
            <p:cNvPr id="96280" name="AutoShape 109">
              <a:extLst>
                <a:ext uri="{FF2B5EF4-FFF2-40B4-BE49-F238E27FC236}">
                  <a16:creationId xmlns:a16="http://schemas.microsoft.com/office/drawing/2014/main" xmlns="" id="{A26AB157-1629-4143-B6D4-2AFE65A51069}"/>
                </a:ext>
              </a:extLst>
            </p:cNvPr>
            <p:cNvSpPr>
              <a:spLocks noChangeAspect="1" noChangeArrowheads="1" noTextEdit="1"/>
            </p:cNvSpPr>
            <p:nvPr/>
          </p:nvSpPr>
          <p:spPr bwMode="auto">
            <a:xfrm>
              <a:off x="9630352" y="2608262"/>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6281" name="Group 44">
              <a:extLst>
                <a:ext uri="{FF2B5EF4-FFF2-40B4-BE49-F238E27FC236}">
                  <a16:creationId xmlns:a16="http://schemas.microsoft.com/office/drawing/2014/main" xmlns="" id="{B09413D0-C8C5-4B76-A074-11FA2C17D172}"/>
                </a:ext>
              </a:extLst>
            </p:cNvPr>
            <p:cNvGrpSpPr>
              <a:grpSpLocks/>
            </p:cNvGrpSpPr>
            <p:nvPr/>
          </p:nvGrpSpPr>
          <p:grpSpPr bwMode="auto">
            <a:xfrm>
              <a:off x="9698027" y="2801060"/>
              <a:ext cx="1512608" cy="1259956"/>
              <a:chOff x="9698027" y="2801060"/>
              <a:chExt cx="1512608" cy="1259956"/>
            </a:xfrm>
          </p:grpSpPr>
          <p:sp>
            <p:nvSpPr>
              <p:cNvPr id="96282" name="Freeform 111">
                <a:extLst>
                  <a:ext uri="{FF2B5EF4-FFF2-40B4-BE49-F238E27FC236}">
                    <a16:creationId xmlns:a16="http://schemas.microsoft.com/office/drawing/2014/main" xmlns="" id="{B476E2B0-C215-4C37-980D-0E3E1D6C4047}"/>
                  </a:ext>
                </a:extLst>
              </p:cNvPr>
              <p:cNvSpPr>
                <a:spLocks noEditPoints="1"/>
              </p:cNvSpPr>
              <p:nvPr/>
            </p:nvSpPr>
            <p:spPr bwMode="auto">
              <a:xfrm>
                <a:off x="10160622" y="2967390"/>
                <a:ext cx="1050013" cy="1093626"/>
              </a:xfrm>
              <a:custGeom>
                <a:avLst/>
                <a:gdLst>
                  <a:gd name="T0" fmla="*/ 378319 w 1471"/>
                  <a:gd name="T1" fmla="*/ 189172 h 1532"/>
                  <a:gd name="T2" fmla="*/ 376177 w 1471"/>
                  <a:gd name="T3" fmla="*/ 219154 h 1532"/>
                  <a:gd name="T4" fmla="*/ 332635 w 1471"/>
                  <a:gd name="T5" fmla="*/ 149196 h 1532"/>
                  <a:gd name="T6" fmla="*/ 212715 w 1471"/>
                  <a:gd name="T7" fmla="*/ 83521 h 1532"/>
                  <a:gd name="T8" fmla="*/ 137765 w 1471"/>
                  <a:gd name="T9" fmla="*/ 104937 h 1532"/>
                  <a:gd name="T10" fmla="*/ 93509 w 1471"/>
                  <a:gd name="T11" fmla="*/ 299105 h 1532"/>
                  <a:gd name="T12" fmla="*/ 138479 w 1471"/>
                  <a:gd name="T13" fmla="*/ 371205 h 1532"/>
                  <a:gd name="T14" fmla="*/ 0 w 1471"/>
                  <a:gd name="T15" fmla="*/ 189172 h 1532"/>
                  <a:gd name="T16" fmla="*/ 189159 w 1471"/>
                  <a:gd name="T17" fmla="*/ 0 h 1532"/>
                  <a:gd name="T18" fmla="*/ 378319 w 1471"/>
                  <a:gd name="T19" fmla="*/ 189172 h 1532"/>
                  <a:gd name="T20" fmla="*/ 1046444 w 1471"/>
                  <a:gd name="T21" fmla="*/ 847346 h 1532"/>
                  <a:gd name="T22" fmla="*/ 935804 w 1471"/>
                  <a:gd name="T23" fmla="*/ 671024 h 1532"/>
                  <a:gd name="T24" fmla="*/ 927952 w 1471"/>
                  <a:gd name="T25" fmla="*/ 666741 h 1532"/>
                  <a:gd name="T26" fmla="*/ 922955 w 1471"/>
                  <a:gd name="T27" fmla="*/ 665313 h 1532"/>
                  <a:gd name="T28" fmla="*/ 920100 w 1471"/>
                  <a:gd name="T29" fmla="*/ 666027 h 1532"/>
                  <a:gd name="T30" fmla="*/ 910820 w 1471"/>
                  <a:gd name="T31" fmla="*/ 668168 h 1532"/>
                  <a:gd name="T32" fmla="*/ 563909 w 1471"/>
                  <a:gd name="T33" fmla="*/ 884466 h 1532"/>
                  <a:gd name="T34" fmla="*/ 558199 w 1471"/>
                  <a:gd name="T35" fmla="*/ 892319 h 1532"/>
                  <a:gd name="T36" fmla="*/ 556057 w 1471"/>
                  <a:gd name="T37" fmla="*/ 900171 h 1532"/>
                  <a:gd name="T38" fmla="*/ 556771 w 1471"/>
                  <a:gd name="T39" fmla="*/ 908738 h 1532"/>
                  <a:gd name="T40" fmla="*/ 559626 w 1471"/>
                  <a:gd name="T41" fmla="*/ 914448 h 1532"/>
                  <a:gd name="T42" fmla="*/ 666698 w 1471"/>
                  <a:gd name="T43" fmla="*/ 1085060 h 1532"/>
                  <a:gd name="T44" fmla="*/ 685970 w 1471"/>
                  <a:gd name="T45" fmla="*/ 1089343 h 1532"/>
                  <a:gd name="T46" fmla="*/ 1041447 w 1471"/>
                  <a:gd name="T47" fmla="*/ 866620 h 1532"/>
                  <a:gd name="T48" fmla="*/ 1046444 w 1471"/>
                  <a:gd name="T49" fmla="*/ 847346 h 15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1" h="1532">
                    <a:moveTo>
                      <a:pt x="530" y="265"/>
                    </a:moveTo>
                    <a:cubicBezTo>
                      <a:pt x="530" y="279"/>
                      <a:pt x="529" y="293"/>
                      <a:pt x="527" y="307"/>
                    </a:cubicBezTo>
                    <a:cubicBezTo>
                      <a:pt x="466" y="209"/>
                      <a:pt x="466" y="209"/>
                      <a:pt x="466" y="209"/>
                    </a:cubicBezTo>
                    <a:cubicBezTo>
                      <a:pt x="429" y="151"/>
                      <a:pt x="367" y="117"/>
                      <a:pt x="298" y="117"/>
                    </a:cubicBezTo>
                    <a:cubicBezTo>
                      <a:pt x="261" y="117"/>
                      <a:pt x="225" y="127"/>
                      <a:pt x="193" y="147"/>
                    </a:cubicBezTo>
                    <a:cubicBezTo>
                      <a:pt x="101" y="205"/>
                      <a:pt x="73" y="327"/>
                      <a:pt x="131" y="419"/>
                    </a:cubicBezTo>
                    <a:cubicBezTo>
                      <a:pt x="194" y="520"/>
                      <a:pt x="194" y="520"/>
                      <a:pt x="194" y="520"/>
                    </a:cubicBezTo>
                    <a:cubicBezTo>
                      <a:pt x="82" y="489"/>
                      <a:pt x="0" y="387"/>
                      <a:pt x="0" y="265"/>
                    </a:cubicBezTo>
                    <a:cubicBezTo>
                      <a:pt x="0" y="119"/>
                      <a:pt x="119" y="0"/>
                      <a:pt x="265" y="0"/>
                    </a:cubicBezTo>
                    <a:cubicBezTo>
                      <a:pt x="411" y="0"/>
                      <a:pt x="530" y="119"/>
                      <a:pt x="530" y="265"/>
                    </a:cubicBezTo>
                    <a:close/>
                    <a:moveTo>
                      <a:pt x="1466" y="1187"/>
                    </a:moveTo>
                    <a:cubicBezTo>
                      <a:pt x="1311" y="940"/>
                      <a:pt x="1311" y="940"/>
                      <a:pt x="1311" y="940"/>
                    </a:cubicBezTo>
                    <a:cubicBezTo>
                      <a:pt x="1300" y="934"/>
                      <a:pt x="1300" y="934"/>
                      <a:pt x="1300" y="934"/>
                    </a:cubicBezTo>
                    <a:cubicBezTo>
                      <a:pt x="1298" y="933"/>
                      <a:pt x="1295" y="932"/>
                      <a:pt x="1293" y="932"/>
                    </a:cubicBezTo>
                    <a:cubicBezTo>
                      <a:pt x="1292" y="932"/>
                      <a:pt x="1290" y="933"/>
                      <a:pt x="1289" y="933"/>
                    </a:cubicBezTo>
                    <a:cubicBezTo>
                      <a:pt x="1276" y="936"/>
                      <a:pt x="1276" y="936"/>
                      <a:pt x="1276" y="936"/>
                    </a:cubicBezTo>
                    <a:cubicBezTo>
                      <a:pt x="790" y="1239"/>
                      <a:pt x="790" y="1239"/>
                      <a:pt x="790" y="1239"/>
                    </a:cubicBezTo>
                    <a:cubicBezTo>
                      <a:pt x="782" y="1250"/>
                      <a:pt x="782" y="1250"/>
                      <a:pt x="782" y="1250"/>
                    </a:cubicBezTo>
                    <a:cubicBezTo>
                      <a:pt x="780" y="1253"/>
                      <a:pt x="779" y="1257"/>
                      <a:pt x="779" y="1261"/>
                    </a:cubicBezTo>
                    <a:cubicBezTo>
                      <a:pt x="780" y="1273"/>
                      <a:pt x="780" y="1273"/>
                      <a:pt x="780" y="1273"/>
                    </a:cubicBezTo>
                    <a:cubicBezTo>
                      <a:pt x="784" y="1281"/>
                      <a:pt x="784" y="1281"/>
                      <a:pt x="784" y="1281"/>
                    </a:cubicBezTo>
                    <a:cubicBezTo>
                      <a:pt x="934" y="1520"/>
                      <a:pt x="934" y="1520"/>
                      <a:pt x="934" y="1520"/>
                    </a:cubicBezTo>
                    <a:cubicBezTo>
                      <a:pt x="940" y="1529"/>
                      <a:pt x="952" y="1532"/>
                      <a:pt x="961" y="1526"/>
                    </a:cubicBezTo>
                    <a:cubicBezTo>
                      <a:pt x="1459" y="1214"/>
                      <a:pt x="1459" y="1214"/>
                      <a:pt x="1459" y="1214"/>
                    </a:cubicBezTo>
                    <a:cubicBezTo>
                      <a:pt x="1469" y="1209"/>
                      <a:pt x="1471" y="1196"/>
                      <a:pt x="1466" y="118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3" name="Freeform 112">
                <a:extLst>
                  <a:ext uri="{FF2B5EF4-FFF2-40B4-BE49-F238E27FC236}">
                    <a16:creationId xmlns:a16="http://schemas.microsoft.com/office/drawing/2014/main" xmlns="" id="{989541CC-DDAC-4F65-81BC-0B2CC48F0E78}"/>
                  </a:ext>
                </a:extLst>
              </p:cNvPr>
              <p:cNvSpPr>
                <a:spLocks noEditPoints="1"/>
              </p:cNvSpPr>
              <p:nvPr/>
            </p:nvSpPr>
            <p:spPr bwMode="auto">
              <a:xfrm>
                <a:off x="9698027" y="2801060"/>
                <a:ext cx="1411247" cy="1067759"/>
              </a:xfrm>
              <a:custGeom>
                <a:avLst/>
                <a:gdLst>
                  <a:gd name="T0" fmla="*/ 15704 w 1977"/>
                  <a:gd name="T1" fmla="*/ 856491 h 1496"/>
                  <a:gd name="T2" fmla="*/ 0 w 1977"/>
                  <a:gd name="T3" fmla="*/ 15702 h 1496"/>
                  <a:gd name="T4" fmla="*/ 1182821 w 1977"/>
                  <a:gd name="T5" fmla="*/ 0 h 1496"/>
                  <a:gd name="T6" fmla="*/ 1198525 w 1977"/>
                  <a:gd name="T7" fmla="*/ 367577 h 1496"/>
                  <a:gd name="T8" fmla="*/ 1167116 w 1977"/>
                  <a:gd name="T9" fmla="*/ 366150 h 1496"/>
                  <a:gd name="T10" fmla="*/ 31409 w 1977"/>
                  <a:gd name="T11" fmla="*/ 31405 h 1496"/>
                  <a:gd name="T12" fmla="*/ 621034 w 1977"/>
                  <a:gd name="T13" fmla="*/ 825087 h 1496"/>
                  <a:gd name="T14" fmla="*/ 1364848 w 1977"/>
                  <a:gd name="T15" fmla="*/ 621670 h 1496"/>
                  <a:gd name="T16" fmla="*/ 1198525 w 1977"/>
                  <a:gd name="T17" fmla="*/ 399696 h 1496"/>
                  <a:gd name="T18" fmla="*/ 1131425 w 1977"/>
                  <a:gd name="T19" fmla="*/ 410402 h 1496"/>
                  <a:gd name="T20" fmla="*/ 1010073 w 1977"/>
                  <a:gd name="T21" fmla="*/ 443948 h 1496"/>
                  <a:gd name="T22" fmla="*/ 882297 w 1977"/>
                  <a:gd name="T23" fmla="*/ 479635 h 1496"/>
                  <a:gd name="T24" fmla="*/ 829473 w 1977"/>
                  <a:gd name="T25" fmla="*/ 489627 h 1496"/>
                  <a:gd name="T26" fmla="*/ 810200 w 1977"/>
                  <a:gd name="T27" fmla="*/ 458937 h 1496"/>
                  <a:gd name="T28" fmla="*/ 633883 w 1977"/>
                  <a:gd name="T29" fmla="*/ 324039 h 1496"/>
                  <a:gd name="T30" fmla="*/ 678141 w 1977"/>
                  <a:gd name="T31" fmla="*/ 542444 h 1496"/>
                  <a:gd name="T32" fmla="*/ 705267 w 1977"/>
                  <a:gd name="T33" fmla="*/ 585983 h 1496"/>
                  <a:gd name="T34" fmla="*/ 758804 w 1977"/>
                  <a:gd name="T35" fmla="*/ 761563 h 1496"/>
                  <a:gd name="T36" fmla="*/ 652443 w 1977"/>
                  <a:gd name="T37" fmla="*/ 825087 h 1496"/>
                  <a:gd name="T38" fmla="*/ 690990 w 1977"/>
                  <a:gd name="T39" fmla="*/ 900029 h 1496"/>
                  <a:gd name="T40" fmla="*/ 995796 w 1977"/>
                  <a:gd name="T41" fmla="*/ 1039923 h 1496"/>
                  <a:gd name="T42" fmla="*/ 686707 w 1977"/>
                  <a:gd name="T43" fmla="*/ 856491 h 1496"/>
                  <a:gd name="T44" fmla="*/ 685993 w 1977"/>
                  <a:gd name="T45" fmla="*/ 810812 h 1496"/>
                  <a:gd name="T46" fmla="*/ 835184 w 1977"/>
                  <a:gd name="T47" fmla="*/ 825087 h 1496"/>
                  <a:gd name="T48" fmla="*/ 882297 w 1977"/>
                  <a:gd name="T49" fmla="*/ 833651 h 1496"/>
                  <a:gd name="T50" fmla="*/ 883725 w 1977"/>
                  <a:gd name="T51" fmla="*/ 817235 h 1496"/>
                  <a:gd name="T52" fmla="*/ 711691 w 1977"/>
                  <a:gd name="T53" fmla="*/ 541731 h 1496"/>
                  <a:gd name="T54" fmla="*/ 633169 w 1977"/>
                  <a:gd name="T55" fmla="*/ 416826 h 1496"/>
                  <a:gd name="T56" fmla="*/ 717402 w 1977"/>
                  <a:gd name="T57" fmla="*/ 364009 h 1496"/>
                  <a:gd name="T58" fmla="*/ 791640 w 1977"/>
                  <a:gd name="T59" fmla="*/ 483204 h 1496"/>
                  <a:gd name="T60" fmla="*/ 857313 w 1977"/>
                  <a:gd name="T61" fmla="*/ 587410 h 1496"/>
                  <a:gd name="T62" fmla="*/ 900143 w 1977"/>
                  <a:gd name="T63" fmla="*/ 655929 h 1496"/>
                  <a:gd name="T64" fmla="*/ 924413 w 1977"/>
                  <a:gd name="T65" fmla="*/ 640941 h 1496"/>
                  <a:gd name="T66" fmla="*/ 881583 w 1977"/>
                  <a:gd name="T67" fmla="*/ 572422 h 1496"/>
                  <a:gd name="T68" fmla="*/ 965815 w 1977"/>
                  <a:gd name="T69" fmla="*/ 519605 h 1496"/>
                  <a:gd name="T70" fmla="*/ 1014356 w 1977"/>
                  <a:gd name="T71" fmla="*/ 598116 h 1496"/>
                  <a:gd name="T72" fmla="*/ 1038626 w 1977"/>
                  <a:gd name="T73" fmla="*/ 583128 h 1496"/>
                  <a:gd name="T74" fmla="*/ 1025777 w 1977"/>
                  <a:gd name="T75" fmla="*/ 468215 h 1496"/>
                  <a:gd name="T76" fmla="*/ 1109296 w 1977"/>
                  <a:gd name="T77" fmla="*/ 508185 h 1496"/>
                  <a:gd name="T78" fmla="*/ 1151412 w 1977"/>
                  <a:gd name="T79" fmla="*/ 549582 h 1496"/>
                  <a:gd name="T80" fmla="*/ 1133566 w 1977"/>
                  <a:gd name="T81" fmla="*/ 492482 h 1496"/>
                  <a:gd name="T82" fmla="*/ 1167116 w 1977"/>
                  <a:gd name="T83" fmla="*/ 426818 h 1496"/>
                  <a:gd name="T84" fmla="*/ 1224937 w 1977"/>
                  <a:gd name="T85" fmla="*/ 452513 h 1496"/>
                  <a:gd name="T86" fmla="*/ 1376269 w 1977"/>
                  <a:gd name="T87" fmla="*/ 801533 h 1496"/>
                  <a:gd name="T88" fmla="*/ 1364848 w 1977"/>
                  <a:gd name="T89" fmla="*/ 621670 h 14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77" h="1496">
                    <a:moveTo>
                      <a:pt x="873" y="1200"/>
                    </a:moveTo>
                    <a:cubicBezTo>
                      <a:pt x="22" y="1200"/>
                      <a:pt x="22" y="1200"/>
                      <a:pt x="22" y="1200"/>
                    </a:cubicBezTo>
                    <a:cubicBezTo>
                      <a:pt x="10" y="1200"/>
                      <a:pt x="0" y="1190"/>
                      <a:pt x="0" y="1178"/>
                    </a:cubicBezTo>
                    <a:cubicBezTo>
                      <a:pt x="0" y="22"/>
                      <a:pt x="0" y="22"/>
                      <a:pt x="0" y="22"/>
                    </a:cubicBezTo>
                    <a:cubicBezTo>
                      <a:pt x="0" y="10"/>
                      <a:pt x="10" y="0"/>
                      <a:pt x="22" y="0"/>
                    </a:cubicBezTo>
                    <a:cubicBezTo>
                      <a:pt x="1657" y="0"/>
                      <a:pt x="1657" y="0"/>
                      <a:pt x="1657" y="0"/>
                    </a:cubicBezTo>
                    <a:cubicBezTo>
                      <a:pt x="1669" y="0"/>
                      <a:pt x="1679" y="10"/>
                      <a:pt x="1679" y="22"/>
                    </a:cubicBezTo>
                    <a:cubicBezTo>
                      <a:pt x="1679" y="515"/>
                      <a:pt x="1679" y="515"/>
                      <a:pt x="1679" y="515"/>
                    </a:cubicBezTo>
                    <a:cubicBezTo>
                      <a:pt x="1669" y="513"/>
                      <a:pt x="1659" y="512"/>
                      <a:pt x="1648" y="512"/>
                    </a:cubicBezTo>
                    <a:cubicBezTo>
                      <a:pt x="1644" y="512"/>
                      <a:pt x="1639" y="513"/>
                      <a:pt x="1635" y="513"/>
                    </a:cubicBezTo>
                    <a:cubicBezTo>
                      <a:pt x="1635" y="44"/>
                      <a:pt x="1635" y="44"/>
                      <a:pt x="1635" y="44"/>
                    </a:cubicBezTo>
                    <a:cubicBezTo>
                      <a:pt x="44" y="44"/>
                      <a:pt x="44" y="44"/>
                      <a:pt x="44" y="44"/>
                    </a:cubicBezTo>
                    <a:cubicBezTo>
                      <a:pt x="44" y="1156"/>
                      <a:pt x="44" y="1156"/>
                      <a:pt x="44" y="1156"/>
                    </a:cubicBezTo>
                    <a:cubicBezTo>
                      <a:pt x="870" y="1156"/>
                      <a:pt x="870" y="1156"/>
                      <a:pt x="870" y="1156"/>
                    </a:cubicBezTo>
                    <a:cubicBezTo>
                      <a:pt x="869" y="1171"/>
                      <a:pt x="870" y="1185"/>
                      <a:pt x="873" y="1200"/>
                    </a:cubicBezTo>
                    <a:close/>
                    <a:moveTo>
                      <a:pt x="1912" y="871"/>
                    </a:moveTo>
                    <a:cubicBezTo>
                      <a:pt x="1750" y="613"/>
                      <a:pt x="1750" y="613"/>
                      <a:pt x="1750" y="613"/>
                    </a:cubicBezTo>
                    <a:cubicBezTo>
                      <a:pt x="1733" y="586"/>
                      <a:pt x="1707" y="568"/>
                      <a:pt x="1679" y="560"/>
                    </a:cubicBezTo>
                    <a:cubicBezTo>
                      <a:pt x="1664" y="557"/>
                      <a:pt x="1649" y="555"/>
                      <a:pt x="1635" y="557"/>
                    </a:cubicBezTo>
                    <a:cubicBezTo>
                      <a:pt x="1618" y="559"/>
                      <a:pt x="1601" y="565"/>
                      <a:pt x="1585" y="575"/>
                    </a:cubicBezTo>
                    <a:cubicBezTo>
                      <a:pt x="1564" y="588"/>
                      <a:pt x="1550" y="608"/>
                      <a:pt x="1543" y="630"/>
                    </a:cubicBezTo>
                    <a:cubicBezTo>
                      <a:pt x="1507" y="601"/>
                      <a:pt x="1456" y="596"/>
                      <a:pt x="1415" y="622"/>
                    </a:cubicBezTo>
                    <a:cubicBezTo>
                      <a:pt x="1392" y="637"/>
                      <a:pt x="1375" y="660"/>
                      <a:pt x="1368" y="685"/>
                    </a:cubicBezTo>
                    <a:cubicBezTo>
                      <a:pt x="1333" y="652"/>
                      <a:pt x="1278" y="645"/>
                      <a:pt x="1236" y="672"/>
                    </a:cubicBezTo>
                    <a:cubicBezTo>
                      <a:pt x="1213" y="686"/>
                      <a:pt x="1198" y="707"/>
                      <a:pt x="1190" y="730"/>
                    </a:cubicBezTo>
                    <a:cubicBezTo>
                      <a:pt x="1162" y="686"/>
                      <a:pt x="1162" y="686"/>
                      <a:pt x="1162" y="686"/>
                    </a:cubicBezTo>
                    <a:cubicBezTo>
                      <a:pt x="1139" y="649"/>
                      <a:pt x="1139" y="649"/>
                      <a:pt x="1139" y="649"/>
                    </a:cubicBezTo>
                    <a:cubicBezTo>
                      <a:pt x="1135" y="643"/>
                      <a:pt x="1135" y="643"/>
                      <a:pt x="1135" y="643"/>
                    </a:cubicBezTo>
                    <a:cubicBezTo>
                      <a:pt x="1039" y="489"/>
                      <a:pt x="1039" y="489"/>
                      <a:pt x="1039" y="489"/>
                    </a:cubicBezTo>
                    <a:cubicBezTo>
                      <a:pt x="1007" y="438"/>
                      <a:pt x="939" y="422"/>
                      <a:pt x="888" y="454"/>
                    </a:cubicBezTo>
                    <a:cubicBezTo>
                      <a:pt x="837" y="486"/>
                      <a:pt x="821" y="554"/>
                      <a:pt x="853" y="605"/>
                    </a:cubicBezTo>
                    <a:cubicBezTo>
                      <a:pt x="950" y="760"/>
                      <a:pt x="950" y="760"/>
                      <a:pt x="950" y="760"/>
                    </a:cubicBezTo>
                    <a:cubicBezTo>
                      <a:pt x="965" y="784"/>
                      <a:pt x="965" y="784"/>
                      <a:pt x="965" y="784"/>
                    </a:cubicBezTo>
                    <a:cubicBezTo>
                      <a:pt x="988" y="821"/>
                      <a:pt x="988" y="821"/>
                      <a:pt x="988" y="821"/>
                    </a:cubicBezTo>
                    <a:cubicBezTo>
                      <a:pt x="1170" y="1112"/>
                      <a:pt x="1170" y="1112"/>
                      <a:pt x="1170" y="1112"/>
                    </a:cubicBezTo>
                    <a:cubicBezTo>
                      <a:pt x="1063" y="1067"/>
                      <a:pt x="1063" y="1067"/>
                      <a:pt x="1063" y="1067"/>
                    </a:cubicBezTo>
                    <a:cubicBezTo>
                      <a:pt x="1011" y="1045"/>
                      <a:pt x="950" y="1067"/>
                      <a:pt x="925" y="1118"/>
                    </a:cubicBezTo>
                    <a:cubicBezTo>
                      <a:pt x="919" y="1130"/>
                      <a:pt x="915" y="1143"/>
                      <a:pt x="914" y="1156"/>
                    </a:cubicBezTo>
                    <a:cubicBezTo>
                      <a:pt x="912" y="1171"/>
                      <a:pt x="914" y="1186"/>
                      <a:pt x="918" y="1200"/>
                    </a:cubicBezTo>
                    <a:cubicBezTo>
                      <a:pt x="926" y="1225"/>
                      <a:pt x="943" y="1247"/>
                      <a:pt x="968" y="1261"/>
                    </a:cubicBezTo>
                    <a:cubicBezTo>
                      <a:pt x="1383" y="1496"/>
                      <a:pt x="1383" y="1496"/>
                      <a:pt x="1383" y="1496"/>
                    </a:cubicBezTo>
                    <a:cubicBezTo>
                      <a:pt x="1382" y="1482"/>
                      <a:pt x="1387" y="1468"/>
                      <a:pt x="1395" y="1457"/>
                    </a:cubicBezTo>
                    <a:cubicBezTo>
                      <a:pt x="988" y="1226"/>
                      <a:pt x="988" y="1226"/>
                      <a:pt x="988" y="1226"/>
                    </a:cubicBezTo>
                    <a:cubicBezTo>
                      <a:pt x="977" y="1219"/>
                      <a:pt x="968" y="1210"/>
                      <a:pt x="962" y="1200"/>
                    </a:cubicBezTo>
                    <a:cubicBezTo>
                      <a:pt x="955" y="1186"/>
                      <a:pt x="952" y="1171"/>
                      <a:pt x="954" y="1156"/>
                    </a:cubicBezTo>
                    <a:cubicBezTo>
                      <a:pt x="955" y="1149"/>
                      <a:pt x="957" y="1143"/>
                      <a:pt x="961" y="1136"/>
                    </a:cubicBezTo>
                    <a:cubicBezTo>
                      <a:pt x="977" y="1104"/>
                      <a:pt x="1015" y="1090"/>
                      <a:pt x="1048" y="1104"/>
                    </a:cubicBezTo>
                    <a:cubicBezTo>
                      <a:pt x="1170" y="1156"/>
                      <a:pt x="1170" y="1156"/>
                      <a:pt x="1170" y="1156"/>
                    </a:cubicBezTo>
                    <a:cubicBezTo>
                      <a:pt x="1213" y="1174"/>
                      <a:pt x="1213" y="1174"/>
                      <a:pt x="1213" y="1174"/>
                    </a:cubicBezTo>
                    <a:cubicBezTo>
                      <a:pt x="1221" y="1177"/>
                      <a:pt x="1231" y="1175"/>
                      <a:pt x="1236" y="1168"/>
                    </a:cubicBezTo>
                    <a:cubicBezTo>
                      <a:pt x="1239" y="1165"/>
                      <a:pt x="1241" y="1160"/>
                      <a:pt x="1241" y="1156"/>
                    </a:cubicBezTo>
                    <a:cubicBezTo>
                      <a:pt x="1241" y="1152"/>
                      <a:pt x="1240" y="1148"/>
                      <a:pt x="1238" y="1145"/>
                    </a:cubicBezTo>
                    <a:cubicBezTo>
                      <a:pt x="1020" y="797"/>
                      <a:pt x="1020" y="797"/>
                      <a:pt x="1020" y="797"/>
                    </a:cubicBezTo>
                    <a:cubicBezTo>
                      <a:pt x="997" y="759"/>
                      <a:pt x="997" y="759"/>
                      <a:pt x="997" y="759"/>
                    </a:cubicBezTo>
                    <a:cubicBezTo>
                      <a:pt x="992" y="751"/>
                      <a:pt x="992" y="751"/>
                      <a:pt x="992" y="751"/>
                    </a:cubicBezTo>
                    <a:cubicBezTo>
                      <a:pt x="887" y="584"/>
                      <a:pt x="887" y="584"/>
                      <a:pt x="887" y="584"/>
                    </a:cubicBezTo>
                    <a:cubicBezTo>
                      <a:pt x="867" y="552"/>
                      <a:pt x="877" y="509"/>
                      <a:pt x="909" y="488"/>
                    </a:cubicBezTo>
                    <a:cubicBezTo>
                      <a:pt x="942" y="468"/>
                      <a:pt x="985" y="478"/>
                      <a:pt x="1005" y="510"/>
                    </a:cubicBezTo>
                    <a:cubicBezTo>
                      <a:pt x="1107" y="673"/>
                      <a:pt x="1107" y="673"/>
                      <a:pt x="1107" y="673"/>
                    </a:cubicBezTo>
                    <a:cubicBezTo>
                      <a:pt x="1109" y="677"/>
                      <a:pt x="1109" y="677"/>
                      <a:pt x="1109" y="677"/>
                    </a:cubicBezTo>
                    <a:cubicBezTo>
                      <a:pt x="1130" y="711"/>
                      <a:pt x="1130" y="711"/>
                      <a:pt x="1130" y="711"/>
                    </a:cubicBezTo>
                    <a:cubicBezTo>
                      <a:pt x="1201" y="823"/>
                      <a:pt x="1201" y="823"/>
                      <a:pt x="1201" y="823"/>
                    </a:cubicBezTo>
                    <a:cubicBezTo>
                      <a:pt x="1250" y="902"/>
                      <a:pt x="1250" y="902"/>
                      <a:pt x="1250" y="902"/>
                    </a:cubicBezTo>
                    <a:cubicBezTo>
                      <a:pt x="1261" y="919"/>
                      <a:pt x="1261" y="919"/>
                      <a:pt x="1261" y="919"/>
                    </a:cubicBezTo>
                    <a:cubicBezTo>
                      <a:pt x="1267" y="928"/>
                      <a:pt x="1279" y="931"/>
                      <a:pt x="1288" y="925"/>
                    </a:cubicBezTo>
                    <a:cubicBezTo>
                      <a:pt x="1298" y="920"/>
                      <a:pt x="1301" y="907"/>
                      <a:pt x="1295" y="898"/>
                    </a:cubicBezTo>
                    <a:cubicBezTo>
                      <a:pt x="1284" y="880"/>
                      <a:pt x="1284" y="880"/>
                      <a:pt x="1284" y="880"/>
                    </a:cubicBezTo>
                    <a:cubicBezTo>
                      <a:pt x="1235" y="802"/>
                      <a:pt x="1235" y="802"/>
                      <a:pt x="1235" y="802"/>
                    </a:cubicBezTo>
                    <a:cubicBezTo>
                      <a:pt x="1215" y="769"/>
                      <a:pt x="1224" y="727"/>
                      <a:pt x="1257" y="706"/>
                    </a:cubicBezTo>
                    <a:cubicBezTo>
                      <a:pt x="1289" y="686"/>
                      <a:pt x="1332" y="696"/>
                      <a:pt x="1353" y="728"/>
                    </a:cubicBezTo>
                    <a:cubicBezTo>
                      <a:pt x="1381" y="773"/>
                      <a:pt x="1381" y="773"/>
                      <a:pt x="1381" y="773"/>
                    </a:cubicBezTo>
                    <a:cubicBezTo>
                      <a:pt x="1421" y="838"/>
                      <a:pt x="1421" y="838"/>
                      <a:pt x="1421" y="838"/>
                    </a:cubicBezTo>
                    <a:cubicBezTo>
                      <a:pt x="1427" y="847"/>
                      <a:pt x="1440" y="850"/>
                      <a:pt x="1449" y="844"/>
                    </a:cubicBezTo>
                    <a:cubicBezTo>
                      <a:pt x="1458" y="838"/>
                      <a:pt x="1461" y="826"/>
                      <a:pt x="1455" y="817"/>
                    </a:cubicBezTo>
                    <a:cubicBezTo>
                      <a:pt x="1415" y="752"/>
                      <a:pt x="1415" y="752"/>
                      <a:pt x="1415" y="752"/>
                    </a:cubicBezTo>
                    <a:cubicBezTo>
                      <a:pt x="1394" y="719"/>
                      <a:pt x="1404" y="676"/>
                      <a:pt x="1437" y="656"/>
                    </a:cubicBezTo>
                    <a:cubicBezTo>
                      <a:pt x="1469" y="636"/>
                      <a:pt x="1512" y="646"/>
                      <a:pt x="1532" y="678"/>
                    </a:cubicBezTo>
                    <a:cubicBezTo>
                      <a:pt x="1554" y="712"/>
                      <a:pt x="1554" y="712"/>
                      <a:pt x="1554" y="712"/>
                    </a:cubicBezTo>
                    <a:cubicBezTo>
                      <a:pt x="1586" y="763"/>
                      <a:pt x="1586" y="763"/>
                      <a:pt x="1586" y="763"/>
                    </a:cubicBezTo>
                    <a:cubicBezTo>
                      <a:pt x="1592" y="773"/>
                      <a:pt x="1604" y="775"/>
                      <a:pt x="1613" y="770"/>
                    </a:cubicBezTo>
                    <a:cubicBezTo>
                      <a:pt x="1623" y="764"/>
                      <a:pt x="1626" y="751"/>
                      <a:pt x="1620" y="742"/>
                    </a:cubicBezTo>
                    <a:cubicBezTo>
                      <a:pt x="1588" y="690"/>
                      <a:pt x="1588" y="690"/>
                      <a:pt x="1588" y="690"/>
                    </a:cubicBezTo>
                    <a:cubicBezTo>
                      <a:pt x="1570" y="663"/>
                      <a:pt x="1579" y="626"/>
                      <a:pt x="1606" y="609"/>
                    </a:cubicBezTo>
                    <a:cubicBezTo>
                      <a:pt x="1615" y="603"/>
                      <a:pt x="1625" y="600"/>
                      <a:pt x="1635" y="598"/>
                    </a:cubicBezTo>
                    <a:cubicBezTo>
                      <a:pt x="1649" y="595"/>
                      <a:pt x="1665" y="597"/>
                      <a:pt x="1679" y="603"/>
                    </a:cubicBezTo>
                    <a:cubicBezTo>
                      <a:pt x="1694" y="609"/>
                      <a:pt x="1707" y="619"/>
                      <a:pt x="1716" y="634"/>
                    </a:cubicBezTo>
                    <a:cubicBezTo>
                      <a:pt x="1878" y="892"/>
                      <a:pt x="1878" y="892"/>
                      <a:pt x="1878" y="892"/>
                    </a:cubicBezTo>
                    <a:cubicBezTo>
                      <a:pt x="1894" y="918"/>
                      <a:pt x="1940" y="992"/>
                      <a:pt x="1928" y="1123"/>
                    </a:cubicBezTo>
                    <a:cubicBezTo>
                      <a:pt x="1942" y="1120"/>
                      <a:pt x="1956" y="1122"/>
                      <a:pt x="1968" y="1128"/>
                    </a:cubicBezTo>
                    <a:cubicBezTo>
                      <a:pt x="1977" y="1031"/>
                      <a:pt x="1959" y="946"/>
                      <a:pt x="1912" y="87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96275" name="bcgIcons_InteractiveHand">
            <a:extLst>
              <a:ext uri="{FF2B5EF4-FFF2-40B4-BE49-F238E27FC236}">
                <a16:creationId xmlns:a16="http://schemas.microsoft.com/office/drawing/2014/main" xmlns="" id="{D17CE227-F854-4BC7-81E9-1F72F07A622D}"/>
              </a:ext>
            </a:extLst>
          </p:cNvPr>
          <p:cNvGrpSpPr>
            <a:grpSpLocks noChangeAspect="1"/>
          </p:cNvGrpSpPr>
          <p:nvPr/>
        </p:nvGrpSpPr>
        <p:grpSpPr bwMode="auto">
          <a:xfrm>
            <a:off x="3386138" y="2197100"/>
            <a:ext cx="1109662" cy="1112838"/>
            <a:chOff x="1682" y="0"/>
            <a:chExt cx="4316" cy="4320"/>
          </a:xfrm>
        </p:grpSpPr>
        <p:sp>
          <p:nvSpPr>
            <p:cNvPr id="96277" name="AutoShape 13">
              <a:extLst>
                <a:ext uri="{FF2B5EF4-FFF2-40B4-BE49-F238E27FC236}">
                  <a16:creationId xmlns:a16="http://schemas.microsoft.com/office/drawing/2014/main" xmlns="" id="{0A6776EE-8168-476E-993A-6BC01D4C02A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78" name="Freeform 15">
              <a:extLst>
                <a:ext uri="{FF2B5EF4-FFF2-40B4-BE49-F238E27FC236}">
                  <a16:creationId xmlns:a16="http://schemas.microsoft.com/office/drawing/2014/main" xmlns="" id="{8438770B-E203-4863-AAB2-3B602B3001F5}"/>
                </a:ext>
              </a:extLst>
            </p:cNvPr>
            <p:cNvSpPr>
              <a:spLocks/>
            </p:cNvSpPr>
            <p:nvPr/>
          </p:nvSpPr>
          <p:spPr bwMode="auto">
            <a:xfrm>
              <a:off x="2795" y="821"/>
              <a:ext cx="2120" cy="2351"/>
            </a:xfrm>
            <a:custGeom>
              <a:avLst/>
              <a:gdLst>
                <a:gd name="T0" fmla="*/ 1895 w 1132"/>
                <a:gd name="T1" fmla="*/ 967 h 1254"/>
                <a:gd name="T2" fmla="*/ 1744 w 1132"/>
                <a:gd name="T3" fmla="*/ 1027 h 1254"/>
                <a:gd name="T4" fmla="*/ 1528 w 1132"/>
                <a:gd name="T5" fmla="*/ 866 h 1254"/>
                <a:gd name="T6" fmla="*/ 1377 w 1132"/>
                <a:gd name="T7" fmla="*/ 922 h 1254"/>
                <a:gd name="T8" fmla="*/ 1161 w 1132"/>
                <a:gd name="T9" fmla="*/ 757 h 1254"/>
                <a:gd name="T10" fmla="*/ 1019 w 1132"/>
                <a:gd name="T11" fmla="*/ 808 h 1254"/>
                <a:gd name="T12" fmla="*/ 1019 w 1132"/>
                <a:gd name="T13" fmla="*/ 225 h 1254"/>
                <a:gd name="T14" fmla="*/ 794 w 1132"/>
                <a:gd name="T15" fmla="*/ 0 h 1254"/>
                <a:gd name="T16" fmla="*/ 569 w 1132"/>
                <a:gd name="T17" fmla="*/ 225 h 1254"/>
                <a:gd name="T18" fmla="*/ 569 w 1132"/>
                <a:gd name="T19" fmla="*/ 1451 h 1254"/>
                <a:gd name="T20" fmla="*/ 433 w 1132"/>
                <a:gd name="T21" fmla="*/ 1256 h 1254"/>
                <a:gd name="T22" fmla="*/ 135 w 1132"/>
                <a:gd name="T23" fmla="*/ 1194 h 1254"/>
                <a:gd name="T24" fmla="*/ 56 w 1132"/>
                <a:gd name="T25" fmla="*/ 1489 h 1254"/>
                <a:gd name="T26" fmla="*/ 521 w 1132"/>
                <a:gd name="T27" fmla="*/ 2351 h 1254"/>
                <a:gd name="T28" fmla="*/ 584 w 1132"/>
                <a:gd name="T29" fmla="*/ 2297 h 1254"/>
                <a:gd name="T30" fmla="*/ 127 w 1132"/>
                <a:gd name="T31" fmla="*/ 1451 h 1254"/>
                <a:gd name="T32" fmla="*/ 178 w 1132"/>
                <a:gd name="T33" fmla="*/ 1265 h 1254"/>
                <a:gd name="T34" fmla="*/ 365 w 1132"/>
                <a:gd name="T35" fmla="*/ 1303 h 1254"/>
                <a:gd name="T36" fmla="*/ 577 w 1132"/>
                <a:gd name="T37" fmla="*/ 1605 h 1254"/>
                <a:gd name="T38" fmla="*/ 622 w 1132"/>
                <a:gd name="T39" fmla="*/ 1622 h 1254"/>
                <a:gd name="T40" fmla="*/ 652 w 1132"/>
                <a:gd name="T41" fmla="*/ 1582 h 1254"/>
                <a:gd name="T42" fmla="*/ 652 w 1132"/>
                <a:gd name="T43" fmla="*/ 225 h 1254"/>
                <a:gd name="T44" fmla="*/ 794 w 1132"/>
                <a:gd name="T45" fmla="*/ 82 h 1254"/>
                <a:gd name="T46" fmla="*/ 936 w 1132"/>
                <a:gd name="T47" fmla="*/ 225 h 1254"/>
                <a:gd name="T48" fmla="*/ 936 w 1132"/>
                <a:gd name="T49" fmla="*/ 982 h 1254"/>
                <a:gd name="T50" fmla="*/ 936 w 1132"/>
                <a:gd name="T51" fmla="*/ 1192 h 1254"/>
                <a:gd name="T52" fmla="*/ 936 w 1132"/>
                <a:gd name="T53" fmla="*/ 1213 h 1254"/>
                <a:gd name="T54" fmla="*/ 978 w 1132"/>
                <a:gd name="T55" fmla="*/ 1254 h 1254"/>
                <a:gd name="T56" fmla="*/ 1019 w 1132"/>
                <a:gd name="T57" fmla="*/ 1213 h 1254"/>
                <a:gd name="T58" fmla="*/ 1019 w 1132"/>
                <a:gd name="T59" fmla="*/ 1192 h 1254"/>
                <a:gd name="T60" fmla="*/ 1019 w 1132"/>
                <a:gd name="T61" fmla="*/ 982 h 1254"/>
                <a:gd name="T62" fmla="*/ 1161 w 1132"/>
                <a:gd name="T63" fmla="*/ 840 h 1254"/>
                <a:gd name="T64" fmla="*/ 1303 w 1132"/>
                <a:gd name="T65" fmla="*/ 982 h 1254"/>
                <a:gd name="T66" fmla="*/ 1303 w 1132"/>
                <a:gd name="T67" fmla="*/ 1091 h 1254"/>
                <a:gd name="T68" fmla="*/ 1303 w 1132"/>
                <a:gd name="T69" fmla="*/ 1164 h 1254"/>
                <a:gd name="T70" fmla="*/ 1303 w 1132"/>
                <a:gd name="T71" fmla="*/ 1247 h 1254"/>
                <a:gd name="T72" fmla="*/ 1345 w 1132"/>
                <a:gd name="T73" fmla="*/ 1288 h 1254"/>
                <a:gd name="T74" fmla="*/ 1386 w 1132"/>
                <a:gd name="T75" fmla="*/ 1247 h 1254"/>
                <a:gd name="T76" fmla="*/ 1386 w 1132"/>
                <a:gd name="T77" fmla="*/ 1164 h 1254"/>
                <a:gd name="T78" fmla="*/ 1386 w 1132"/>
                <a:gd name="T79" fmla="*/ 1091 h 1254"/>
                <a:gd name="T80" fmla="*/ 1528 w 1132"/>
                <a:gd name="T81" fmla="*/ 949 h 1254"/>
                <a:gd name="T82" fmla="*/ 1671 w 1132"/>
                <a:gd name="T83" fmla="*/ 1091 h 1254"/>
                <a:gd name="T84" fmla="*/ 1671 w 1132"/>
                <a:gd name="T85" fmla="*/ 1192 h 1254"/>
                <a:gd name="T86" fmla="*/ 1671 w 1132"/>
                <a:gd name="T87" fmla="*/ 1260 h 1254"/>
                <a:gd name="T88" fmla="*/ 1671 w 1132"/>
                <a:gd name="T89" fmla="*/ 1295 h 1254"/>
                <a:gd name="T90" fmla="*/ 1712 w 1132"/>
                <a:gd name="T91" fmla="*/ 1337 h 1254"/>
                <a:gd name="T92" fmla="*/ 1753 w 1132"/>
                <a:gd name="T93" fmla="*/ 1295 h 1254"/>
                <a:gd name="T94" fmla="*/ 1753 w 1132"/>
                <a:gd name="T95" fmla="*/ 1260 h 1254"/>
                <a:gd name="T96" fmla="*/ 1753 w 1132"/>
                <a:gd name="T97" fmla="*/ 1192 h 1254"/>
                <a:gd name="T98" fmla="*/ 1895 w 1132"/>
                <a:gd name="T99" fmla="*/ 1050 h 1254"/>
                <a:gd name="T100" fmla="*/ 2038 w 1132"/>
                <a:gd name="T101" fmla="*/ 1192 h 1254"/>
                <a:gd name="T102" fmla="*/ 2038 w 1132"/>
                <a:gd name="T103" fmla="*/ 1839 h 1254"/>
                <a:gd name="T104" fmla="*/ 1875 w 1132"/>
                <a:gd name="T105" fmla="*/ 2295 h 1254"/>
                <a:gd name="T106" fmla="*/ 1938 w 1132"/>
                <a:gd name="T107" fmla="*/ 2347 h 1254"/>
                <a:gd name="T108" fmla="*/ 2120 w 1132"/>
                <a:gd name="T109" fmla="*/ 1839 h 1254"/>
                <a:gd name="T110" fmla="*/ 2120 w 1132"/>
                <a:gd name="T111" fmla="*/ 1192 h 1254"/>
                <a:gd name="T112" fmla="*/ 1895 w 1132"/>
                <a:gd name="T113" fmla="*/ 967 h 12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32" h="1254">
                  <a:moveTo>
                    <a:pt x="1012" y="516"/>
                  </a:moveTo>
                  <a:cubicBezTo>
                    <a:pt x="981" y="516"/>
                    <a:pt x="952" y="528"/>
                    <a:pt x="931" y="548"/>
                  </a:cubicBezTo>
                  <a:cubicBezTo>
                    <a:pt x="916" y="498"/>
                    <a:pt x="870" y="462"/>
                    <a:pt x="816" y="462"/>
                  </a:cubicBezTo>
                  <a:cubicBezTo>
                    <a:pt x="785" y="462"/>
                    <a:pt x="757" y="473"/>
                    <a:pt x="735" y="492"/>
                  </a:cubicBezTo>
                  <a:cubicBezTo>
                    <a:pt x="722" y="442"/>
                    <a:pt x="675" y="404"/>
                    <a:pt x="620" y="404"/>
                  </a:cubicBezTo>
                  <a:cubicBezTo>
                    <a:pt x="591" y="404"/>
                    <a:pt x="564" y="414"/>
                    <a:pt x="544" y="431"/>
                  </a:cubicBezTo>
                  <a:cubicBezTo>
                    <a:pt x="544" y="120"/>
                    <a:pt x="544" y="120"/>
                    <a:pt x="544" y="120"/>
                  </a:cubicBezTo>
                  <a:cubicBezTo>
                    <a:pt x="544" y="54"/>
                    <a:pt x="490" y="0"/>
                    <a:pt x="424" y="0"/>
                  </a:cubicBezTo>
                  <a:cubicBezTo>
                    <a:pt x="357" y="0"/>
                    <a:pt x="304" y="54"/>
                    <a:pt x="304" y="120"/>
                  </a:cubicBezTo>
                  <a:cubicBezTo>
                    <a:pt x="304" y="774"/>
                    <a:pt x="304" y="774"/>
                    <a:pt x="304" y="774"/>
                  </a:cubicBezTo>
                  <a:cubicBezTo>
                    <a:pt x="231" y="670"/>
                    <a:pt x="231" y="670"/>
                    <a:pt x="231" y="670"/>
                  </a:cubicBezTo>
                  <a:cubicBezTo>
                    <a:pt x="195" y="619"/>
                    <a:pt x="125" y="605"/>
                    <a:pt x="72" y="637"/>
                  </a:cubicBezTo>
                  <a:cubicBezTo>
                    <a:pt x="18" y="670"/>
                    <a:pt x="0" y="739"/>
                    <a:pt x="30" y="794"/>
                  </a:cubicBezTo>
                  <a:cubicBezTo>
                    <a:pt x="278" y="1254"/>
                    <a:pt x="278" y="1254"/>
                    <a:pt x="278" y="1254"/>
                  </a:cubicBezTo>
                  <a:cubicBezTo>
                    <a:pt x="285" y="1241"/>
                    <a:pt x="298" y="1230"/>
                    <a:pt x="312" y="1225"/>
                  </a:cubicBezTo>
                  <a:cubicBezTo>
                    <a:pt x="68" y="774"/>
                    <a:pt x="68" y="774"/>
                    <a:pt x="68" y="774"/>
                  </a:cubicBezTo>
                  <a:cubicBezTo>
                    <a:pt x="50" y="739"/>
                    <a:pt x="61" y="695"/>
                    <a:pt x="95" y="675"/>
                  </a:cubicBezTo>
                  <a:cubicBezTo>
                    <a:pt x="128" y="654"/>
                    <a:pt x="172" y="664"/>
                    <a:pt x="195" y="695"/>
                  </a:cubicBezTo>
                  <a:cubicBezTo>
                    <a:pt x="308" y="856"/>
                    <a:pt x="308" y="856"/>
                    <a:pt x="308" y="856"/>
                  </a:cubicBezTo>
                  <a:cubicBezTo>
                    <a:pt x="313" y="864"/>
                    <a:pt x="323" y="868"/>
                    <a:pt x="332" y="865"/>
                  </a:cubicBezTo>
                  <a:cubicBezTo>
                    <a:pt x="341" y="862"/>
                    <a:pt x="348" y="853"/>
                    <a:pt x="348" y="844"/>
                  </a:cubicBezTo>
                  <a:cubicBezTo>
                    <a:pt x="348" y="120"/>
                    <a:pt x="348" y="120"/>
                    <a:pt x="348" y="120"/>
                  </a:cubicBezTo>
                  <a:cubicBezTo>
                    <a:pt x="348" y="78"/>
                    <a:pt x="382" y="44"/>
                    <a:pt x="424" y="44"/>
                  </a:cubicBezTo>
                  <a:cubicBezTo>
                    <a:pt x="466" y="44"/>
                    <a:pt x="500" y="78"/>
                    <a:pt x="500" y="120"/>
                  </a:cubicBezTo>
                  <a:cubicBezTo>
                    <a:pt x="500" y="524"/>
                    <a:pt x="500" y="524"/>
                    <a:pt x="500" y="524"/>
                  </a:cubicBezTo>
                  <a:cubicBezTo>
                    <a:pt x="500" y="636"/>
                    <a:pt x="500" y="636"/>
                    <a:pt x="500" y="636"/>
                  </a:cubicBezTo>
                  <a:cubicBezTo>
                    <a:pt x="500" y="647"/>
                    <a:pt x="500" y="647"/>
                    <a:pt x="500" y="647"/>
                  </a:cubicBezTo>
                  <a:cubicBezTo>
                    <a:pt x="500" y="659"/>
                    <a:pt x="510" y="669"/>
                    <a:pt x="522" y="669"/>
                  </a:cubicBezTo>
                  <a:cubicBezTo>
                    <a:pt x="534" y="669"/>
                    <a:pt x="544" y="659"/>
                    <a:pt x="544" y="647"/>
                  </a:cubicBezTo>
                  <a:cubicBezTo>
                    <a:pt x="544" y="636"/>
                    <a:pt x="544" y="636"/>
                    <a:pt x="544" y="636"/>
                  </a:cubicBezTo>
                  <a:cubicBezTo>
                    <a:pt x="544" y="524"/>
                    <a:pt x="544" y="524"/>
                    <a:pt x="544" y="524"/>
                  </a:cubicBezTo>
                  <a:cubicBezTo>
                    <a:pt x="544" y="482"/>
                    <a:pt x="578" y="448"/>
                    <a:pt x="620" y="448"/>
                  </a:cubicBezTo>
                  <a:cubicBezTo>
                    <a:pt x="662" y="448"/>
                    <a:pt x="696" y="482"/>
                    <a:pt x="696" y="524"/>
                  </a:cubicBezTo>
                  <a:cubicBezTo>
                    <a:pt x="696" y="582"/>
                    <a:pt x="696" y="582"/>
                    <a:pt x="696" y="582"/>
                  </a:cubicBezTo>
                  <a:cubicBezTo>
                    <a:pt x="696" y="621"/>
                    <a:pt x="696" y="621"/>
                    <a:pt x="696" y="621"/>
                  </a:cubicBezTo>
                  <a:cubicBezTo>
                    <a:pt x="696" y="665"/>
                    <a:pt x="696" y="665"/>
                    <a:pt x="696" y="665"/>
                  </a:cubicBezTo>
                  <a:cubicBezTo>
                    <a:pt x="696" y="677"/>
                    <a:pt x="706" y="687"/>
                    <a:pt x="718" y="687"/>
                  </a:cubicBezTo>
                  <a:cubicBezTo>
                    <a:pt x="730" y="687"/>
                    <a:pt x="740" y="677"/>
                    <a:pt x="740" y="665"/>
                  </a:cubicBezTo>
                  <a:cubicBezTo>
                    <a:pt x="740" y="621"/>
                    <a:pt x="740" y="621"/>
                    <a:pt x="740" y="621"/>
                  </a:cubicBezTo>
                  <a:cubicBezTo>
                    <a:pt x="740" y="582"/>
                    <a:pt x="740" y="582"/>
                    <a:pt x="740" y="582"/>
                  </a:cubicBezTo>
                  <a:cubicBezTo>
                    <a:pt x="740" y="540"/>
                    <a:pt x="774" y="506"/>
                    <a:pt x="816" y="506"/>
                  </a:cubicBezTo>
                  <a:cubicBezTo>
                    <a:pt x="858" y="506"/>
                    <a:pt x="892" y="540"/>
                    <a:pt x="892" y="582"/>
                  </a:cubicBezTo>
                  <a:cubicBezTo>
                    <a:pt x="892" y="636"/>
                    <a:pt x="892" y="636"/>
                    <a:pt x="892" y="636"/>
                  </a:cubicBezTo>
                  <a:cubicBezTo>
                    <a:pt x="892" y="672"/>
                    <a:pt x="892" y="672"/>
                    <a:pt x="892" y="672"/>
                  </a:cubicBezTo>
                  <a:cubicBezTo>
                    <a:pt x="892" y="691"/>
                    <a:pt x="892" y="691"/>
                    <a:pt x="892" y="691"/>
                  </a:cubicBezTo>
                  <a:cubicBezTo>
                    <a:pt x="892" y="704"/>
                    <a:pt x="902" y="713"/>
                    <a:pt x="914" y="713"/>
                  </a:cubicBezTo>
                  <a:cubicBezTo>
                    <a:pt x="926" y="713"/>
                    <a:pt x="936" y="704"/>
                    <a:pt x="936" y="691"/>
                  </a:cubicBezTo>
                  <a:cubicBezTo>
                    <a:pt x="936" y="672"/>
                    <a:pt x="936" y="672"/>
                    <a:pt x="936" y="672"/>
                  </a:cubicBezTo>
                  <a:cubicBezTo>
                    <a:pt x="936" y="636"/>
                    <a:pt x="936" y="636"/>
                    <a:pt x="936" y="636"/>
                  </a:cubicBezTo>
                  <a:cubicBezTo>
                    <a:pt x="936" y="594"/>
                    <a:pt x="970" y="560"/>
                    <a:pt x="1012" y="560"/>
                  </a:cubicBezTo>
                  <a:cubicBezTo>
                    <a:pt x="1054" y="560"/>
                    <a:pt x="1088" y="594"/>
                    <a:pt x="1088" y="636"/>
                  </a:cubicBezTo>
                  <a:cubicBezTo>
                    <a:pt x="1088" y="981"/>
                    <a:pt x="1088" y="981"/>
                    <a:pt x="1088" y="981"/>
                  </a:cubicBezTo>
                  <a:cubicBezTo>
                    <a:pt x="1088" y="1014"/>
                    <a:pt x="1088" y="1110"/>
                    <a:pt x="1001" y="1224"/>
                  </a:cubicBezTo>
                  <a:cubicBezTo>
                    <a:pt x="1015" y="1229"/>
                    <a:pt x="1027" y="1239"/>
                    <a:pt x="1035" y="1252"/>
                  </a:cubicBezTo>
                  <a:cubicBezTo>
                    <a:pt x="1100" y="1167"/>
                    <a:pt x="1132" y="1078"/>
                    <a:pt x="1132" y="981"/>
                  </a:cubicBezTo>
                  <a:cubicBezTo>
                    <a:pt x="1132" y="636"/>
                    <a:pt x="1132" y="636"/>
                    <a:pt x="1132" y="636"/>
                  </a:cubicBezTo>
                  <a:cubicBezTo>
                    <a:pt x="1132" y="570"/>
                    <a:pt x="1078" y="516"/>
                    <a:pt x="1012" y="5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9" name="Freeform 16">
              <a:extLst>
                <a:ext uri="{FF2B5EF4-FFF2-40B4-BE49-F238E27FC236}">
                  <a16:creationId xmlns:a16="http://schemas.microsoft.com/office/drawing/2014/main" xmlns="" id="{8720FA49-CC71-4516-BD26-6979C6BF3DBB}"/>
                </a:ext>
              </a:extLst>
            </p:cNvPr>
            <p:cNvSpPr>
              <a:spLocks noEditPoints="1"/>
            </p:cNvSpPr>
            <p:nvPr/>
          </p:nvSpPr>
          <p:spPr bwMode="auto">
            <a:xfrm>
              <a:off x="3145" y="420"/>
              <a:ext cx="1523" cy="3456"/>
            </a:xfrm>
            <a:custGeom>
              <a:avLst/>
              <a:gdLst>
                <a:gd name="T0" fmla="*/ 884 w 813"/>
                <a:gd name="T1" fmla="*/ 443 h 1843"/>
                <a:gd name="T2" fmla="*/ 751 w 813"/>
                <a:gd name="T3" fmla="*/ 759 h 1843"/>
                <a:gd name="T4" fmla="*/ 751 w 813"/>
                <a:gd name="T5" fmla="*/ 626 h 1843"/>
                <a:gd name="T6" fmla="*/ 444 w 813"/>
                <a:gd name="T7" fmla="*/ 319 h 1843"/>
                <a:gd name="T8" fmla="*/ 137 w 813"/>
                <a:gd name="T9" fmla="*/ 626 h 1843"/>
                <a:gd name="T10" fmla="*/ 137 w 813"/>
                <a:gd name="T11" fmla="*/ 763 h 1843"/>
                <a:gd name="T12" fmla="*/ 0 w 813"/>
                <a:gd name="T13" fmla="*/ 443 h 1843"/>
                <a:gd name="T14" fmla="*/ 442 w 813"/>
                <a:gd name="T15" fmla="*/ 0 h 1843"/>
                <a:gd name="T16" fmla="*/ 884 w 813"/>
                <a:gd name="T17" fmla="*/ 443 h 1843"/>
                <a:gd name="T18" fmla="*/ 1523 w 813"/>
                <a:gd name="T19" fmla="*/ 2813 h 1843"/>
                <a:gd name="T20" fmla="*/ 1482 w 813"/>
                <a:gd name="T21" fmla="*/ 2772 h 1843"/>
                <a:gd name="T22" fmla="*/ 279 w 813"/>
                <a:gd name="T23" fmla="*/ 2772 h 1843"/>
                <a:gd name="T24" fmla="*/ 238 w 813"/>
                <a:gd name="T25" fmla="*/ 2813 h 1843"/>
                <a:gd name="T26" fmla="*/ 238 w 813"/>
                <a:gd name="T27" fmla="*/ 3415 h 1843"/>
                <a:gd name="T28" fmla="*/ 279 w 813"/>
                <a:gd name="T29" fmla="*/ 3456 h 1843"/>
                <a:gd name="T30" fmla="*/ 1482 w 813"/>
                <a:gd name="T31" fmla="*/ 3456 h 1843"/>
                <a:gd name="T32" fmla="*/ 1523 w 813"/>
                <a:gd name="T33" fmla="*/ 3415 h 1843"/>
                <a:gd name="T34" fmla="*/ 1523 w 813"/>
                <a:gd name="T35" fmla="*/ 2813 h 18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13" h="1843">
                  <a:moveTo>
                    <a:pt x="472" y="236"/>
                  </a:moveTo>
                  <a:cubicBezTo>
                    <a:pt x="472" y="302"/>
                    <a:pt x="445" y="362"/>
                    <a:pt x="401" y="405"/>
                  </a:cubicBezTo>
                  <a:cubicBezTo>
                    <a:pt x="401" y="334"/>
                    <a:pt x="401" y="334"/>
                    <a:pt x="401" y="334"/>
                  </a:cubicBezTo>
                  <a:cubicBezTo>
                    <a:pt x="401" y="244"/>
                    <a:pt x="327" y="170"/>
                    <a:pt x="237" y="170"/>
                  </a:cubicBezTo>
                  <a:cubicBezTo>
                    <a:pt x="146" y="170"/>
                    <a:pt x="73" y="244"/>
                    <a:pt x="73" y="334"/>
                  </a:cubicBezTo>
                  <a:cubicBezTo>
                    <a:pt x="73" y="407"/>
                    <a:pt x="73" y="407"/>
                    <a:pt x="73" y="407"/>
                  </a:cubicBezTo>
                  <a:cubicBezTo>
                    <a:pt x="28" y="364"/>
                    <a:pt x="0" y="303"/>
                    <a:pt x="0" y="236"/>
                  </a:cubicBezTo>
                  <a:cubicBezTo>
                    <a:pt x="0" y="106"/>
                    <a:pt x="106" y="0"/>
                    <a:pt x="236" y="0"/>
                  </a:cubicBezTo>
                  <a:cubicBezTo>
                    <a:pt x="366" y="0"/>
                    <a:pt x="472" y="106"/>
                    <a:pt x="472" y="236"/>
                  </a:cubicBezTo>
                  <a:close/>
                  <a:moveTo>
                    <a:pt x="813" y="1500"/>
                  </a:moveTo>
                  <a:cubicBezTo>
                    <a:pt x="813" y="1488"/>
                    <a:pt x="803" y="1478"/>
                    <a:pt x="791" y="1478"/>
                  </a:cubicBezTo>
                  <a:cubicBezTo>
                    <a:pt x="149" y="1478"/>
                    <a:pt x="149" y="1478"/>
                    <a:pt x="149" y="1478"/>
                  </a:cubicBezTo>
                  <a:cubicBezTo>
                    <a:pt x="136" y="1478"/>
                    <a:pt x="127" y="1488"/>
                    <a:pt x="127" y="1500"/>
                  </a:cubicBezTo>
                  <a:cubicBezTo>
                    <a:pt x="127" y="1821"/>
                    <a:pt x="127" y="1821"/>
                    <a:pt x="127" y="1821"/>
                  </a:cubicBezTo>
                  <a:cubicBezTo>
                    <a:pt x="127" y="1833"/>
                    <a:pt x="136" y="1843"/>
                    <a:pt x="149" y="1843"/>
                  </a:cubicBezTo>
                  <a:cubicBezTo>
                    <a:pt x="791" y="1843"/>
                    <a:pt x="791" y="1843"/>
                    <a:pt x="791" y="1843"/>
                  </a:cubicBezTo>
                  <a:cubicBezTo>
                    <a:pt x="803" y="1843"/>
                    <a:pt x="813" y="1833"/>
                    <a:pt x="813" y="1821"/>
                  </a:cubicBezTo>
                  <a:lnTo>
                    <a:pt x="813" y="15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96276" name="Picture 5">
            <a:extLst>
              <a:ext uri="{FF2B5EF4-FFF2-40B4-BE49-F238E27FC236}">
                <a16:creationId xmlns:a16="http://schemas.microsoft.com/office/drawing/2014/main" xmlns="" id="{AED08656-A5E4-41E1-9F63-C6F9040BF5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0325" y="2273300"/>
            <a:ext cx="91281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641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02C15-263B-CFEB-CF5A-C4EA3BCE51A4}"/>
              </a:ext>
            </a:extLst>
          </p:cNvPr>
          <p:cNvSpPr>
            <a:spLocks noGrp="1"/>
          </p:cNvSpPr>
          <p:nvPr>
            <p:ph type="title"/>
          </p:nvPr>
        </p:nvSpPr>
        <p:spPr>
          <a:xfrm>
            <a:off x="993496" y="557347"/>
            <a:ext cx="10683977" cy="443198"/>
          </a:xfrm>
        </p:spPr>
        <p:txBody>
          <a:bodyPr/>
          <a:lstStyle/>
          <a:p>
            <a:r>
              <a:rPr lang="en-US" sz="3200" dirty="0">
                <a:solidFill>
                  <a:srgbClr val="8E4B09"/>
                </a:solidFill>
              </a:rPr>
              <a:t>GeM Scale |</a:t>
            </a:r>
            <a:r>
              <a:rPr lang="en-US" sz="3200" dirty="0"/>
              <a:t> </a:t>
            </a:r>
            <a:r>
              <a:rPr lang="en-US" sz="3200" dirty="0">
                <a:solidFill>
                  <a:srgbClr val="263C85"/>
                </a:solidFill>
              </a:rPr>
              <a:t>Transactional</a:t>
            </a:r>
            <a:r>
              <a:rPr lang="en-US" sz="3200" dirty="0"/>
              <a:t> &amp; Operational</a:t>
            </a:r>
            <a:endParaRPr lang="en-IN" sz="3200" dirty="0"/>
          </a:p>
        </p:txBody>
      </p:sp>
      <p:sp>
        <p:nvSpPr>
          <p:cNvPr id="5" name="TextBox 4">
            <a:extLst>
              <a:ext uri="{FF2B5EF4-FFF2-40B4-BE49-F238E27FC236}">
                <a16:creationId xmlns:a16="http://schemas.microsoft.com/office/drawing/2014/main" xmlns="" id="{74E93228-CA76-EB95-FC74-B0DFB681948F}"/>
              </a:ext>
            </a:extLst>
          </p:cNvPr>
          <p:cNvSpPr txBox="1"/>
          <p:nvPr/>
        </p:nvSpPr>
        <p:spPr>
          <a:xfrm>
            <a:off x="450943" y="1254223"/>
            <a:ext cx="11951823" cy="477669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42900" marR="629920" indent="-342900" algn="just">
              <a:lnSpc>
                <a:spcPct val="200000"/>
              </a:lnSpc>
              <a:spcBef>
                <a:spcPts val="600"/>
              </a:spcBef>
              <a:buFont typeface="Symbol" pitchFamily="2" charset="2"/>
              <a:buChar char=""/>
            </a:pPr>
            <a:r>
              <a:rPr lang="en-US" sz="2000" dirty="0">
                <a:solidFill>
                  <a:schemeClr val="tx1"/>
                </a:solidFill>
                <a:cs typeface="Times New Roman" panose="02020603050405020304" pitchFamily="18" charset="0"/>
              </a:rPr>
              <a:t>GeM receives up to </a:t>
            </a:r>
            <a:r>
              <a:rPr lang="en-US" sz="2000" b="1" dirty="0">
                <a:solidFill>
                  <a:schemeClr val="tx1"/>
                </a:solidFill>
                <a:cs typeface="Times New Roman" panose="02020603050405020304" pitchFamily="18" charset="0"/>
              </a:rPr>
              <a:t>35,000 transactional queries per second</a:t>
            </a:r>
            <a:r>
              <a:rPr lang="en-US" sz="2000" dirty="0">
                <a:solidFill>
                  <a:schemeClr val="tx1"/>
                </a:solidFill>
                <a:cs typeface="Times New Roman" panose="02020603050405020304" pitchFamily="18" charset="0"/>
              </a:rPr>
              <a:t> </a:t>
            </a:r>
          </a:p>
          <a:p>
            <a:pPr marL="342900" marR="629920" indent="-342900" algn="just">
              <a:lnSpc>
                <a:spcPct val="200000"/>
              </a:lnSpc>
              <a:spcBef>
                <a:spcPts val="600"/>
              </a:spcBef>
              <a:buFont typeface="Symbol" pitchFamily="2" charset="2"/>
              <a:buChar char=""/>
            </a:pPr>
            <a:r>
              <a:rPr lang="en-US" sz="2000" dirty="0">
                <a:solidFill>
                  <a:schemeClr val="tx1"/>
                </a:solidFill>
                <a:cs typeface="Times New Roman" panose="02020603050405020304" pitchFamily="18" charset="0"/>
              </a:rPr>
              <a:t>GeM supports over </a:t>
            </a:r>
            <a:r>
              <a:rPr lang="en-US" sz="2000" b="1" dirty="0">
                <a:solidFill>
                  <a:schemeClr val="tx1"/>
                </a:solidFill>
                <a:cs typeface="Times New Roman" panose="02020603050405020304" pitchFamily="18" charset="0"/>
              </a:rPr>
              <a:t>50,000 documents per day </a:t>
            </a:r>
            <a:r>
              <a:rPr lang="en-US" sz="2000" dirty="0">
                <a:solidFill>
                  <a:schemeClr val="tx1"/>
                </a:solidFill>
                <a:cs typeface="Times New Roman" panose="02020603050405020304" pitchFamily="18" charset="0"/>
              </a:rPr>
              <a:t>that are digitally or electronically signed.</a:t>
            </a:r>
          </a:p>
          <a:p>
            <a:pPr marL="342900" marR="629920" indent="-342900" algn="just">
              <a:lnSpc>
                <a:spcPct val="200000"/>
              </a:lnSpc>
              <a:spcBef>
                <a:spcPts val="600"/>
              </a:spcBef>
              <a:buFont typeface="Symbol" pitchFamily="2" charset="2"/>
              <a:buChar char=""/>
            </a:pPr>
            <a:r>
              <a:rPr lang="en-US" sz="2000" dirty="0">
                <a:solidFill>
                  <a:schemeClr val="tx1"/>
                </a:solidFill>
                <a:cs typeface="Times New Roman" panose="02020603050405020304" pitchFamily="18" charset="0"/>
              </a:rPr>
              <a:t>GeM handles over 1000 user authentication requests and over </a:t>
            </a:r>
            <a:r>
              <a:rPr lang="en-US" sz="2000" b="1" dirty="0">
                <a:solidFill>
                  <a:schemeClr val="tx1"/>
                </a:solidFill>
                <a:cs typeface="Times New Roman" panose="02020603050405020304" pitchFamily="18" charset="0"/>
              </a:rPr>
              <a:t>250 OTP validations per minute</a:t>
            </a:r>
            <a:r>
              <a:rPr lang="en-US" sz="2000" dirty="0">
                <a:solidFill>
                  <a:schemeClr val="tx1"/>
                </a:solidFill>
                <a:cs typeface="Times New Roman" panose="02020603050405020304" pitchFamily="18" charset="0"/>
              </a:rPr>
              <a:t>.</a:t>
            </a:r>
          </a:p>
          <a:p>
            <a:pPr marL="342900" marR="629920" indent="-342900" algn="just">
              <a:lnSpc>
                <a:spcPct val="200000"/>
              </a:lnSpc>
              <a:spcBef>
                <a:spcPts val="600"/>
              </a:spcBef>
              <a:buFont typeface="Symbol" pitchFamily="2" charset="2"/>
              <a:buChar char=""/>
            </a:pPr>
            <a:r>
              <a:rPr lang="en-US" sz="2000" dirty="0">
                <a:solidFill>
                  <a:schemeClr val="tx1"/>
                </a:solidFill>
                <a:cs typeface="Times New Roman" panose="02020603050405020304" pitchFamily="18" charset="0"/>
              </a:rPr>
              <a:t>Every year, more than </a:t>
            </a:r>
            <a:r>
              <a:rPr lang="en-US" sz="2000" b="1" dirty="0">
                <a:solidFill>
                  <a:schemeClr val="tx1"/>
                </a:solidFill>
                <a:cs typeface="Times New Roman" panose="02020603050405020304" pitchFamily="18" charset="0"/>
              </a:rPr>
              <a:t>1.5 million calls </a:t>
            </a:r>
            <a:r>
              <a:rPr lang="en-US" sz="2000" dirty="0">
                <a:solidFill>
                  <a:schemeClr val="tx1"/>
                </a:solidFill>
                <a:cs typeface="Times New Roman" panose="02020603050405020304" pitchFamily="18" charset="0"/>
              </a:rPr>
              <a:t>arrive at the contact center, resulting in 1.2 million CRM tickets.</a:t>
            </a:r>
          </a:p>
          <a:p>
            <a:pPr marL="342900" marR="629920" indent="-342900" algn="just">
              <a:lnSpc>
                <a:spcPct val="200000"/>
              </a:lnSpc>
              <a:spcBef>
                <a:spcPts val="600"/>
              </a:spcBef>
              <a:buFont typeface="Symbol" pitchFamily="2" charset="2"/>
              <a:buChar char=""/>
            </a:pPr>
            <a:r>
              <a:rPr lang="en-US" sz="2000" dirty="0">
                <a:solidFill>
                  <a:schemeClr val="tx1"/>
                </a:solidFill>
                <a:cs typeface="Times New Roman" panose="02020603050405020304" pitchFamily="18" charset="0"/>
              </a:rPr>
              <a:t>Every month, </a:t>
            </a:r>
            <a:r>
              <a:rPr lang="en-US" sz="2000" b="1" dirty="0">
                <a:solidFill>
                  <a:schemeClr val="tx1"/>
                </a:solidFill>
                <a:cs typeface="Times New Roman" panose="02020603050405020304" pitchFamily="18" charset="0"/>
              </a:rPr>
              <a:t>18 million emails and over 10 million messages </a:t>
            </a:r>
            <a:r>
              <a:rPr lang="en-US" sz="2000" dirty="0">
                <a:solidFill>
                  <a:schemeClr val="tx1"/>
                </a:solidFill>
                <a:cs typeface="Times New Roman" panose="02020603050405020304" pitchFamily="18" charset="0"/>
              </a:rPr>
              <a:t>are sent.</a:t>
            </a:r>
          </a:p>
          <a:p>
            <a:pPr marL="342900" marR="629920" indent="-342900" algn="just">
              <a:lnSpc>
                <a:spcPct val="200000"/>
              </a:lnSpc>
              <a:spcBef>
                <a:spcPts val="600"/>
              </a:spcBef>
              <a:buFont typeface="Symbol" pitchFamily="2" charset="2"/>
              <a:buChar char=""/>
            </a:pPr>
            <a:r>
              <a:rPr lang="en-US" sz="2000" dirty="0">
                <a:solidFill>
                  <a:schemeClr val="tx1"/>
                </a:solidFill>
                <a:cs typeface="Times New Roman" panose="02020603050405020304" pitchFamily="18" charset="0"/>
              </a:rPr>
              <a:t>Over </a:t>
            </a:r>
            <a:r>
              <a:rPr lang="en-US" sz="2000" b="1" dirty="0">
                <a:solidFill>
                  <a:schemeClr val="tx1"/>
                </a:solidFill>
                <a:cs typeface="Times New Roman" panose="02020603050405020304" pitchFamily="18" charset="0"/>
              </a:rPr>
              <a:t>2.5 million product/ brand approval requests received</a:t>
            </a:r>
            <a:r>
              <a:rPr lang="en-US" sz="2000" dirty="0">
                <a:solidFill>
                  <a:schemeClr val="tx1"/>
                </a:solidFill>
                <a:cs typeface="Times New Roman" panose="02020603050405020304" pitchFamily="18" charset="0"/>
              </a:rPr>
              <a:t>, with an average disposal TAT of 1.13 days.</a:t>
            </a:r>
          </a:p>
          <a:p>
            <a:pPr marL="342900" marR="629920" indent="-342900" algn="just">
              <a:lnSpc>
                <a:spcPct val="200000"/>
              </a:lnSpc>
              <a:spcBef>
                <a:spcPts val="600"/>
              </a:spcBef>
              <a:buFont typeface="Symbol" pitchFamily="2" charset="2"/>
              <a:buChar char=""/>
            </a:pPr>
            <a:r>
              <a:rPr lang="en-US" sz="2000" dirty="0" err="1">
                <a:solidFill>
                  <a:schemeClr val="tx1"/>
                </a:solidFill>
                <a:cs typeface="Times New Roman" panose="02020603050405020304" pitchFamily="18" charset="0"/>
              </a:rPr>
              <a:t>GeM’s</a:t>
            </a:r>
            <a:r>
              <a:rPr lang="en-US" sz="2000" dirty="0">
                <a:solidFill>
                  <a:schemeClr val="tx1"/>
                </a:solidFill>
                <a:cs typeface="Times New Roman" panose="02020603050405020304" pitchFamily="18" charset="0"/>
              </a:rPr>
              <a:t> Home page and Contact Center support 12 Indian languages.</a:t>
            </a:r>
          </a:p>
        </p:txBody>
      </p:sp>
    </p:spTree>
    <p:extLst>
      <p:ext uri="{BB962C8B-B14F-4D97-AF65-F5344CB8AC3E}">
        <p14:creationId xmlns:p14="http://schemas.microsoft.com/office/powerpoint/2010/main" val="2508121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extLst>
              <p:ext uri="{D42A27DB-BD31-4B8C-83A1-F6EECF244321}">
                <p14:modId xmlns:p14="http://schemas.microsoft.com/office/powerpoint/2010/main" val="3402436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2"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445379"/>
            <a:ext cx="10683977" cy="387798"/>
          </a:xfrm>
        </p:spPr>
        <p:txBody>
          <a:bodyPr vert="horz"/>
          <a:lstStyle/>
          <a:p>
            <a:r>
              <a:rPr lang="en-US" sz="2800" dirty="0">
                <a:solidFill>
                  <a:srgbClr val="8E4B09"/>
                </a:solidFill>
              </a:rPr>
              <a:t>Catalogue Management System | </a:t>
            </a:r>
            <a:r>
              <a:rPr lang="en-US" sz="2800" dirty="0"/>
              <a:t>Overview</a:t>
            </a:r>
          </a:p>
        </p:txBody>
      </p:sp>
      <p:sp>
        <p:nvSpPr>
          <p:cNvPr id="5" name="TextBox 4">
            <a:extLst>
              <a:ext uri="{FF2B5EF4-FFF2-40B4-BE49-F238E27FC236}">
                <a16:creationId xmlns:a16="http://schemas.microsoft.com/office/drawing/2014/main" xmlns="" id="{EE56AB19-0C39-59B3-CB35-6CC670302F85}"/>
              </a:ext>
            </a:extLst>
          </p:cNvPr>
          <p:cNvSpPr txBox="1"/>
          <p:nvPr/>
        </p:nvSpPr>
        <p:spPr>
          <a:xfrm>
            <a:off x="898423" y="1060525"/>
            <a:ext cx="10815157" cy="5509200"/>
          </a:xfrm>
          <a:prstGeom prst="rect">
            <a:avLst/>
          </a:prstGeom>
          <a:noFill/>
        </p:spPr>
        <p:txBody>
          <a:bodyPr wrap="square" lIns="0" tIns="0" rIns="0" bIns="0" anchor="t">
            <a:spAutoFit/>
          </a:bodyPr>
          <a:lstStyle/>
          <a:p>
            <a:r>
              <a:rPr lang="en-US" dirty="0"/>
              <a:t>CMS is the framework that operationalizes </a:t>
            </a:r>
            <a:r>
              <a:rPr lang="en-US" b="1" dirty="0">
                <a:solidFill>
                  <a:srgbClr val="8E4B09"/>
                </a:solidFill>
              </a:rPr>
              <a:t>“Brand Independence” &amp; “Price Legacy/reasonability”.</a:t>
            </a:r>
          </a:p>
          <a:p>
            <a:endParaRPr lang="en-US" dirty="0"/>
          </a:p>
          <a:p>
            <a:r>
              <a:rPr lang="en-US" b="1" dirty="0">
                <a:solidFill>
                  <a:schemeClr val="tx2"/>
                </a:solidFill>
              </a:rPr>
              <a:t>CMS  provides:</a:t>
            </a:r>
            <a:endParaRPr lang="en-IN" b="1" dirty="0">
              <a:solidFill>
                <a:schemeClr val="tx2"/>
              </a:solidFill>
            </a:endParaRPr>
          </a:p>
          <a:p>
            <a:pPr marL="291600" lvl="1" indent="-194400">
              <a:buClr>
                <a:srgbClr val="263C85"/>
              </a:buClr>
              <a:buFont typeface="Trebuchet MS" panose="020B0603020202020204" pitchFamily="34" charset="0"/>
              <a:buChar char="•"/>
            </a:pPr>
            <a:r>
              <a:rPr lang="en-US" dirty="0">
                <a:solidFill>
                  <a:srgbClr val="373737"/>
                </a:solidFill>
              </a:rPr>
              <a:t>Open, global, multi-sector standard for efficient, accurate classification of products and services</a:t>
            </a:r>
            <a:endParaRPr lang="en-IN" dirty="0">
              <a:solidFill>
                <a:srgbClr val="373737"/>
              </a:solidFill>
            </a:endParaRPr>
          </a:p>
          <a:p>
            <a:pPr marL="291600" lvl="1" indent="-194400">
              <a:buClr>
                <a:srgbClr val="263C85"/>
              </a:buClr>
              <a:buFont typeface="Trebuchet MS" panose="020B0603020202020204" pitchFamily="34" charset="0"/>
              <a:buChar char="•"/>
            </a:pPr>
            <a:r>
              <a:rPr lang="en-US" dirty="0">
                <a:solidFill>
                  <a:srgbClr val="373737"/>
                </a:solidFill>
              </a:rPr>
              <a:t>Unambiguous Specification of product and services for accurate product identification and comparison</a:t>
            </a:r>
            <a:endParaRPr lang="en-IN" dirty="0">
              <a:solidFill>
                <a:srgbClr val="373737"/>
              </a:solidFill>
            </a:endParaRPr>
          </a:p>
          <a:p>
            <a:pPr marL="291600" lvl="1" indent="-194400">
              <a:buClr>
                <a:srgbClr val="263C85"/>
              </a:buClr>
              <a:buFont typeface="Trebuchet MS" panose="020B0603020202020204" pitchFamily="34" charset="0"/>
              <a:buChar char="•"/>
            </a:pPr>
            <a:r>
              <a:rPr lang="en-US" dirty="0">
                <a:solidFill>
                  <a:srgbClr val="373737"/>
                </a:solidFill>
              </a:rPr>
              <a:t>Product/ Service Registration</a:t>
            </a:r>
            <a:endParaRPr lang="en-IN" dirty="0">
              <a:solidFill>
                <a:srgbClr val="373737"/>
              </a:solidFill>
            </a:endParaRPr>
          </a:p>
          <a:p>
            <a:pPr marL="291600" lvl="1" indent="-194400">
              <a:buClr>
                <a:srgbClr val="263C85"/>
              </a:buClr>
              <a:buFont typeface="Trebuchet MS" panose="020B0603020202020204" pitchFamily="34" charset="0"/>
              <a:buChar char="•"/>
            </a:pPr>
            <a:r>
              <a:rPr lang="en-US" dirty="0">
                <a:solidFill>
                  <a:srgbClr val="373737"/>
                </a:solidFill>
              </a:rPr>
              <a:t>Search engine</a:t>
            </a:r>
          </a:p>
          <a:p>
            <a:pPr marL="291600" lvl="1" indent="-194400">
              <a:buClr>
                <a:srgbClr val="263C85"/>
              </a:buClr>
              <a:buFont typeface="Trebuchet MS" panose="020B0603020202020204" pitchFamily="34" charset="0"/>
              <a:buChar char="•"/>
            </a:pPr>
            <a:r>
              <a:rPr lang="en-US" dirty="0">
                <a:solidFill>
                  <a:srgbClr val="373737"/>
                </a:solidFill>
              </a:rPr>
              <a:t>Price Monitoring</a:t>
            </a:r>
          </a:p>
          <a:p>
            <a:pPr marL="452438" lvl="1" indent="-452438"/>
            <a:endParaRPr lang="en-US" b="1" dirty="0">
              <a:solidFill>
                <a:schemeClr val="tx2"/>
              </a:solidFill>
            </a:endParaRPr>
          </a:p>
          <a:p>
            <a:pPr marL="452438" lvl="1" indent="-452438"/>
            <a:r>
              <a:rPr lang="en-US" b="1" dirty="0">
                <a:solidFill>
                  <a:schemeClr val="tx2"/>
                </a:solidFill>
              </a:rPr>
              <a:t>Key Features in CMS:</a:t>
            </a:r>
            <a:endParaRPr lang="en-IN" b="1" dirty="0">
              <a:solidFill>
                <a:schemeClr val="tx2"/>
              </a:solidFill>
            </a:endParaRPr>
          </a:p>
          <a:p>
            <a:pPr marL="291600" lvl="1" indent="-194400">
              <a:buClr>
                <a:srgbClr val="263C85"/>
              </a:buClr>
              <a:buFont typeface="Trebuchet MS" panose="020B0603020202020204" pitchFamily="34" charset="0"/>
              <a:buChar char="•"/>
            </a:pPr>
            <a:r>
              <a:rPr lang="en-US" b="1" dirty="0">
                <a:solidFill>
                  <a:srgbClr val="8E4B09"/>
                </a:solidFill>
              </a:rPr>
              <a:t>Categorization: </a:t>
            </a:r>
            <a:r>
              <a:rPr lang="en-US" dirty="0" err="1">
                <a:solidFill>
                  <a:srgbClr val="373737"/>
                </a:solidFill>
              </a:rPr>
              <a:t>UNSPSC</a:t>
            </a:r>
            <a:endParaRPr lang="en-US" dirty="0">
              <a:solidFill>
                <a:srgbClr val="373737"/>
              </a:solidFill>
            </a:endParaRPr>
          </a:p>
          <a:p>
            <a:pPr marL="291600" lvl="1" indent="-194400">
              <a:buClr>
                <a:srgbClr val="263C85"/>
              </a:buClr>
              <a:buFont typeface="Trebuchet MS" panose="020B0603020202020204" pitchFamily="34" charset="0"/>
              <a:buChar char="•"/>
            </a:pPr>
            <a:r>
              <a:rPr lang="en-US" b="1" dirty="0">
                <a:solidFill>
                  <a:srgbClr val="8E4B09"/>
                </a:solidFill>
              </a:rPr>
              <a:t>Category Management: </a:t>
            </a:r>
            <a:r>
              <a:rPr lang="en-US" dirty="0">
                <a:solidFill>
                  <a:srgbClr val="373737"/>
                </a:solidFill>
              </a:rPr>
              <a:t>Search category; Add new category; Manage category configuration, Technical Parameters, Usage Definitions</a:t>
            </a:r>
            <a:endParaRPr lang="en-IN" dirty="0">
              <a:solidFill>
                <a:srgbClr val="373737"/>
              </a:solidFill>
            </a:endParaRPr>
          </a:p>
          <a:p>
            <a:pPr marL="291600" lvl="1" indent="-194400">
              <a:buClr>
                <a:srgbClr val="263C85"/>
              </a:buClr>
              <a:buFont typeface="Trebuchet MS" panose="020B0603020202020204" pitchFamily="34" charset="0"/>
              <a:buChar char="•"/>
            </a:pPr>
            <a:r>
              <a:rPr lang="en-US" b="1" dirty="0">
                <a:solidFill>
                  <a:srgbClr val="8E4B09"/>
                </a:solidFill>
              </a:rPr>
              <a:t>Technical Product / Service Specification: </a:t>
            </a:r>
            <a:r>
              <a:rPr lang="en-US" dirty="0">
                <a:solidFill>
                  <a:srgbClr val="373737"/>
                </a:solidFill>
              </a:rPr>
              <a:t>A well-defined property set (parameters) with value sets identifying a category of product/ service</a:t>
            </a:r>
            <a:endParaRPr lang="en-IN" dirty="0">
              <a:solidFill>
                <a:srgbClr val="373737"/>
              </a:solidFill>
            </a:endParaRPr>
          </a:p>
          <a:p>
            <a:pPr marL="583200" lvl="2" indent="-194400">
              <a:buClr>
                <a:srgbClr val="263C85"/>
              </a:buClr>
              <a:buFont typeface="Trebuchet MS" panose="020B0603020202020204" pitchFamily="34" charset="0"/>
              <a:buChar char="–"/>
            </a:pPr>
            <a:r>
              <a:rPr lang="en-US" dirty="0">
                <a:solidFill>
                  <a:srgbClr val="373737"/>
                </a:solidFill>
              </a:rPr>
              <a:t>Built on a Data Model which is flexible (to cater to the diverse categories) and structured (easily interpreted and validated). e.g., Enumerable, Numeric, Boolean, Text, Date etc.</a:t>
            </a:r>
            <a:endParaRPr lang="en-IN" dirty="0">
              <a:solidFill>
                <a:srgbClr val="373737"/>
              </a:solidFill>
            </a:endParaRPr>
          </a:p>
          <a:p>
            <a:pPr marL="291600" lvl="1" indent="-194400">
              <a:buClr>
                <a:srgbClr val="263C85"/>
              </a:buClr>
              <a:buFont typeface="Trebuchet MS" panose="020B0603020202020204" pitchFamily="34" charset="0"/>
              <a:buChar char="•"/>
            </a:pPr>
            <a:r>
              <a:rPr lang="en-US" b="1" dirty="0">
                <a:solidFill>
                  <a:srgbClr val="8E4B09"/>
                </a:solidFill>
              </a:rPr>
              <a:t>Process:</a:t>
            </a:r>
            <a:r>
              <a:rPr lang="en-US" dirty="0">
                <a:solidFill>
                  <a:srgbClr val="8E4B09"/>
                </a:solidFill>
              </a:rPr>
              <a:t> </a:t>
            </a:r>
            <a:r>
              <a:rPr lang="en-US" dirty="0">
                <a:solidFill>
                  <a:srgbClr val="373737"/>
                </a:solidFill>
              </a:rPr>
              <a:t>Work with OEMs/ Sellers/ Service providers to identify the latest/standard products and service configurations</a:t>
            </a:r>
            <a:r>
              <a:rPr lang="en-IN" dirty="0">
                <a:solidFill>
                  <a:srgbClr val="373737"/>
                </a:solidFill>
              </a:rPr>
              <a:t>; </a:t>
            </a:r>
            <a:r>
              <a:rPr lang="en-US" dirty="0">
                <a:solidFill>
                  <a:srgbClr val="373737"/>
                </a:solidFill>
              </a:rPr>
              <a:t>Derive the generic property set with value sets that best define the products/ services in category</a:t>
            </a:r>
          </a:p>
          <a:p>
            <a:pPr marL="97200" lvl="1">
              <a:buClr>
                <a:srgbClr val="263C85"/>
              </a:buClr>
            </a:pPr>
            <a:endParaRPr lang="en-IN" sz="1600" dirty="0">
              <a:solidFill>
                <a:srgbClr val="373737"/>
              </a:solidFill>
            </a:endParaRPr>
          </a:p>
        </p:txBody>
      </p:sp>
    </p:spTree>
    <p:extLst>
      <p:ext uri="{BB962C8B-B14F-4D97-AF65-F5344CB8AC3E}">
        <p14:creationId xmlns:p14="http://schemas.microsoft.com/office/powerpoint/2010/main" val="528845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97CC5A6B-8644-4F95-9691-C1BB208A824E}"/>
              </a:ext>
            </a:extLst>
          </p:cNvPr>
          <p:cNvGraphicFramePr>
            <a:graphicFrameLocks noChangeAspect="1"/>
          </p:cNvGraphicFramePr>
          <p:nvPr>
            <p:custDataLst>
              <p:tags r:id="rId2"/>
            </p:custDataLst>
            <p:extLst>
              <p:ext uri="{D42A27DB-BD31-4B8C-83A1-F6EECF244321}">
                <p14:modId xmlns:p14="http://schemas.microsoft.com/office/powerpoint/2010/main" val="3325876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6" name="think-cell Slide" r:id="rId4" imgW="384" imgH="384" progId="TCLayout.ActiveDocument.1">
                  <p:embed/>
                </p:oleObj>
              </mc:Choice>
              <mc:Fallback>
                <p:oleObj name="think-cell Slide" r:id="rId4" imgW="384" imgH="384" progId="TCLayout.ActiveDocument.1">
                  <p:embed/>
                  <p:pic>
                    <p:nvPicPr>
                      <p:cNvPr id="4" name="Object 3" hidden="1">
                        <a:extLst>
                          <a:ext uri="{FF2B5EF4-FFF2-40B4-BE49-F238E27FC236}">
                            <a16:creationId xmlns:a16="http://schemas.microsoft.com/office/drawing/2014/main" xmlns="" id="{97CC5A6B-8644-4F95-9691-C1BB208A82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xmlns="" id="{DF498531-3BD1-4387-9086-D9108A44DAAA}"/>
              </a:ext>
            </a:extLst>
          </p:cNvPr>
          <p:cNvSpPr txBox="1"/>
          <p:nvPr/>
        </p:nvSpPr>
        <p:spPr>
          <a:xfrm>
            <a:off x="1295400" y="1192430"/>
            <a:ext cx="10683977" cy="4924425"/>
          </a:xfrm>
          <a:prstGeom prst="rect">
            <a:avLst/>
          </a:prstGeom>
          <a:noFill/>
        </p:spPr>
        <p:txBody>
          <a:bodyPr wrap="square" lIns="0" tIns="0" rIns="0" bIns="0" anchor="t">
            <a:spAutoFit/>
          </a:bodyPr>
          <a:lstStyle/>
          <a:p>
            <a:r>
              <a:rPr lang="en-US" sz="1600" b="1" dirty="0">
                <a:solidFill>
                  <a:schemeClr val="tx2"/>
                </a:solidFill>
              </a:rPr>
              <a:t>Category Management:</a:t>
            </a:r>
            <a:endParaRPr lang="en-US" sz="1600" dirty="0">
              <a:solidFill>
                <a:schemeClr val="tx2"/>
              </a:solidFill>
            </a:endParaRPr>
          </a:p>
          <a:p>
            <a:pPr marL="486000" lvl="1" indent="-324000">
              <a:buClr>
                <a:srgbClr val="263C85"/>
              </a:buClr>
              <a:buFont typeface="Trebuchet MS" panose="020B0603020202020204" pitchFamily="34" charset="0"/>
              <a:buChar char="•"/>
            </a:pPr>
            <a:r>
              <a:rPr lang="en-US" sz="1600" b="1" dirty="0">
                <a:solidFill>
                  <a:srgbClr val="8E4B09"/>
                </a:solidFill>
              </a:rPr>
              <a:t>Category Configuration: </a:t>
            </a:r>
            <a:r>
              <a:rPr lang="en-US" sz="1600" dirty="0">
                <a:solidFill>
                  <a:srgbClr val="373737"/>
                </a:solidFill>
              </a:rPr>
              <a:t>UOM, Buying Mode, MII component, Certifications, Pre-bid Enablement, etc.</a:t>
            </a:r>
            <a:endParaRPr lang="en-IN" sz="1600" dirty="0">
              <a:solidFill>
                <a:srgbClr val="373737"/>
              </a:solidFill>
            </a:endParaRPr>
          </a:p>
          <a:p>
            <a:pPr marL="486000" lvl="1" indent="-324000">
              <a:buClr>
                <a:srgbClr val="263C85"/>
              </a:buClr>
              <a:buFont typeface="Trebuchet MS" panose="020B0603020202020204" pitchFamily="34" charset="0"/>
              <a:buChar char="•"/>
            </a:pPr>
            <a:r>
              <a:rPr lang="en-US" sz="1600" b="1" dirty="0">
                <a:solidFill>
                  <a:srgbClr val="8E4B09"/>
                </a:solidFill>
              </a:rPr>
              <a:t>Category TPs: </a:t>
            </a:r>
            <a:r>
              <a:rPr lang="en-US" sz="1600" dirty="0">
                <a:solidFill>
                  <a:srgbClr val="373737"/>
                </a:solidFill>
              </a:rPr>
              <a:t>Golden Parameters (with Rules like Higher/Lower Better </a:t>
            </a:r>
            <a:r>
              <a:rPr lang="en-US" sz="1600" dirty="0" err="1">
                <a:solidFill>
                  <a:srgbClr val="373737"/>
                </a:solidFill>
              </a:rPr>
              <a:t>etc</a:t>
            </a:r>
            <a:r>
              <a:rPr lang="en-US" sz="1600" dirty="0">
                <a:solidFill>
                  <a:srgbClr val="373737"/>
                </a:solidFill>
              </a:rPr>
              <a:t>) and others; Category Quadrants: Q1 to Q4</a:t>
            </a:r>
            <a:endParaRPr lang="en-IN" sz="1600" dirty="0">
              <a:solidFill>
                <a:srgbClr val="373737"/>
              </a:solidFill>
            </a:endParaRPr>
          </a:p>
          <a:p>
            <a:endParaRPr lang="en-US" sz="1600" b="1" dirty="0">
              <a:solidFill>
                <a:schemeClr val="tx2"/>
              </a:solidFill>
            </a:endParaRPr>
          </a:p>
          <a:p>
            <a:r>
              <a:rPr lang="en-US" sz="1600" b="1" dirty="0">
                <a:solidFill>
                  <a:schemeClr val="tx2"/>
                </a:solidFill>
              </a:rPr>
              <a:t>Catalogue Creation:</a:t>
            </a:r>
            <a:endParaRPr lang="en-US" sz="1600" dirty="0">
              <a:solidFill>
                <a:schemeClr val="tx2"/>
              </a:solidFill>
            </a:endParaRPr>
          </a:p>
          <a:p>
            <a:pPr marL="486000" lvl="1" indent="-324000">
              <a:buClr>
                <a:srgbClr val="263C85"/>
              </a:buClr>
              <a:buFont typeface="Trebuchet MS" panose="020B0603020202020204" pitchFamily="34" charset="0"/>
              <a:buChar char="•"/>
            </a:pPr>
            <a:r>
              <a:rPr lang="en-US" sz="1600" dirty="0">
                <a:solidFill>
                  <a:srgbClr val="373737"/>
                </a:solidFill>
              </a:rPr>
              <a:t>Search Category; Search Brand/ Apply for Brand</a:t>
            </a:r>
          </a:p>
          <a:p>
            <a:pPr marL="486000" lvl="1" indent="-324000">
              <a:buClr>
                <a:srgbClr val="263C85"/>
              </a:buClr>
              <a:buFont typeface="Trebuchet MS" panose="020B0603020202020204" pitchFamily="34" charset="0"/>
              <a:buChar char="•"/>
            </a:pPr>
            <a:r>
              <a:rPr lang="en-US" sz="1600" dirty="0">
                <a:solidFill>
                  <a:srgbClr val="373737"/>
                </a:solidFill>
              </a:rPr>
              <a:t>Feed Golden Parameters Value Set/ Pair existing catalogue</a:t>
            </a:r>
            <a:endParaRPr lang="en-IN" sz="1600" dirty="0">
              <a:solidFill>
                <a:srgbClr val="373737"/>
              </a:solidFill>
            </a:endParaRPr>
          </a:p>
          <a:p>
            <a:pPr marL="486000" lvl="1" indent="-324000">
              <a:buClr>
                <a:srgbClr val="263C85"/>
              </a:buClr>
              <a:buFont typeface="Trebuchet MS" panose="020B0603020202020204" pitchFamily="34" charset="0"/>
              <a:buChar char="•"/>
            </a:pPr>
            <a:r>
              <a:rPr lang="en-US" sz="1600" dirty="0">
                <a:solidFill>
                  <a:srgbClr val="373737"/>
                </a:solidFill>
              </a:rPr>
              <a:t>Provide Bid No., if any, for priority Product Approval</a:t>
            </a:r>
            <a:endParaRPr lang="en-IN" sz="1600" dirty="0">
              <a:solidFill>
                <a:srgbClr val="373737"/>
              </a:solidFill>
            </a:endParaRPr>
          </a:p>
          <a:p>
            <a:pPr marL="486000" lvl="1" indent="-324000">
              <a:buClr>
                <a:srgbClr val="263C85"/>
              </a:buClr>
              <a:buFont typeface="Trebuchet MS" panose="020B0603020202020204" pitchFamily="34" charset="0"/>
              <a:buChar char="•"/>
            </a:pPr>
            <a:r>
              <a:rPr lang="en-US" sz="1600" dirty="0">
                <a:solidFill>
                  <a:srgbClr val="373737"/>
                </a:solidFill>
              </a:rPr>
              <a:t>If country of origin is India, MII content to be provided</a:t>
            </a:r>
          </a:p>
          <a:p>
            <a:pPr marL="486000" lvl="1" indent="-324000">
              <a:buClr>
                <a:srgbClr val="263C85"/>
              </a:buClr>
              <a:buFont typeface="Trebuchet MS" panose="020B0603020202020204" pitchFamily="34" charset="0"/>
              <a:buChar char="•"/>
            </a:pPr>
            <a:r>
              <a:rPr lang="en-US" sz="1600" dirty="0">
                <a:solidFill>
                  <a:srgbClr val="373737"/>
                </a:solidFill>
                <a:ea typeface="Verdana" panose="020B0604030504040204" pitchFamily="34" charset="0"/>
              </a:rPr>
              <a:t>Packaging photo, Product Brochure, GSTIN Invoice, Import Documents, MRP Declaration on OEM Letterhead</a:t>
            </a:r>
          </a:p>
          <a:p>
            <a:pPr marL="486000" lvl="1" indent="-324000">
              <a:buClr>
                <a:srgbClr val="263C85"/>
              </a:buClr>
              <a:buFont typeface="Trebuchet MS" panose="020B0603020202020204" pitchFamily="34" charset="0"/>
              <a:buChar char="•"/>
            </a:pPr>
            <a:r>
              <a:rPr lang="en-US" sz="1600" dirty="0">
                <a:solidFill>
                  <a:srgbClr val="373737"/>
                </a:solidFill>
                <a:ea typeface="Verdana" panose="020B0604030504040204" pitchFamily="34" charset="0"/>
              </a:rPr>
              <a:t>Declare Stock quantity deliverable in 15 days; MOQ; Lead time for Direct Purchase</a:t>
            </a:r>
            <a:endParaRPr lang="en-US" sz="1600" dirty="0">
              <a:solidFill>
                <a:srgbClr val="373737"/>
              </a:solidFill>
            </a:endParaRPr>
          </a:p>
          <a:p>
            <a:pPr marL="486000" lvl="1" indent="-324000">
              <a:buClr>
                <a:srgbClr val="263C85"/>
              </a:buClr>
              <a:buFont typeface="Trebuchet MS" panose="020B0603020202020204" pitchFamily="34" charset="0"/>
              <a:buChar char="•"/>
            </a:pPr>
            <a:r>
              <a:rPr lang="en-US" sz="1600" dirty="0">
                <a:solidFill>
                  <a:srgbClr val="373737"/>
                </a:solidFill>
              </a:rPr>
              <a:t>Set Delivery Location: Zone, State, District, Pin code</a:t>
            </a:r>
          </a:p>
          <a:p>
            <a:pPr lvl="1" indent="-457200"/>
            <a:endParaRPr lang="en-US" sz="1600" b="1" dirty="0">
              <a:solidFill>
                <a:schemeClr val="tx2"/>
              </a:solidFill>
            </a:endParaRPr>
          </a:p>
          <a:p>
            <a:pPr lvl="1" indent="-457200"/>
            <a:r>
              <a:rPr lang="en-US" sz="1600" b="1" dirty="0">
                <a:solidFill>
                  <a:schemeClr val="tx2"/>
                </a:solidFill>
              </a:rPr>
              <a:t>Catalogue Approval:</a:t>
            </a:r>
            <a:endParaRPr lang="en-US" sz="1600" dirty="0">
              <a:solidFill>
                <a:schemeClr val="tx2"/>
              </a:solidFill>
            </a:endParaRPr>
          </a:p>
          <a:p>
            <a:pPr marL="486000" lvl="1" indent="-324000">
              <a:buClr>
                <a:srgbClr val="263C85"/>
              </a:buClr>
              <a:buFont typeface="Trebuchet MS" panose="020B0603020202020204" pitchFamily="34" charset="0"/>
              <a:buChar char="•"/>
            </a:pPr>
            <a:r>
              <a:rPr lang="en-US" sz="1600" dirty="0">
                <a:solidFill>
                  <a:srgbClr val="373737"/>
                </a:solidFill>
                <a:ea typeface="Verdana" panose="020B0604030504040204" pitchFamily="34" charset="0"/>
              </a:rPr>
              <a:t>Catalogue approval team approves/rejects/notifies the catalogue as per the Queue algorithm</a:t>
            </a:r>
          </a:p>
          <a:p>
            <a:pPr marL="486000" lvl="1" indent="-324000">
              <a:buClr>
                <a:srgbClr val="263C85"/>
              </a:buClr>
              <a:buFont typeface="Trebuchet MS" panose="020B0603020202020204" pitchFamily="34" charset="0"/>
              <a:buChar char="•"/>
              <a:defRPr/>
            </a:pPr>
            <a:r>
              <a:rPr lang="en-US" sz="1600" dirty="0">
                <a:solidFill>
                  <a:srgbClr val="373737"/>
                </a:solidFill>
              </a:rPr>
              <a:t>Check </a:t>
            </a:r>
            <a:r>
              <a:rPr lang="fr-FR" sz="1600" dirty="0" err="1">
                <a:solidFill>
                  <a:srgbClr val="373737"/>
                </a:solidFill>
                <a:ea typeface="Verdana" panose="020B0604030504040204" pitchFamily="34" charset="0"/>
              </a:rPr>
              <a:t>Make</a:t>
            </a:r>
            <a:r>
              <a:rPr lang="fr-FR" sz="1600" dirty="0">
                <a:solidFill>
                  <a:srgbClr val="373737"/>
                </a:solidFill>
                <a:ea typeface="Verdana" panose="020B0604030504040204" pitchFamily="34" charset="0"/>
              </a:rPr>
              <a:t>, Model of catalogue, MRP documents, Catalogue document, Catalogue image, Catalogue </a:t>
            </a:r>
            <a:r>
              <a:rPr lang="fr-FR" sz="1600" dirty="0" err="1">
                <a:solidFill>
                  <a:srgbClr val="373737"/>
                </a:solidFill>
                <a:ea typeface="Verdana" panose="020B0604030504040204" pitchFamily="34" charset="0"/>
              </a:rPr>
              <a:t>specification</a:t>
            </a:r>
            <a:endParaRPr lang="en-US" sz="1600" dirty="0">
              <a:solidFill>
                <a:srgbClr val="373737"/>
              </a:solidFill>
            </a:endParaRPr>
          </a:p>
          <a:p>
            <a:pPr lvl="1" indent="-457200"/>
            <a:endParaRPr lang="en-US" sz="1600" b="1" dirty="0">
              <a:solidFill>
                <a:schemeClr val="tx2"/>
              </a:solidFill>
            </a:endParaRPr>
          </a:p>
          <a:p>
            <a:pPr lvl="1" indent="-457200"/>
            <a:r>
              <a:rPr lang="en-US" sz="1600" b="1" dirty="0">
                <a:solidFill>
                  <a:schemeClr val="tx2"/>
                </a:solidFill>
              </a:rPr>
              <a:t>OEM Panel/ Brand Approval:</a:t>
            </a:r>
            <a:endParaRPr lang="en-US" sz="1600" dirty="0">
              <a:solidFill>
                <a:schemeClr val="tx2"/>
              </a:solidFill>
            </a:endParaRPr>
          </a:p>
          <a:p>
            <a:pPr marL="486000" lvl="1" indent="-324000">
              <a:buClr>
                <a:srgbClr val="263C85"/>
              </a:buClr>
              <a:buFont typeface="Trebuchet MS" panose="020B0603020202020204" pitchFamily="34" charset="0"/>
              <a:buChar char="•"/>
            </a:pPr>
            <a:r>
              <a:rPr lang="en-US" sz="1600" dirty="0">
                <a:solidFill>
                  <a:srgbClr val="373737"/>
                </a:solidFill>
                <a:ea typeface="Verdana" panose="020B0604030504040204" pitchFamily="34" charset="0"/>
              </a:rPr>
              <a:t>OEM Panel Eligibility: VA Done or Qualifies for </a:t>
            </a:r>
            <a:r>
              <a:rPr lang="en-US" sz="1600" dirty="0" err="1">
                <a:solidFill>
                  <a:srgbClr val="373737"/>
                </a:solidFill>
                <a:ea typeface="Verdana" panose="020B0604030504040204" pitchFamily="34" charset="0"/>
              </a:rPr>
              <a:t>VAE</a:t>
            </a:r>
            <a:endParaRPr lang="en-US" sz="1600" dirty="0">
              <a:solidFill>
                <a:srgbClr val="373737"/>
              </a:solidFill>
              <a:ea typeface="Verdana" panose="020B0604030504040204" pitchFamily="34" charset="0"/>
            </a:endParaRPr>
          </a:p>
          <a:p>
            <a:pPr marL="486000" lvl="1" indent="-324000">
              <a:buClr>
                <a:srgbClr val="263C85"/>
              </a:buClr>
              <a:buFont typeface="Trebuchet MS" panose="020B0603020202020204" pitchFamily="34" charset="0"/>
              <a:buChar char="•"/>
            </a:pPr>
            <a:r>
              <a:rPr lang="fr-FR" sz="1600" dirty="0">
                <a:solidFill>
                  <a:srgbClr val="373737"/>
                </a:solidFill>
                <a:ea typeface="Verdana" panose="020B0604030504040204" pitchFamily="34" charset="0"/>
              </a:rPr>
              <a:t>Brand </a:t>
            </a:r>
            <a:r>
              <a:rPr lang="fr-FR" sz="1600" dirty="0" err="1">
                <a:solidFill>
                  <a:srgbClr val="373737"/>
                </a:solidFill>
                <a:ea typeface="Verdana" panose="020B0604030504040204" pitchFamily="34" charset="0"/>
              </a:rPr>
              <a:t>Approval</a:t>
            </a:r>
            <a:r>
              <a:rPr lang="fr-FR" sz="1600" dirty="0">
                <a:solidFill>
                  <a:srgbClr val="373737"/>
                </a:solidFill>
                <a:ea typeface="Verdana" panose="020B0604030504040204" pitchFamily="34" charset="0"/>
              </a:rPr>
              <a:t>: Registered (TM) / </a:t>
            </a:r>
            <a:r>
              <a:rPr lang="fr-FR" sz="1600" dirty="0" err="1">
                <a:solidFill>
                  <a:srgbClr val="373737"/>
                </a:solidFill>
                <a:ea typeface="Verdana" panose="020B0604030504040204" pitchFamily="34" charset="0"/>
              </a:rPr>
              <a:t>Unregistered</a:t>
            </a:r>
            <a:r>
              <a:rPr lang="fr-FR" sz="1600" dirty="0">
                <a:solidFill>
                  <a:srgbClr val="373737"/>
                </a:solidFill>
                <a:ea typeface="Verdana" panose="020B0604030504040204" pitchFamily="34" charset="0"/>
              </a:rPr>
              <a:t> (</a:t>
            </a:r>
            <a:r>
              <a:rPr lang="fr-FR" sz="1600" dirty="0" err="1">
                <a:solidFill>
                  <a:srgbClr val="373737"/>
                </a:solidFill>
                <a:ea typeface="Verdana" panose="020B0604030504040204" pitchFamily="34" charset="0"/>
              </a:rPr>
              <a:t>Undertaking</a:t>
            </a:r>
            <a:r>
              <a:rPr lang="fr-FR" sz="1600" dirty="0">
                <a:solidFill>
                  <a:srgbClr val="373737"/>
                </a:solidFill>
                <a:ea typeface="Verdana" panose="020B0604030504040204" pitchFamily="34" charset="0"/>
              </a:rPr>
              <a:t> </a:t>
            </a:r>
            <a:r>
              <a:rPr lang="fr-FR" sz="1600" dirty="0" err="1">
                <a:solidFill>
                  <a:srgbClr val="373737"/>
                </a:solidFill>
                <a:ea typeface="Verdana" panose="020B0604030504040204" pitchFamily="34" charset="0"/>
              </a:rPr>
              <a:t>Stamp</a:t>
            </a:r>
            <a:r>
              <a:rPr lang="fr-FR" sz="1600" dirty="0">
                <a:solidFill>
                  <a:srgbClr val="373737"/>
                </a:solidFill>
                <a:ea typeface="Verdana" panose="020B0604030504040204" pitchFamily="34" charset="0"/>
              </a:rPr>
              <a:t> Paper)/ </a:t>
            </a:r>
            <a:r>
              <a:rPr lang="fr-FR" sz="1600" dirty="0" err="1">
                <a:solidFill>
                  <a:srgbClr val="373737"/>
                </a:solidFill>
                <a:ea typeface="Verdana" panose="020B0604030504040204" pitchFamily="34" charset="0"/>
              </a:rPr>
              <a:t>Unbranded</a:t>
            </a:r>
            <a:endParaRPr lang="en-IN" sz="1600" dirty="0">
              <a:solidFill>
                <a:srgbClr val="373737"/>
              </a:solidFill>
            </a:endParaRPr>
          </a:p>
        </p:txBody>
      </p:sp>
      <p:sp>
        <p:nvSpPr>
          <p:cNvPr id="6" name="Oval 20">
            <a:extLst>
              <a:ext uri="{FF2B5EF4-FFF2-40B4-BE49-F238E27FC236}">
                <a16:creationId xmlns:a16="http://schemas.microsoft.com/office/drawing/2014/main" xmlns="" id="{681E9B97-CEA4-4FEB-8CEA-7C0B146BC7F2}"/>
              </a:ext>
            </a:extLst>
          </p:cNvPr>
          <p:cNvSpPr>
            <a:spLocks noChangeAspect="1" noChangeArrowheads="1"/>
          </p:cNvSpPr>
          <p:nvPr/>
        </p:nvSpPr>
        <p:spPr bwMode="auto">
          <a:xfrm>
            <a:off x="881087" y="4335841"/>
            <a:ext cx="306910" cy="306910"/>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3</a:t>
            </a:r>
          </a:p>
        </p:txBody>
      </p:sp>
      <p:sp>
        <p:nvSpPr>
          <p:cNvPr id="7" name="Oval 20">
            <a:extLst>
              <a:ext uri="{FF2B5EF4-FFF2-40B4-BE49-F238E27FC236}">
                <a16:creationId xmlns:a16="http://schemas.microsoft.com/office/drawing/2014/main" xmlns="" id="{BC17745A-D0A6-4C8C-B5A3-A2ABFEE06E81}"/>
              </a:ext>
            </a:extLst>
          </p:cNvPr>
          <p:cNvSpPr>
            <a:spLocks noChangeAspect="1" noChangeArrowheads="1"/>
          </p:cNvSpPr>
          <p:nvPr/>
        </p:nvSpPr>
        <p:spPr bwMode="auto">
          <a:xfrm>
            <a:off x="873102" y="2154395"/>
            <a:ext cx="306910" cy="306910"/>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2</a:t>
            </a:r>
          </a:p>
        </p:txBody>
      </p:sp>
      <p:sp>
        <p:nvSpPr>
          <p:cNvPr id="9" name="Oval 20">
            <a:extLst>
              <a:ext uri="{FF2B5EF4-FFF2-40B4-BE49-F238E27FC236}">
                <a16:creationId xmlns:a16="http://schemas.microsoft.com/office/drawing/2014/main" xmlns="" id="{3A1CD28C-E800-40D1-87D5-87EEDF55DA48}"/>
              </a:ext>
            </a:extLst>
          </p:cNvPr>
          <p:cNvSpPr>
            <a:spLocks noChangeAspect="1" noChangeArrowheads="1"/>
          </p:cNvSpPr>
          <p:nvPr/>
        </p:nvSpPr>
        <p:spPr bwMode="auto">
          <a:xfrm>
            <a:off x="873102" y="1192430"/>
            <a:ext cx="306910" cy="306910"/>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1</a:t>
            </a:r>
          </a:p>
        </p:txBody>
      </p:sp>
      <p:sp>
        <p:nvSpPr>
          <p:cNvPr id="10" name="Oval 20">
            <a:extLst>
              <a:ext uri="{FF2B5EF4-FFF2-40B4-BE49-F238E27FC236}">
                <a16:creationId xmlns:a16="http://schemas.microsoft.com/office/drawing/2014/main" xmlns="" id="{2EE4E96B-C837-470D-A84D-8E1C2A707F50}"/>
              </a:ext>
            </a:extLst>
          </p:cNvPr>
          <p:cNvSpPr>
            <a:spLocks noChangeAspect="1" noChangeArrowheads="1"/>
          </p:cNvSpPr>
          <p:nvPr/>
        </p:nvSpPr>
        <p:spPr bwMode="auto">
          <a:xfrm>
            <a:off x="881087" y="5309381"/>
            <a:ext cx="306910" cy="306910"/>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4</a:t>
            </a:r>
          </a:p>
        </p:txBody>
      </p:sp>
      <p:sp>
        <p:nvSpPr>
          <p:cNvPr id="15" name="Title 3">
            <a:extLst>
              <a:ext uri="{FF2B5EF4-FFF2-40B4-BE49-F238E27FC236}">
                <a16:creationId xmlns:a16="http://schemas.microsoft.com/office/drawing/2014/main" xmlns="" id="{E60080E7-9D3B-4D73-8106-03C286957EB1}"/>
              </a:ext>
            </a:extLst>
          </p:cNvPr>
          <p:cNvSpPr>
            <a:spLocks noGrp="1"/>
          </p:cNvSpPr>
          <p:nvPr>
            <p:ph type="title"/>
          </p:nvPr>
        </p:nvSpPr>
        <p:spPr>
          <a:xfrm>
            <a:off x="873102" y="445379"/>
            <a:ext cx="10683977" cy="387798"/>
          </a:xfrm>
        </p:spPr>
        <p:txBody>
          <a:bodyPr vert="horz"/>
          <a:lstStyle/>
          <a:p>
            <a:r>
              <a:rPr lang="en-US" sz="2800" dirty="0">
                <a:solidFill>
                  <a:srgbClr val="8E4B09"/>
                </a:solidFill>
              </a:rPr>
              <a:t>Catalogue Management System | </a:t>
            </a:r>
            <a:r>
              <a:rPr lang="en-US" sz="2800" dirty="0"/>
              <a:t>Products</a:t>
            </a:r>
          </a:p>
        </p:txBody>
      </p:sp>
    </p:spTree>
    <p:extLst>
      <p:ext uri="{BB962C8B-B14F-4D97-AF65-F5344CB8AC3E}">
        <p14:creationId xmlns:p14="http://schemas.microsoft.com/office/powerpoint/2010/main" val="2437987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extLst>
              <p:ext uri="{D42A27DB-BD31-4B8C-83A1-F6EECF244321}">
                <p14:modId xmlns:p14="http://schemas.microsoft.com/office/powerpoint/2010/main" val="4216721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0"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ee4pContent1">
            <a:extLst>
              <a:ext uri="{FF2B5EF4-FFF2-40B4-BE49-F238E27FC236}">
                <a16:creationId xmlns:a16="http://schemas.microsoft.com/office/drawing/2014/main" xmlns="" id="{934E58ED-EB8E-E791-764C-F315E3F84C92}"/>
              </a:ext>
            </a:extLst>
          </p:cNvPr>
          <p:cNvSpPr txBox="1"/>
          <p:nvPr/>
        </p:nvSpPr>
        <p:spPr>
          <a:xfrm>
            <a:off x="1569015" y="1449705"/>
            <a:ext cx="10439480" cy="4539704"/>
          </a:xfrm>
          <a:prstGeom prst="rect">
            <a:avLst/>
          </a:prstGeom>
          <a:ln cap="rnd">
            <a:noFill/>
          </a:ln>
        </p:spPr>
        <p:txBody>
          <a:bodyPr vert="horz" wrap="square" lIns="9144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spcBef>
                <a:spcPts val="600"/>
              </a:spcBef>
            </a:pPr>
            <a:r>
              <a:rPr lang="en-US" b="1" dirty="0">
                <a:solidFill>
                  <a:schemeClr val="tx2"/>
                </a:solidFill>
                <a:latin typeface="+mn-lt"/>
              </a:rPr>
              <a:t>Category Management:</a:t>
            </a:r>
          </a:p>
          <a:p>
            <a:pPr lvl="1">
              <a:spcBef>
                <a:spcPts val="600"/>
              </a:spcBef>
              <a:buClr>
                <a:srgbClr val="263C85"/>
              </a:buClr>
              <a:buFont typeface="Trebuchet MS" panose="020B0603020202020204" pitchFamily="34" charset="0"/>
              <a:buChar char="•"/>
            </a:pPr>
            <a:r>
              <a:rPr lang="en-US" b="1" dirty="0">
                <a:solidFill>
                  <a:srgbClr val="8E4B09"/>
                </a:solidFill>
                <a:latin typeface="+mn-lt"/>
              </a:rPr>
              <a:t>Category Configuration</a:t>
            </a:r>
            <a:r>
              <a:rPr lang="en-US" dirty="0">
                <a:solidFill>
                  <a:srgbClr val="373737"/>
                </a:solidFill>
                <a:latin typeface="+mn-lt"/>
              </a:rPr>
              <a:t>: Buying Mode, Certifications, Pre-bid Enablement etc.</a:t>
            </a:r>
            <a:endParaRPr lang="en-IN" dirty="0">
              <a:solidFill>
                <a:srgbClr val="373737"/>
              </a:solidFill>
              <a:latin typeface="+mn-lt"/>
            </a:endParaRPr>
          </a:p>
          <a:p>
            <a:pPr lvl="1">
              <a:spcBef>
                <a:spcPts val="600"/>
              </a:spcBef>
              <a:buClr>
                <a:srgbClr val="263C85"/>
              </a:buClr>
              <a:buFont typeface="Trebuchet MS" panose="020B0603020202020204" pitchFamily="34" charset="0"/>
              <a:buChar char="•"/>
            </a:pPr>
            <a:r>
              <a:rPr lang="en-US" dirty="0">
                <a:solidFill>
                  <a:srgbClr val="373737"/>
                </a:solidFill>
                <a:latin typeface="+mn-lt"/>
              </a:rPr>
              <a:t>Category Specifications</a:t>
            </a:r>
            <a:endParaRPr lang="en-IN" dirty="0">
              <a:solidFill>
                <a:srgbClr val="373737"/>
              </a:solidFill>
              <a:latin typeface="+mn-lt"/>
            </a:endParaRPr>
          </a:p>
          <a:p>
            <a:pPr>
              <a:spcBef>
                <a:spcPts val="600"/>
              </a:spcBef>
            </a:pPr>
            <a:endParaRPr lang="en-US" b="1" dirty="0">
              <a:latin typeface="+mn-lt"/>
            </a:endParaRPr>
          </a:p>
          <a:p>
            <a:pPr>
              <a:spcBef>
                <a:spcPts val="600"/>
              </a:spcBef>
            </a:pPr>
            <a:r>
              <a:rPr lang="en-US" b="1" dirty="0">
                <a:solidFill>
                  <a:schemeClr val="tx2"/>
                </a:solidFill>
                <a:latin typeface="+mn-lt"/>
              </a:rPr>
              <a:t>Catalogue Creation:</a:t>
            </a:r>
          </a:p>
          <a:p>
            <a:pPr lvl="1">
              <a:spcBef>
                <a:spcPts val="600"/>
              </a:spcBef>
              <a:buClr>
                <a:srgbClr val="263C85"/>
              </a:buClr>
              <a:buFont typeface="Trebuchet MS" panose="020B0603020202020204" pitchFamily="34" charset="0"/>
              <a:buChar char="•"/>
            </a:pPr>
            <a:r>
              <a:rPr lang="en-US" dirty="0">
                <a:solidFill>
                  <a:srgbClr val="373737"/>
                </a:solidFill>
                <a:latin typeface="+mn-lt"/>
              </a:rPr>
              <a:t>Service Providers can Search Category; Broadcast Services; Rate Sheets etc.</a:t>
            </a:r>
          </a:p>
          <a:p>
            <a:pPr lvl="1">
              <a:spcBef>
                <a:spcPts val="600"/>
              </a:spcBef>
              <a:buClr>
                <a:srgbClr val="263C85"/>
              </a:buClr>
              <a:buFont typeface="Trebuchet MS" panose="020B0603020202020204" pitchFamily="34" charset="0"/>
              <a:buChar char="•"/>
            </a:pPr>
            <a:r>
              <a:rPr lang="en-US" dirty="0">
                <a:solidFill>
                  <a:srgbClr val="373737"/>
                </a:solidFill>
                <a:latin typeface="+mn-lt"/>
              </a:rPr>
              <a:t>Feed Government Experience, Rate Sheet, Relevant Certificates, Price on Demand Categories </a:t>
            </a:r>
          </a:p>
          <a:p>
            <a:pPr lvl="1">
              <a:spcBef>
                <a:spcPts val="600"/>
              </a:spcBef>
              <a:buClr>
                <a:srgbClr val="263C85"/>
              </a:buClr>
              <a:buFont typeface="Trebuchet MS" panose="020B0603020202020204" pitchFamily="34" charset="0"/>
              <a:buChar char="•"/>
            </a:pPr>
            <a:r>
              <a:rPr lang="en-US" dirty="0">
                <a:solidFill>
                  <a:srgbClr val="373737"/>
                </a:solidFill>
                <a:latin typeface="+mn-lt"/>
              </a:rPr>
              <a:t>Set Service Delivery Location: Zone, State, District, Pin code</a:t>
            </a:r>
          </a:p>
          <a:p>
            <a:pPr lvl="1" indent="-457200">
              <a:spcBef>
                <a:spcPts val="600"/>
              </a:spcBef>
            </a:pPr>
            <a:endParaRPr lang="en-US" b="1" dirty="0">
              <a:latin typeface="+mn-lt"/>
            </a:endParaRPr>
          </a:p>
          <a:p>
            <a:pPr marL="0" lvl="1" indent="0">
              <a:spcBef>
                <a:spcPts val="600"/>
              </a:spcBef>
              <a:buNone/>
            </a:pPr>
            <a:r>
              <a:rPr lang="en-US" b="1" dirty="0">
                <a:solidFill>
                  <a:schemeClr val="tx2"/>
                </a:solidFill>
                <a:latin typeface="+mn-lt"/>
              </a:rPr>
              <a:t>Catalogue Approval:</a:t>
            </a:r>
          </a:p>
          <a:p>
            <a:pPr lvl="1">
              <a:spcBef>
                <a:spcPts val="600"/>
              </a:spcBef>
              <a:buClr>
                <a:srgbClr val="263C85"/>
              </a:buClr>
              <a:buFont typeface="Trebuchet MS" panose="020B0603020202020204" pitchFamily="34" charset="0"/>
              <a:buChar char="•"/>
            </a:pPr>
            <a:r>
              <a:rPr lang="en-US" dirty="0">
                <a:solidFill>
                  <a:srgbClr val="373737"/>
                </a:solidFill>
                <a:latin typeface="+mn-lt"/>
                <a:ea typeface="Verdana" panose="020B0604030504040204" pitchFamily="34" charset="0"/>
              </a:rPr>
              <a:t>Verifying Agency (QCI) approves/rejects/notifies the catalogue as per the Queue algorithm</a:t>
            </a:r>
          </a:p>
          <a:p>
            <a:pPr lvl="1">
              <a:spcBef>
                <a:spcPts val="600"/>
              </a:spcBef>
              <a:buClr>
                <a:srgbClr val="263C85"/>
              </a:buClr>
              <a:buFont typeface="Trebuchet MS" panose="020B0603020202020204" pitchFamily="34" charset="0"/>
              <a:buChar char="•"/>
              <a:defRPr/>
            </a:pPr>
            <a:r>
              <a:rPr lang="en-US" dirty="0">
                <a:solidFill>
                  <a:srgbClr val="373737"/>
                </a:solidFill>
                <a:latin typeface="+mn-lt"/>
              </a:rPr>
              <a:t>Check Experience Documents, Certifications</a:t>
            </a:r>
          </a:p>
        </p:txBody>
      </p:sp>
      <p:sp>
        <p:nvSpPr>
          <p:cNvPr id="15" name="Oval 20">
            <a:extLst>
              <a:ext uri="{FF2B5EF4-FFF2-40B4-BE49-F238E27FC236}">
                <a16:creationId xmlns:a16="http://schemas.microsoft.com/office/drawing/2014/main" xmlns="" id="{B0F1B250-555E-4085-ADFC-4FD528E29D96}"/>
              </a:ext>
            </a:extLst>
          </p:cNvPr>
          <p:cNvSpPr>
            <a:spLocks noChangeAspect="1" noChangeArrowheads="1"/>
          </p:cNvSpPr>
          <p:nvPr/>
        </p:nvSpPr>
        <p:spPr bwMode="auto">
          <a:xfrm>
            <a:off x="1298759" y="4881402"/>
            <a:ext cx="306910" cy="306910"/>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3</a:t>
            </a:r>
          </a:p>
        </p:txBody>
      </p:sp>
      <p:sp>
        <p:nvSpPr>
          <p:cNvPr id="16" name="Oval 20">
            <a:extLst>
              <a:ext uri="{FF2B5EF4-FFF2-40B4-BE49-F238E27FC236}">
                <a16:creationId xmlns:a16="http://schemas.microsoft.com/office/drawing/2014/main" xmlns="" id="{BD4FE071-0510-4E7D-9336-60CDBA60DC80}"/>
              </a:ext>
            </a:extLst>
          </p:cNvPr>
          <p:cNvSpPr>
            <a:spLocks noChangeAspect="1" noChangeArrowheads="1"/>
          </p:cNvSpPr>
          <p:nvPr/>
        </p:nvSpPr>
        <p:spPr bwMode="auto">
          <a:xfrm>
            <a:off x="1298759" y="2965311"/>
            <a:ext cx="306910" cy="306910"/>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2</a:t>
            </a:r>
          </a:p>
        </p:txBody>
      </p:sp>
      <p:sp>
        <p:nvSpPr>
          <p:cNvPr id="17" name="Oval 20">
            <a:extLst>
              <a:ext uri="{FF2B5EF4-FFF2-40B4-BE49-F238E27FC236}">
                <a16:creationId xmlns:a16="http://schemas.microsoft.com/office/drawing/2014/main" xmlns="" id="{F94CEE73-1FB1-4CE7-8B90-F22873A10169}"/>
              </a:ext>
            </a:extLst>
          </p:cNvPr>
          <p:cNvSpPr>
            <a:spLocks noChangeAspect="1" noChangeArrowheads="1"/>
          </p:cNvSpPr>
          <p:nvPr/>
        </p:nvSpPr>
        <p:spPr bwMode="auto">
          <a:xfrm>
            <a:off x="1298759" y="1472860"/>
            <a:ext cx="306910" cy="306910"/>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1</a:t>
            </a:r>
          </a:p>
        </p:txBody>
      </p:sp>
      <p:sp>
        <p:nvSpPr>
          <p:cNvPr id="14" name="Title 3">
            <a:extLst>
              <a:ext uri="{FF2B5EF4-FFF2-40B4-BE49-F238E27FC236}">
                <a16:creationId xmlns:a16="http://schemas.microsoft.com/office/drawing/2014/main" xmlns="" id="{0EEBCC5E-3B00-46ED-B34C-3DC773F35652}"/>
              </a:ext>
            </a:extLst>
          </p:cNvPr>
          <p:cNvSpPr>
            <a:spLocks noGrp="1"/>
          </p:cNvSpPr>
          <p:nvPr>
            <p:ph type="title"/>
          </p:nvPr>
        </p:nvSpPr>
        <p:spPr>
          <a:xfrm>
            <a:off x="873102" y="445379"/>
            <a:ext cx="10683977" cy="387798"/>
          </a:xfrm>
        </p:spPr>
        <p:txBody>
          <a:bodyPr vert="horz"/>
          <a:lstStyle/>
          <a:p>
            <a:r>
              <a:rPr lang="en-US" sz="2800" dirty="0">
                <a:solidFill>
                  <a:srgbClr val="8E4B09"/>
                </a:solidFill>
              </a:rPr>
              <a:t>Catalogue Management System | </a:t>
            </a:r>
            <a:r>
              <a:rPr lang="en-US" sz="2800" dirty="0"/>
              <a:t>Services</a:t>
            </a:r>
          </a:p>
        </p:txBody>
      </p:sp>
    </p:spTree>
    <p:extLst>
      <p:ext uri="{BB962C8B-B14F-4D97-AF65-F5344CB8AC3E}">
        <p14:creationId xmlns:p14="http://schemas.microsoft.com/office/powerpoint/2010/main" val="3987320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076041B-D21C-47D5-8BFD-52169F441E19}"/>
              </a:ext>
            </a:extLst>
          </p:cNvPr>
          <p:cNvGraphicFramePr>
            <a:graphicFrameLocks noChangeAspect="1"/>
          </p:cNvGraphicFramePr>
          <p:nvPr>
            <p:custDataLst>
              <p:tags r:id="rId2"/>
            </p:custDataLst>
            <p:extLst>
              <p:ext uri="{D42A27DB-BD31-4B8C-83A1-F6EECF244321}">
                <p14:modId xmlns:p14="http://schemas.microsoft.com/office/powerpoint/2010/main" val="1158882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4" name="think-cell Slide" r:id="rId5" imgW="344" imgH="344" progId="TCLayout.ActiveDocument.1">
                  <p:embed/>
                </p:oleObj>
              </mc:Choice>
              <mc:Fallback>
                <p:oleObj name="think-cell Slide" r:id="rId5" imgW="344" imgH="344" progId="TCLayout.ActiveDocument.1">
                  <p:embed/>
                  <p:pic>
                    <p:nvPicPr>
                      <p:cNvPr id="3" name="Object 2" hidden="1">
                        <a:extLst>
                          <a:ext uri="{FF2B5EF4-FFF2-40B4-BE49-F238E27FC236}">
                            <a16:creationId xmlns:a16="http://schemas.microsoft.com/office/drawing/2014/main" xmlns="" id="{0076041B-D21C-47D5-8BFD-52169F441E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8" name="Rectangle 37">
            <a:extLst>
              <a:ext uri="{FF2B5EF4-FFF2-40B4-BE49-F238E27FC236}">
                <a16:creationId xmlns:a16="http://schemas.microsoft.com/office/drawing/2014/main" xmlns="" id="{3A561D99-6566-452A-8832-7C5858FDF381}"/>
              </a:ext>
            </a:extLst>
          </p:cNvPr>
          <p:cNvSpPr/>
          <p:nvPr/>
        </p:nvSpPr>
        <p:spPr>
          <a:xfrm>
            <a:off x="698931" y="5305406"/>
            <a:ext cx="11050787" cy="858120"/>
          </a:xfrm>
          <a:prstGeom prst="rect">
            <a:avLst/>
          </a:prstGeom>
          <a:solidFill>
            <a:srgbClr val="000000">
              <a:alpha val="20000"/>
            </a:srgb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6" name="Rectangle 35">
            <a:extLst>
              <a:ext uri="{FF2B5EF4-FFF2-40B4-BE49-F238E27FC236}">
                <a16:creationId xmlns:a16="http://schemas.microsoft.com/office/drawing/2014/main" xmlns="" id="{86EBCC93-083C-451E-ABAD-A0632284B256}"/>
              </a:ext>
            </a:extLst>
          </p:cNvPr>
          <p:cNvSpPr/>
          <p:nvPr/>
        </p:nvSpPr>
        <p:spPr>
          <a:xfrm>
            <a:off x="618562" y="5218591"/>
            <a:ext cx="11050787" cy="858120"/>
          </a:xfrm>
          <a:prstGeom prst="rect">
            <a:avLst/>
          </a:prstGeom>
          <a:solidFill>
            <a:srgbClr val="8E4B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822960" rIns="91440" bIns="91440" rtlCol="0" anchor="t"/>
          <a:lstStyle/>
          <a:p>
            <a:pPr algn="ctr">
              <a:lnSpc>
                <a:spcPct val="95000"/>
              </a:lnSpc>
            </a:pPr>
            <a:endParaRPr lang="en-US" b="1" kern="0" dirty="0">
              <a:solidFill>
                <a:schemeClr val="bg1"/>
              </a:solidFill>
            </a:endParaRPr>
          </a:p>
        </p:txBody>
      </p:sp>
      <p:sp>
        <p:nvSpPr>
          <p:cNvPr id="190" name="Rectangle 189">
            <a:extLst>
              <a:ext uri="{FF2B5EF4-FFF2-40B4-BE49-F238E27FC236}">
                <a16:creationId xmlns:a16="http://schemas.microsoft.com/office/drawing/2014/main" xmlns="" id="{ED2CB6EB-036B-4E5A-948A-377987B9D826}"/>
              </a:ext>
            </a:extLst>
          </p:cNvPr>
          <p:cNvSpPr/>
          <p:nvPr/>
        </p:nvSpPr>
        <p:spPr>
          <a:xfrm>
            <a:off x="737261" y="2238780"/>
            <a:ext cx="2023858" cy="2749906"/>
          </a:xfrm>
          <a:prstGeom prst="rect">
            <a:avLst/>
          </a:prstGeom>
          <a:solidFill>
            <a:srgbClr val="000000">
              <a:alpha val="20000"/>
            </a:srgb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93" name="Rectangle 192">
            <a:extLst>
              <a:ext uri="{FF2B5EF4-FFF2-40B4-BE49-F238E27FC236}">
                <a16:creationId xmlns:a16="http://schemas.microsoft.com/office/drawing/2014/main" xmlns="" id="{A2A75C00-25CA-40DF-9CB9-AE6DEF4D88CE}"/>
              </a:ext>
            </a:extLst>
          </p:cNvPr>
          <p:cNvSpPr/>
          <p:nvPr/>
        </p:nvSpPr>
        <p:spPr>
          <a:xfrm>
            <a:off x="2958107" y="2238780"/>
            <a:ext cx="2023858" cy="2749906"/>
          </a:xfrm>
          <a:prstGeom prst="rect">
            <a:avLst/>
          </a:prstGeom>
          <a:solidFill>
            <a:srgbClr val="000000">
              <a:alpha val="20000"/>
            </a:srgb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94" name="Rectangle 193">
            <a:extLst>
              <a:ext uri="{FF2B5EF4-FFF2-40B4-BE49-F238E27FC236}">
                <a16:creationId xmlns:a16="http://schemas.microsoft.com/office/drawing/2014/main" xmlns="" id="{9D68B17A-320A-479D-A4BB-89F2F7989515}"/>
              </a:ext>
            </a:extLst>
          </p:cNvPr>
          <p:cNvSpPr/>
          <p:nvPr/>
        </p:nvSpPr>
        <p:spPr>
          <a:xfrm>
            <a:off x="5179582" y="2238780"/>
            <a:ext cx="2023858" cy="2749906"/>
          </a:xfrm>
          <a:prstGeom prst="rect">
            <a:avLst/>
          </a:prstGeom>
          <a:solidFill>
            <a:srgbClr val="000000">
              <a:alpha val="20000"/>
            </a:srgb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92" name="Rectangle 191">
            <a:extLst>
              <a:ext uri="{FF2B5EF4-FFF2-40B4-BE49-F238E27FC236}">
                <a16:creationId xmlns:a16="http://schemas.microsoft.com/office/drawing/2014/main" xmlns="" id="{F1C45E65-170F-4215-A711-A0D49DA143FD}"/>
              </a:ext>
            </a:extLst>
          </p:cNvPr>
          <p:cNvSpPr/>
          <p:nvPr/>
        </p:nvSpPr>
        <p:spPr>
          <a:xfrm>
            <a:off x="7400428" y="2238780"/>
            <a:ext cx="2023858" cy="2749906"/>
          </a:xfrm>
          <a:prstGeom prst="rect">
            <a:avLst/>
          </a:prstGeom>
          <a:solidFill>
            <a:srgbClr val="000000">
              <a:alpha val="20000"/>
            </a:srgb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91" name="Rectangle 190">
            <a:extLst>
              <a:ext uri="{FF2B5EF4-FFF2-40B4-BE49-F238E27FC236}">
                <a16:creationId xmlns:a16="http://schemas.microsoft.com/office/drawing/2014/main" xmlns="" id="{FED20A60-36BE-4D5F-822B-088B707B1E20}"/>
              </a:ext>
            </a:extLst>
          </p:cNvPr>
          <p:cNvSpPr/>
          <p:nvPr/>
        </p:nvSpPr>
        <p:spPr>
          <a:xfrm>
            <a:off x="9645491" y="2238780"/>
            <a:ext cx="2023858" cy="2749906"/>
          </a:xfrm>
          <a:prstGeom prst="rect">
            <a:avLst/>
          </a:prstGeom>
          <a:solidFill>
            <a:srgbClr val="000000">
              <a:alpha val="20000"/>
            </a:srgb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85" name="Rectangle 184">
            <a:extLst>
              <a:ext uri="{FF2B5EF4-FFF2-40B4-BE49-F238E27FC236}">
                <a16:creationId xmlns:a16="http://schemas.microsoft.com/office/drawing/2014/main" xmlns="" id="{46CD22AE-28F7-40A2-AB9D-97B73BB158EA}"/>
              </a:ext>
            </a:extLst>
          </p:cNvPr>
          <p:cNvSpPr/>
          <p:nvPr/>
        </p:nvSpPr>
        <p:spPr>
          <a:xfrm>
            <a:off x="628650" y="2020787"/>
            <a:ext cx="2020365" cy="2875300"/>
          </a:xfrm>
          <a:prstGeom prst="rect">
            <a:avLst/>
          </a:prstGeom>
          <a:gradFill flip="none" rotWithShape="1">
            <a:gsLst>
              <a:gs pos="0">
                <a:srgbClr val="4D799C"/>
              </a:gs>
              <a:gs pos="100000">
                <a:srgbClr val="435B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822960" rIns="91440" bIns="91440" rtlCol="0" anchor="t"/>
          <a:lstStyle/>
          <a:p>
            <a:pPr algn="ctr">
              <a:lnSpc>
                <a:spcPct val="95000"/>
              </a:lnSpc>
            </a:pPr>
            <a:r>
              <a:rPr lang="en-US" kern="0" dirty="0">
                <a:solidFill>
                  <a:schemeClr val="bg1"/>
                </a:solidFill>
              </a:rPr>
              <a:t>For amount less than </a:t>
            </a:r>
            <a:r>
              <a:rPr lang="en-US" b="1" kern="0" dirty="0">
                <a:solidFill>
                  <a:schemeClr val="bg1"/>
                </a:solidFill>
              </a:rPr>
              <a:t>INR 25,000</a:t>
            </a:r>
          </a:p>
        </p:txBody>
      </p:sp>
      <p:sp>
        <p:nvSpPr>
          <p:cNvPr id="4" name="Title 3">
            <a:extLst>
              <a:ext uri="{FF2B5EF4-FFF2-40B4-BE49-F238E27FC236}">
                <a16:creationId xmlns:a16="http://schemas.microsoft.com/office/drawing/2014/main" xmlns="" id="{91465C76-F036-4179-9D42-BD7731C7CA63}"/>
              </a:ext>
            </a:extLst>
          </p:cNvPr>
          <p:cNvSpPr>
            <a:spLocks noGrp="1"/>
          </p:cNvSpPr>
          <p:nvPr>
            <p:ph type="title"/>
          </p:nvPr>
        </p:nvSpPr>
        <p:spPr>
          <a:xfrm>
            <a:off x="873102" y="445379"/>
            <a:ext cx="10683977" cy="387798"/>
          </a:xfrm>
        </p:spPr>
        <p:txBody>
          <a:bodyPr vert="horz">
            <a:spAutoFit/>
          </a:bodyPr>
          <a:lstStyle/>
          <a:p>
            <a:pPr>
              <a:buSzPts val="3400"/>
            </a:pPr>
            <a:r>
              <a:rPr lang="en-US" sz="2800" dirty="0">
                <a:solidFill>
                  <a:schemeClr val="accent3">
                    <a:lumMod val="50000"/>
                  </a:schemeClr>
                </a:solidFill>
                <a:latin typeface="Calibri" panose="020F0502020204030204" pitchFamily="34" charset="0"/>
              </a:rPr>
              <a:t>E-Procurement | </a:t>
            </a:r>
            <a:r>
              <a:rPr lang="en-US" sz="2800" dirty="0">
                <a:solidFill>
                  <a:schemeClr val="tx2"/>
                </a:solidFill>
                <a:latin typeface="Calibri" panose="020F0502020204030204" pitchFamily="34" charset="0"/>
              </a:rPr>
              <a:t>Various e-procurement methods offered by GeM</a:t>
            </a:r>
          </a:p>
        </p:txBody>
      </p:sp>
      <p:grpSp>
        <p:nvGrpSpPr>
          <p:cNvPr id="8" name="Group 7">
            <a:extLst>
              <a:ext uri="{FF2B5EF4-FFF2-40B4-BE49-F238E27FC236}">
                <a16:creationId xmlns:a16="http://schemas.microsoft.com/office/drawing/2014/main" xmlns="" id="{699201E6-51BE-4F05-BBF4-EDF57CE90743}"/>
              </a:ext>
            </a:extLst>
          </p:cNvPr>
          <p:cNvGrpSpPr/>
          <p:nvPr/>
        </p:nvGrpSpPr>
        <p:grpSpPr>
          <a:xfrm>
            <a:off x="677743" y="1077589"/>
            <a:ext cx="1922180" cy="1926048"/>
            <a:chOff x="677743" y="1216489"/>
            <a:chExt cx="1922180" cy="1926048"/>
          </a:xfrm>
        </p:grpSpPr>
        <p:sp>
          <p:nvSpPr>
            <p:cNvPr id="32" name="Arc 31">
              <a:extLst>
                <a:ext uri="{FF2B5EF4-FFF2-40B4-BE49-F238E27FC236}">
                  <a16:creationId xmlns:a16="http://schemas.microsoft.com/office/drawing/2014/main" xmlns="" id="{9095714E-3913-40E6-BF80-51B74ABF0C6E}"/>
                </a:ext>
              </a:extLst>
            </p:cNvPr>
            <p:cNvSpPr/>
            <p:nvPr/>
          </p:nvSpPr>
          <p:spPr>
            <a:xfrm rot="16386628">
              <a:off x="675809" y="1218423"/>
              <a:ext cx="1926048" cy="1922180"/>
            </a:xfrm>
            <a:prstGeom prst="arc">
              <a:avLst>
                <a:gd name="adj1" fmla="val 16051811"/>
                <a:gd name="adj2" fmla="val 5140694"/>
              </a:avLst>
            </a:prstGeom>
            <a:ln w="19050" cap="rnd">
              <a:solidFill>
                <a:srgbClr val="4B7396"/>
              </a:solidFill>
              <a:prstDash val="solid"/>
              <a:roun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p>
          </p:txBody>
        </p:sp>
        <p:grpSp>
          <p:nvGrpSpPr>
            <p:cNvPr id="7" name="Group 6">
              <a:extLst>
                <a:ext uri="{FF2B5EF4-FFF2-40B4-BE49-F238E27FC236}">
                  <a16:creationId xmlns:a16="http://schemas.microsoft.com/office/drawing/2014/main" xmlns="" id="{09CC0458-5648-46A9-9223-AFD98808DD8F}"/>
                </a:ext>
              </a:extLst>
            </p:cNvPr>
            <p:cNvGrpSpPr/>
            <p:nvPr/>
          </p:nvGrpSpPr>
          <p:grpSpPr>
            <a:xfrm>
              <a:off x="729070" y="1225116"/>
              <a:ext cx="1838671" cy="1781959"/>
              <a:chOff x="729070" y="1225116"/>
              <a:chExt cx="1838671" cy="1781959"/>
            </a:xfrm>
          </p:grpSpPr>
          <p:sp>
            <p:nvSpPr>
              <p:cNvPr id="20" name="Oval 19">
                <a:extLst>
                  <a:ext uri="{FF2B5EF4-FFF2-40B4-BE49-F238E27FC236}">
                    <a16:creationId xmlns:a16="http://schemas.microsoft.com/office/drawing/2014/main" xmlns="" id="{1153C6AC-A5B7-4F5B-804F-51492ACA6427}"/>
                  </a:ext>
                </a:extLst>
              </p:cNvPr>
              <p:cNvSpPr/>
              <p:nvPr/>
            </p:nvSpPr>
            <p:spPr>
              <a:xfrm>
                <a:off x="883571" y="1454133"/>
                <a:ext cx="1506955" cy="1506956"/>
              </a:xfrm>
              <a:prstGeom prst="ellipse">
                <a:avLst/>
              </a:prstGeom>
              <a:solidFill>
                <a:srgbClr val="FFFFFF"/>
              </a:solidFill>
              <a:ln w="38100">
                <a:solidFill>
                  <a:srgbClr val="445F8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de-DE" sz="2000" kern="0" dirty="0">
                  <a:solidFill>
                    <a:schemeClr val="bg1">
                      <a:lumMod val="50000"/>
                    </a:schemeClr>
                  </a:solidFill>
                </a:endParaRPr>
              </a:p>
            </p:txBody>
          </p:sp>
          <p:sp>
            <p:nvSpPr>
              <p:cNvPr id="37" name="Oval 36">
                <a:extLst>
                  <a:ext uri="{FF2B5EF4-FFF2-40B4-BE49-F238E27FC236}">
                    <a16:creationId xmlns:a16="http://schemas.microsoft.com/office/drawing/2014/main" xmlns="" id="{884EEBCB-0AB2-4617-B1AE-0878BE03E101}"/>
                  </a:ext>
                </a:extLst>
              </p:cNvPr>
              <p:cNvSpPr/>
              <p:nvPr/>
            </p:nvSpPr>
            <p:spPr>
              <a:xfrm>
                <a:off x="987824" y="1558387"/>
                <a:ext cx="1298448" cy="1298448"/>
              </a:xfrm>
              <a:prstGeom prst="ellipse">
                <a:avLst/>
              </a:prstGeom>
              <a:solidFill>
                <a:schemeClr val="tx1">
                  <a:lumMod val="60000"/>
                  <a:lumOff val="40000"/>
                </a:schemeClr>
              </a:solidFill>
              <a:ln w="19050" cap="flat"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de-DE" b="1" kern="0" dirty="0">
                    <a:solidFill>
                      <a:srgbClr val="FFFFFF"/>
                    </a:solidFill>
                  </a:rPr>
                  <a:t>Direct</a:t>
                </a:r>
                <a:br>
                  <a:rPr lang="de-DE" b="1" kern="0" dirty="0">
                    <a:solidFill>
                      <a:srgbClr val="FFFFFF"/>
                    </a:solidFill>
                  </a:rPr>
                </a:br>
                <a:r>
                  <a:rPr lang="de-DE" b="1" kern="0" dirty="0">
                    <a:solidFill>
                      <a:srgbClr val="FFFFFF"/>
                    </a:solidFill>
                  </a:rPr>
                  <a:t>Purchase</a:t>
                </a:r>
              </a:p>
            </p:txBody>
          </p:sp>
          <p:sp>
            <p:nvSpPr>
              <p:cNvPr id="40" name="Arc 39">
                <a:extLst>
                  <a:ext uri="{FF2B5EF4-FFF2-40B4-BE49-F238E27FC236}">
                    <a16:creationId xmlns:a16="http://schemas.microsoft.com/office/drawing/2014/main" xmlns="" id="{3CDA9DEA-DA93-4BF0-AFB1-600BE3DC5446}"/>
                  </a:ext>
                </a:extLst>
              </p:cNvPr>
              <p:cNvSpPr/>
              <p:nvPr/>
            </p:nvSpPr>
            <p:spPr>
              <a:xfrm rot="16386628">
                <a:off x="757426" y="1196760"/>
                <a:ext cx="1781959" cy="1838671"/>
              </a:xfrm>
              <a:prstGeom prst="arc">
                <a:avLst>
                  <a:gd name="adj1" fmla="val 18026771"/>
                  <a:gd name="adj2" fmla="val 1130299"/>
                </a:avLst>
              </a:prstGeom>
              <a:ln w="76200" cap="rnd">
                <a:gradFill>
                  <a:gsLst>
                    <a:gs pos="0">
                      <a:srgbClr val="4D799C"/>
                    </a:gs>
                    <a:gs pos="100000">
                      <a:srgbClr val="445E84"/>
                    </a:gs>
                  </a:gsLst>
                  <a:lin ang="5400000" scaled="1"/>
                </a:gradFill>
                <a:prstDash val="solid"/>
                <a:roun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p>
            </p:txBody>
          </p:sp>
        </p:grpSp>
      </p:grpSp>
      <p:sp>
        <p:nvSpPr>
          <p:cNvPr id="157" name="Rectangle 156">
            <a:extLst>
              <a:ext uri="{FF2B5EF4-FFF2-40B4-BE49-F238E27FC236}">
                <a16:creationId xmlns:a16="http://schemas.microsoft.com/office/drawing/2014/main" xmlns="" id="{53AA8BD7-32DD-48DF-A463-AE3F6F2716BC}"/>
              </a:ext>
            </a:extLst>
          </p:cNvPr>
          <p:cNvSpPr/>
          <p:nvPr/>
        </p:nvSpPr>
        <p:spPr>
          <a:xfrm>
            <a:off x="2857234" y="2020787"/>
            <a:ext cx="2020365" cy="2875300"/>
          </a:xfrm>
          <a:prstGeom prst="rect">
            <a:avLst/>
          </a:prstGeom>
          <a:solidFill>
            <a:srgbClr val="197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822960" rIns="91440" bIns="91440" rtlCol="0" anchor="t"/>
          <a:lstStyle/>
          <a:p>
            <a:pPr algn="ctr">
              <a:lnSpc>
                <a:spcPct val="95000"/>
              </a:lnSpc>
            </a:pPr>
            <a:r>
              <a:rPr lang="de-DE" kern="0" dirty="0">
                <a:solidFill>
                  <a:schemeClr val="bg1"/>
                </a:solidFill>
              </a:rPr>
              <a:t>For amount up to </a:t>
            </a:r>
            <a:r>
              <a:rPr lang="de-DE" b="1" kern="0" dirty="0">
                <a:solidFill>
                  <a:schemeClr val="bg1"/>
                </a:solidFill>
              </a:rPr>
              <a:t>INR 5 Lakh</a:t>
            </a:r>
          </a:p>
        </p:txBody>
      </p:sp>
      <p:sp>
        <p:nvSpPr>
          <p:cNvPr id="158" name="Arc 157">
            <a:extLst>
              <a:ext uri="{FF2B5EF4-FFF2-40B4-BE49-F238E27FC236}">
                <a16:creationId xmlns:a16="http://schemas.microsoft.com/office/drawing/2014/main" xmlns="" id="{547B3D21-FA38-48FA-83F8-D6632C5A159C}"/>
              </a:ext>
            </a:extLst>
          </p:cNvPr>
          <p:cNvSpPr/>
          <p:nvPr/>
        </p:nvSpPr>
        <p:spPr>
          <a:xfrm rot="16386628">
            <a:off x="2904393" y="1079523"/>
            <a:ext cx="1926048" cy="1922180"/>
          </a:xfrm>
          <a:prstGeom prst="arc">
            <a:avLst>
              <a:gd name="adj1" fmla="val 16051811"/>
              <a:gd name="adj2" fmla="val 5140694"/>
            </a:avLst>
          </a:prstGeom>
          <a:ln w="19050" cap="rnd">
            <a:solidFill>
              <a:srgbClr val="197A56"/>
            </a:solidFill>
            <a:prstDash val="solid"/>
            <a:roun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p>
        </p:txBody>
      </p:sp>
      <p:sp>
        <p:nvSpPr>
          <p:cNvPr id="159" name="Oval 158">
            <a:extLst>
              <a:ext uri="{FF2B5EF4-FFF2-40B4-BE49-F238E27FC236}">
                <a16:creationId xmlns:a16="http://schemas.microsoft.com/office/drawing/2014/main" xmlns="" id="{FB95B362-2584-4842-9108-B47F00BA7246}"/>
              </a:ext>
            </a:extLst>
          </p:cNvPr>
          <p:cNvSpPr/>
          <p:nvPr/>
        </p:nvSpPr>
        <p:spPr>
          <a:xfrm>
            <a:off x="3112155" y="1315233"/>
            <a:ext cx="1506955" cy="1506956"/>
          </a:xfrm>
          <a:prstGeom prst="ellipse">
            <a:avLst/>
          </a:prstGeom>
          <a:solidFill>
            <a:srgbClr val="FFFFFF"/>
          </a:solidFill>
          <a:ln w="38100">
            <a:solidFill>
              <a:srgbClr val="197A5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de-DE" sz="2000" kern="0" dirty="0">
              <a:solidFill>
                <a:schemeClr val="bg1">
                  <a:lumMod val="50000"/>
                </a:schemeClr>
              </a:solidFill>
            </a:endParaRPr>
          </a:p>
        </p:txBody>
      </p:sp>
      <p:sp>
        <p:nvSpPr>
          <p:cNvPr id="160" name="Oval 159">
            <a:extLst>
              <a:ext uri="{FF2B5EF4-FFF2-40B4-BE49-F238E27FC236}">
                <a16:creationId xmlns:a16="http://schemas.microsoft.com/office/drawing/2014/main" xmlns="" id="{C85B990D-37A2-48B3-A093-12D6441D7FA4}"/>
              </a:ext>
            </a:extLst>
          </p:cNvPr>
          <p:cNvSpPr/>
          <p:nvPr/>
        </p:nvSpPr>
        <p:spPr>
          <a:xfrm>
            <a:off x="3216408" y="1419487"/>
            <a:ext cx="1298448" cy="1298448"/>
          </a:xfrm>
          <a:prstGeom prst="ellipse">
            <a:avLst/>
          </a:prstGeom>
          <a:solidFill>
            <a:schemeClr val="tx1">
              <a:lumMod val="60000"/>
              <a:lumOff val="40000"/>
            </a:schemeClr>
          </a:solidFill>
          <a:ln w="19050" cap="flat"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de-DE" b="1" kern="0" dirty="0">
                <a:solidFill>
                  <a:srgbClr val="FFFFFF"/>
                </a:solidFill>
              </a:rPr>
              <a:t>Push Button </a:t>
            </a:r>
            <a:br>
              <a:rPr lang="de-DE" b="1" kern="0" dirty="0">
                <a:solidFill>
                  <a:srgbClr val="FFFFFF"/>
                </a:solidFill>
              </a:rPr>
            </a:br>
            <a:r>
              <a:rPr lang="de-DE" b="1" kern="0" dirty="0">
                <a:solidFill>
                  <a:srgbClr val="FFFFFF"/>
                </a:solidFill>
              </a:rPr>
              <a:t>Procure-ment</a:t>
            </a:r>
          </a:p>
        </p:txBody>
      </p:sp>
      <p:sp>
        <p:nvSpPr>
          <p:cNvPr id="161" name="Arc 160">
            <a:extLst>
              <a:ext uri="{FF2B5EF4-FFF2-40B4-BE49-F238E27FC236}">
                <a16:creationId xmlns:a16="http://schemas.microsoft.com/office/drawing/2014/main" xmlns="" id="{A769B5CE-0BF7-46F3-810B-9859ED5E99F1}"/>
              </a:ext>
            </a:extLst>
          </p:cNvPr>
          <p:cNvSpPr/>
          <p:nvPr/>
        </p:nvSpPr>
        <p:spPr>
          <a:xfrm rot="16386628">
            <a:off x="2986010" y="1057860"/>
            <a:ext cx="1781959" cy="1838671"/>
          </a:xfrm>
          <a:prstGeom prst="arc">
            <a:avLst>
              <a:gd name="adj1" fmla="val 18026771"/>
              <a:gd name="adj2" fmla="val 1130299"/>
            </a:avLst>
          </a:prstGeom>
          <a:ln w="76200" cap="rnd">
            <a:solidFill>
              <a:srgbClr val="197A56"/>
            </a:solidFill>
            <a:prstDash val="solid"/>
            <a:roun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p>
        </p:txBody>
      </p:sp>
      <p:sp>
        <p:nvSpPr>
          <p:cNvPr id="163" name="Rectangle 162">
            <a:extLst>
              <a:ext uri="{FF2B5EF4-FFF2-40B4-BE49-F238E27FC236}">
                <a16:creationId xmlns:a16="http://schemas.microsoft.com/office/drawing/2014/main" xmlns="" id="{E685C39E-3CB3-4C1D-91A4-BFA22E2E1CF2}"/>
              </a:ext>
            </a:extLst>
          </p:cNvPr>
          <p:cNvSpPr/>
          <p:nvPr/>
        </p:nvSpPr>
        <p:spPr>
          <a:xfrm>
            <a:off x="5085818" y="2020787"/>
            <a:ext cx="2020365" cy="2875300"/>
          </a:xfrm>
          <a:prstGeom prst="rect">
            <a:avLst/>
          </a:prstGeom>
          <a:gradFill flip="none" rotWithShape="1">
            <a:gsLst>
              <a:gs pos="0">
                <a:srgbClr val="8CA854"/>
              </a:gs>
              <a:gs pos="100000">
                <a:srgbClr val="6B91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822960" rIns="91440" bIns="91440" rtlCol="0" anchor="t"/>
          <a:lstStyle/>
          <a:p>
            <a:pPr algn="ctr">
              <a:lnSpc>
                <a:spcPct val="95000"/>
              </a:lnSpc>
            </a:pPr>
            <a:r>
              <a:rPr lang="de-DE" kern="0" dirty="0">
                <a:solidFill>
                  <a:schemeClr val="bg1"/>
                </a:solidFill>
              </a:rPr>
              <a:t>For amount greater than </a:t>
            </a:r>
            <a:r>
              <a:rPr lang="de-DE" b="1" kern="0" dirty="0">
                <a:solidFill>
                  <a:schemeClr val="bg1"/>
                </a:solidFill>
              </a:rPr>
              <a:t>INR 25,000/- </a:t>
            </a:r>
            <a:r>
              <a:rPr lang="de-DE" kern="0" dirty="0">
                <a:solidFill>
                  <a:schemeClr val="bg1"/>
                </a:solidFill>
              </a:rPr>
              <a:t>and less than INR 5 Lakhs</a:t>
            </a:r>
          </a:p>
        </p:txBody>
      </p:sp>
      <p:sp>
        <p:nvSpPr>
          <p:cNvPr id="164" name="Arc 163">
            <a:extLst>
              <a:ext uri="{FF2B5EF4-FFF2-40B4-BE49-F238E27FC236}">
                <a16:creationId xmlns:a16="http://schemas.microsoft.com/office/drawing/2014/main" xmlns="" id="{2D76AC91-BF6D-45D2-B7B4-55E14CCB5F62}"/>
              </a:ext>
            </a:extLst>
          </p:cNvPr>
          <p:cNvSpPr/>
          <p:nvPr/>
        </p:nvSpPr>
        <p:spPr>
          <a:xfrm rot="16386628">
            <a:off x="5132977" y="1079524"/>
            <a:ext cx="1926048" cy="1922180"/>
          </a:xfrm>
          <a:prstGeom prst="arc">
            <a:avLst>
              <a:gd name="adj1" fmla="val 16051811"/>
              <a:gd name="adj2" fmla="val 5140694"/>
            </a:avLst>
          </a:prstGeom>
          <a:ln w="19050" cap="rnd">
            <a:solidFill>
              <a:schemeClr val="accent5"/>
            </a:solidFill>
            <a:prstDash val="solid"/>
            <a:roun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p>
        </p:txBody>
      </p:sp>
      <p:sp>
        <p:nvSpPr>
          <p:cNvPr id="165" name="Oval 164">
            <a:extLst>
              <a:ext uri="{FF2B5EF4-FFF2-40B4-BE49-F238E27FC236}">
                <a16:creationId xmlns:a16="http://schemas.microsoft.com/office/drawing/2014/main" xmlns="" id="{74F1F390-A940-4123-ABF2-C1027EA1EA2E}"/>
              </a:ext>
            </a:extLst>
          </p:cNvPr>
          <p:cNvSpPr/>
          <p:nvPr/>
        </p:nvSpPr>
        <p:spPr>
          <a:xfrm>
            <a:off x="5340739" y="1315233"/>
            <a:ext cx="1506955" cy="1506956"/>
          </a:xfrm>
          <a:prstGeom prst="ellipse">
            <a:avLst/>
          </a:prstGeom>
          <a:solidFill>
            <a:srgbClr val="FFFFFF"/>
          </a:solidFill>
          <a:ln w="38100">
            <a:solidFill>
              <a:srgbClr val="6E93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de-DE" sz="2000" kern="0" dirty="0">
              <a:solidFill>
                <a:schemeClr val="bg1">
                  <a:lumMod val="50000"/>
                </a:schemeClr>
              </a:solidFill>
            </a:endParaRPr>
          </a:p>
        </p:txBody>
      </p:sp>
      <p:sp>
        <p:nvSpPr>
          <p:cNvPr id="166" name="Oval 165">
            <a:extLst>
              <a:ext uri="{FF2B5EF4-FFF2-40B4-BE49-F238E27FC236}">
                <a16:creationId xmlns:a16="http://schemas.microsoft.com/office/drawing/2014/main" xmlns="" id="{7E0398A5-2E4D-4A55-83A9-3115B13A3F2A}"/>
              </a:ext>
            </a:extLst>
          </p:cNvPr>
          <p:cNvSpPr/>
          <p:nvPr/>
        </p:nvSpPr>
        <p:spPr>
          <a:xfrm>
            <a:off x="5444992" y="1419487"/>
            <a:ext cx="1298448" cy="1298448"/>
          </a:xfrm>
          <a:prstGeom prst="ellipse">
            <a:avLst/>
          </a:prstGeom>
          <a:solidFill>
            <a:schemeClr val="tx1">
              <a:lumMod val="60000"/>
              <a:lumOff val="40000"/>
            </a:schemeClr>
          </a:solidFill>
          <a:ln w="19050" cap="flat"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de-DE" b="1" kern="0">
                <a:solidFill>
                  <a:srgbClr val="FFFFFF"/>
                </a:solidFill>
              </a:rPr>
              <a:t>L1</a:t>
            </a:r>
            <a:endParaRPr lang="de-DE" b="1" kern="0" dirty="0">
              <a:solidFill>
                <a:srgbClr val="FFFFFF"/>
              </a:solidFill>
            </a:endParaRPr>
          </a:p>
        </p:txBody>
      </p:sp>
      <p:sp>
        <p:nvSpPr>
          <p:cNvPr id="167" name="Arc 166">
            <a:extLst>
              <a:ext uri="{FF2B5EF4-FFF2-40B4-BE49-F238E27FC236}">
                <a16:creationId xmlns:a16="http://schemas.microsoft.com/office/drawing/2014/main" xmlns="" id="{7361EA7A-6DE7-4746-9625-2E3ABDD1B527}"/>
              </a:ext>
            </a:extLst>
          </p:cNvPr>
          <p:cNvSpPr/>
          <p:nvPr/>
        </p:nvSpPr>
        <p:spPr>
          <a:xfrm rot="16386628">
            <a:off x="5214594" y="1057860"/>
            <a:ext cx="1781959" cy="1838671"/>
          </a:xfrm>
          <a:prstGeom prst="arc">
            <a:avLst>
              <a:gd name="adj1" fmla="val 18026771"/>
              <a:gd name="adj2" fmla="val 1130299"/>
            </a:avLst>
          </a:prstGeom>
          <a:ln w="76200" cap="rnd">
            <a:gradFill>
              <a:gsLst>
                <a:gs pos="0">
                  <a:srgbClr val="8CA854"/>
                </a:gs>
                <a:gs pos="100000">
                  <a:srgbClr val="6E9354"/>
                </a:gs>
              </a:gsLst>
              <a:lin ang="5400000" scaled="1"/>
            </a:gradFill>
            <a:prstDash val="solid"/>
            <a:roun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p>
        </p:txBody>
      </p:sp>
      <p:sp>
        <p:nvSpPr>
          <p:cNvPr id="169" name="Rectangle 168">
            <a:extLst>
              <a:ext uri="{FF2B5EF4-FFF2-40B4-BE49-F238E27FC236}">
                <a16:creationId xmlns:a16="http://schemas.microsoft.com/office/drawing/2014/main" xmlns="" id="{AF690DD2-4141-4307-96D1-E6291028EDE5}"/>
              </a:ext>
            </a:extLst>
          </p:cNvPr>
          <p:cNvSpPr/>
          <p:nvPr/>
        </p:nvSpPr>
        <p:spPr>
          <a:xfrm>
            <a:off x="7314402" y="2020787"/>
            <a:ext cx="2020365" cy="2875300"/>
          </a:xfrm>
          <a:prstGeom prst="rect">
            <a:avLst/>
          </a:prstGeom>
          <a:gradFill flip="none" rotWithShape="1">
            <a:gsLst>
              <a:gs pos="16000">
                <a:srgbClr val="D2483E"/>
              </a:gs>
              <a:gs pos="100000">
                <a:srgbClr val="FD040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822960" rIns="91440" bIns="91440" rtlCol="0" anchor="t"/>
          <a:lstStyle/>
          <a:p>
            <a:pPr algn="ctr">
              <a:lnSpc>
                <a:spcPct val="95000"/>
              </a:lnSpc>
            </a:pPr>
            <a:r>
              <a:rPr lang="de-DE" kern="0" dirty="0">
                <a:solidFill>
                  <a:schemeClr val="bg1"/>
                </a:solidFill>
              </a:rPr>
              <a:t>Procurement</a:t>
            </a:r>
            <a:br>
              <a:rPr lang="de-DE" kern="0" dirty="0">
                <a:solidFill>
                  <a:schemeClr val="bg1"/>
                </a:solidFill>
              </a:rPr>
            </a:br>
            <a:r>
              <a:rPr lang="de-DE" kern="0" dirty="0">
                <a:solidFill>
                  <a:schemeClr val="bg1"/>
                </a:solidFill>
              </a:rPr>
              <a:t>via Bid/RA to get the best price quote</a:t>
            </a:r>
          </a:p>
        </p:txBody>
      </p:sp>
      <p:sp>
        <p:nvSpPr>
          <p:cNvPr id="170" name="Arc 169">
            <a:extLst>
              <a:ext uri="{FF2B5EF4-FFF2-40B4-BE49-F238E27FC236}">
                <a16:creationId xmlns:a16="http://schemas.microsoft.com/office/drawing/2014/main" xmlns="" id="{9AC116E9-EC49-47A6-8FE1-D96E2BF8AD26}"/>
              </a:ext>
            </a:extLst>
          </p:cNvPr>
          <p:cNvSpPr/>
          <p:nvPr/>
        </p:nvSpPr>
        <p:spPr>
          <a:xfrm rot="16386628">
            <a:off x="7361561" y="1079523"/>
            <a:ext cx="1926048" cy="1922180"/>
          </a:xfrm>
          <a:prstGeom prst="arc">
            <a:avLst>
              <a:gd name="adj1" fmla="val 16051811"/>
              <a:gd name="adj2" fmla="val 5140694"/>
            </a:avLst>
          </a:prstGeom>
          <a:ln w="19050" cap="rnd">
            <a:solidFill>
              <a:srgbClr val="E32D29"/>
            </a:solidFill>
            <a:prstDash val="solid"/>
            <a:roun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p>
        </p:txBody>
      </p:sp>
      <p:sp>
        <p:nvSpPr>
          <p:cNvPr id="171" name="Oval 170">
            <a:extLst>
              <a:ext uri="{FF2B5EF4-FFF2-40B4-BE49-F238E27FC236}">
                <a16:creationId xmlns:a16="http://schemas.microsoft.com/office/drawing/2014/main" xmlns="" id="{836B2429-403E-4888-999F-7077F24D27DA}"/>
              </a:ext>
            </a:extLst>
          </p:cNvPr>
          <p:cNvSpPr/>
          <p:nvPr/>
        </p:nvSpPr>
        <p:spPr>
          <a:xfrm>
            <a:off x="7569323" y="1315233"/>
            <a:ext cx="1506955" cy="1506956"/>
          </a:xfrm>
          <a:prstGeom prst="ellipse">
            <a:avLst/>
          </a:prstGeom>
          <a:solidFill>
            <a:srgbClr val="FFFFFF"/>
          </a:solidFill>
          <a:ln w="38100">
            <a:solidFill>
              <a:srgbClr val="F90A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de-DE" sz="2200" kern="0" dirty="0">
              <a:solidFill>
                <a:schemeClr val="bg1">
                  <a:lumMod val="50000"/>
                </a:schemeClr>
              </a:solidFill>
            </a:endParaRPr>
          </a:p>
        </p:txBody>
      </p:sp>
      <p:sp>
        <p:nvSpPr>
          <p:cNvPr id="172" name="Oval 171">
            <a:extLst>
              <a:ext uri="{FF2B5EF4-FFF2-40B4-BE49-F238E27FC236}">
                <a16:creationId xmlns:a16="http://schemas.microsoft.com/office/drawing/2014/main" xmlns="" id="{4B916388-8D31-455D-8EA8-11E17A70A980}"/>
              </a:ext>
            </a:extLst>
          </p:cNvPr>
          <p:cNvSpPr/>
          <p:nvPr/>
        </p:nvSpPr>
        <p:spPr>
          <a:xfrm>
            <a:off x="7673577" y="1419487"/>
            <a:ext cx="1298448" cy="1298448"/>
          </a:xfrm>
          <a:prstGeom prst="ellipse">
            <a:avLst/>
          </a:prstGeom>
          <a:solidFill>
            <a:schemeClr val="tx1">
              <a:lumMod val="60000"/>
              <a:lumOff val="40000"/>
            </a:schemeClr>
          </a:solidFill>
          <a:ln w="19050" cap="flat"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de-DE" b="1" kern="0" dirty="0">
                <a:solidFill>
                  <a:srgbClr val="FFFFFF"/>
                </a:solidFill>
              </a:rPr>
              <a:t>Bid/RA</a:t>
            </a:r>
          </a:p>
        </p:txBody>
      </p:sp>
      <p:sp>
        <p:nvSpPr>
          <p:cNvPr id="173" name="Arc 172">
            <a:extLst>
              <a:ext uri="{FF2B5EF4-FFF2-40B4-BE49-F238E27FC236}">
                <a16:creationId xmlns:a16="http://schemas.microsoft.com/office/drawing/2014/main" xmlns="" id="{19BA3E53-063F-48CD-BD34-BD0A7C51C161}"/>
              </a:ext>
            </a:extLst>
          </p:cNvPr>
          <p:cNvSpPr/>
          <p:nvPr/>
        </p:nvSpPr>
        <p:spPr>
          <a:xfrm rot="16386628">
            <a:off x="7443178" y="1057860"/>
            <a:ext cx="1781959" cy="1838671"/>
          </a:xfrm>
          <a:prstGeom prst="arc">
            <a:avLst>
              <a:gd name="adj1" fmla="val 18026771"/>
              <a:gd name="adj2" fmla="val 1130299"/>
            </a:avLst>
          </a:prstGeom>
          <a:ln w="76200" cap="rnd">
            <a:gradFill>
              <a:gsLst>
                <a:gs pos="0">
                  <a:srgbClr val="D2483E"/>
                </a:gs>
                <a:gs pos="100000">
                  <a:srgbClr val="FB070C"/>
                </a:gs>
              </a:gsLst>
              <a:lin ang="5400000" scaled="1"/>
            </a:gradFill>
            <a:prstDash val="solid"/>
            <a:roun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p>
        </p:txBody>
      </p:sp>
      <p:sp>
        <p:nvSpPr>
          <p:cNvPr id="175" name="Rectangle 174">
            <a:extLst>
              <a:ext uri="{FF2B5EF4-FFF2-40B4-BE49-F238E27FC236}">
                <a16:creationId xmlns:a16="http://schemas.microsoft.com/office/drawing/2014/main" xmlns="" id="{54BD0E9F-2168-423C-A73F-2E86E91B1BF0}"/>
              </a:ext>
            </a:extLst>
          </p:cNvPr>
          <p:cNvSpPr/>
          <p:nvPr/>
        </p:nvSpPr>
        <p:spPr>
          <a:xfrm>
            <a:off x="9542985" y="2020787"/>
            <a:ext cx="2020365" cy="2875300"/>
          </a:xfrm>
          <a:prstGeom prst="rect">
            <a:avLst/>
          </a:prstGeom>
          <a:gradFill flip="none" rotWithShape="1">
            <a:gsLst>
              <a:gs pos="0">
                <a:srgbClr val="E2463A"/>
              </a:gs>
              <a:gs pos="100000">
                <a:srgbClr val="E7835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822960" rIns="91440" bIns="91440" rtlCol="0" anchor="t"/>
          <a:lstStyle/>
          <a:p>
            <a:pPr algn="ctr">
              <a:lnSpc>
                <a:spcPct val="95000"/>
              </a:lnSpc>
            </a:pPr>
            <a:r>
              <a:rPr lang="de-DE" kern="0" dirty="0">
                <a:solidFill>
                  <a:schemeClr val="bg1"/>
                </a:solidFill>
              </a:rPr>
              <a:t>Procurement</a:t>
            </a:r>
            <a:br>
              <a:rPr lang="de-DE" kern="0" dirty="0">
                <a:solidFill>
                  <a:schemeClr val="bg1"/>
                </a:solidFill>
              </a:rPr>
            </a:br>
            <a:r>
              <a:rPr lang="de-DE" kern="0" dirty="0">
                <a:solidFill>
                  <a:schemeClr val="bg1"/>
                </a:solidFill>
              </a:rPr>
              <a:t>of specific product as per requirement is also possible</a:t>
            </a:r>
          </a:p>
        </p:txBody>
      </p:sp>
      <p:sp>
        <p:nvSpPr>
          <p:cNvPr id="176" name="Arc 175">
            <a:extLst>
              <a:ext uri="{FF2B5EF4-FFF2-40B4-BE49-F238E27FC236}">
                <a16:creationId xmlns:a16="http://schemas.microsoft.com/office/drawing/2014/main" xmlns="" id="{5FC05EEA-312A-471C-A057-3818FB532910}"/>
              </a:ext>
            </a:extLst>
          </p:cNvPr>
          <p:cNvSpPr/>
          <p:nvPr/>
        </p:nvSpPr>
        <p:spPr>
          <a:xfrm rot="16386628">
            <a:off x="9590144" y="1079524"/>
            <a:ext cx="1926048" cy="1922180"/>
          </a:xfrm>
          <a:prstGeom prst="arc">
            <a:avLst>
              <a:gd name="adj1" fmla="val 16051811"/>
              <a:gd name="adj2" fmla="val 5140694"/>
            </a:avLst>
          </a:prstGeom>
          <a:ln w="19050" cap="rnd">
            <a:solidFill>
              <a:srgbClr val="E56A48"/>
            </a:solidFill>
            <a:prstDash val="solid"/>
            <a:roun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p>
        </p:txBody>
      </p:sp>
      <p:sp>
        <p:nvSpPr>
          <p:cNvPr id="177" name="Oval 176">
            <a:extLst>
              <a:ext uri="{FF2B5EF4-FFF2-40B4-BE49-F238E27FC236}">
                <a16:creationId xmlns:a16="http://schemas.microsoft.com/office/drawing/2014/main" xmlns="" id="{08E39A36-313E-4129-A63E-04A5796FBD7E}"/>
              </a:ext>
            </a:extLst>
          </p:cNvPr>
          <p:cNvSpPr/>
          <p:nvPr/>
        </p:nvSpPr>
        <p:spPr>
          <a:xfrm>
            <a:off x="9797906" y="1315233"/>
            <a:ext cx="1506955" cy="1506956"/>
          </a:xfrm>
          <a:prstGeom prst="ellipse">
            <a:avLst/>
          </a:prstGeom>
          <a:solidFill>
            <a:srgbClr val="FFFFFF"/>
          </a:solidFill>
          <a:ln w="38100">
            <a:solidFill>
              <a:srgbClr val="E34E3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de-DE" sz="2000" kern="0" dirty="0">
              <a:solidFill>
                <a:schemeClr val="bg1">
                  <a:lumMod val="50000"/>
                </a:schemeClr>
              </a:solidFill>
            </a:endParaRPr>
          </a:p>
        </p:txBody>
      </p:sp>
      <p:sp>
        <p:nvSpPr>
          <p:cNvPr id="178" name="Oval 177">
            <a:extLst>
              <a:ext uri="{FF2B5EF4-FFF2-40B4-BE49-F238E27FC236}">
                <a16:creationId xmlns:a16="http://schemas.microsoft.com/office/drawing/2014/main" xmlns="" id="{C430AB16-88C7-47FB-AF36-8BB628BB4D6D}"/>
              </a:ext>
            </a:extLst>
          </p:cNvPr>
          <p:cNvSpPr/>
          <p:nvPr/>
        </p:nvSpPr>
        <p:spPr>
          <a:xfrm>
            <a:off x="9902160" y="1419487"/>
            <a:ext cx="1298448" cy="1298448"/>
          </a:xfrm>
          <a:prstGeom prst="ellipse">
            <a:avLst/>
          </a:prstGeom>
          <a:solidFill>
            <a:schemeClr val="tx1">
              <a:lumMod val="60000"/>
              <a:lumOff val="40000"/>
            </a:schemeClr>
          </a:solidFill>
          <a:ln w="19050" cap="flat"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de-DE" b="1" kern="0" dirty="0">
                <a:solidFill>
                  <a:srgbClr val="FFFFFF"/>
                </a:solidFill>
              </a:rPr>
              <a:t>Intent of</a:t>
            </a:r>
            <a:br>
              <a:rPr lang="de-DE" b="1" kern="0" dirty="0">
                <a:solidFill>
                  <a:srgbClr val="FFFFFF"/>
                </a:solidFill>
              </a:rPr>
            </a:br>
            <a:r>
              <a:rPr lang="de-DE" b="1" kern="0" dirty="0">
                <a:solidFill>
                  <a:srgbClr val="FFFFFF"/>
                </a:solidFill>
              </a:rPr>
              <a:t>Buying</a:t>
            </a:r>
            <a:br>
              <a:rPr lang="de-DE" b="1" kern="0" dirty="0">
                <a:solidFill>
                  <a:srgbClr val="FFFFFF"/>
                </a:solidFill>
              </a:rPr>
            </a:br>
            <a:r>
              <a:rPr lang="de-DE" b="1" kern="0" dirty="0">
                <a:solidFill>
                  <a:srgbClr val="FFFFFF"/>
                </a:solidFill>
              </a:rPr>
              <a:t>-PAC</a:t>
            </a:r>
          </a:p>
        </p:txBody>
      </p:sp>
      <p:sp>
        <p:nvSpPr>
          <p:cNvPr id="179" name="Arc 178">
            <a:extLst>
              <a:ext uri="{FF2B5EF4-FFF2-40B4-BE49-F238E27FC236}">
                <a16:creationId xmlns:a16="http://schemas.microsoft.com/office/drawing/2014/main" xmlns="" id="{B24A099A-836C-49C3-B573-8E8A58283D2F}"/>
              </a:ext>
            </a:extLst>
          </p:cNvPr>
          <p:cNvSpPr/>
          <p:nvPr/>
        </p:nvSpPr>
        <p:spPr>
          <a:xfrm rot="16386628">
            <a:off x="9671761" y="1057860"/>
            <a:ext cx="1781959" cy="1838671"/>
          </a:xfrm>
          <a:prstGeom prst="arc">
            <a:avLst>
              <a:gd name="adj1" fmla="val 18026771"/>
              <a:gd name="adj2" fmla="val 1130299"/>
            </a:avLst>
          </a:prstGeom>
          <a:ln w="76200" cap="rnd">
            <a:gradFill>
              <a:gsLst>
                <a:gs pos="0">
                  <a:srgbClr val="E24B3C"/>
                </a:gs>
                <a:gs pos="100000">
                  <a:srgbClr val="E78351"/>
                </a:gs>
              </a:gsLst>
              <a:lin ang="5400000" scaled="1"/>
            </a:gradFill>
            <a:prstDash val="solid"/>
            <a:roun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p>
        </p:txBody>
      </p:sp>
      <p:sp>
        <p:nvSpPr>
          <p:cNvPr id="39" name="TextBox 38">
            <a:extLst>
              <a:ext uri="{FF2B5EF4-FFF2-40B4-BE49-F238E27FC236}">
                <a16:creationId xmlns:a16="http://schemas.microsoft.com/office/drawing/2014/main" xmlns="" id="{E763E24F-B9C6-47E3-A4C9-98D08B519FE2}"/>
              </a:ext>
            </a:extLst>
          </p:cNvPr>
          <p:cNvSpPr txBox="1"/>
          <p:nvPr/>
        </p:nvSpPr>
        <p:spPr>
          <a:xfrm>
            <a:off x="2194513" y="5460837"/>
            <a:ext cx="1973921" cy="35548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95000"/>
              </a:lnSpc>
            </a:pPr>
            <a:r>
              <a:rPr lang="en-US" b="1" kern="0" dirty="0">
                <a:solidFill>
                  <a:schemeClr val="bg1"/>
                </a:solidFill>
              </a:rPr>
              <a:t>Forward Auction</a:t>
            </a:r>
          </a:p>
        </p:txBody>
      </p:sp>
      <p:sp>
        <p:nvSpPr>
          <p:cNvPr id="41" name="TextBox 40">
            <a:extLst>
              <a:ext uri="{FF2B5EF4-FFF2-40B4-BE49-F238E27FC236}">
                <a16:creationId xmlns:a16="http://schemas.microsoft.com/office/drawing/2014/main" xmlns="" id="{26DCAD11-239D-477C-802F-1825BAA229C1}"/>
              </a:ext>
            </a:extLst>
          </p:cNvPr>
          <p:cNvSpPr txBox="1"/>
          <p:nvPr/>
        </p:nvSpPr>
        <p:spPr>
          <a:xfrm>
            <a:off x="4034671" y="5329263"/>
            <a:ext cx="1973921" cy="618631"/>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95000"/>
              </a:lnSpc>
            </a:pPr>
            <a:r>
              <a:rPr lang="en-US" b="1" kern="0" dirty="0">
                <a:solidFill>
                  <a:schemeClr val="bg1"/>
                </a:solidFill>
              </a:rPr>
              <a:t>Demand Aggregation</a:t>
            </a:r>
          </a:p>
        </p:txBody>
      </p:sp>
      <p:sp>
        <p:nvSpPr>
          <p:cNvPr id="42" name="TextBox 41">
            <a:extLst>
              <a:ext uri="{FF2B5EF4-FFF2-40B4-BE49-F238E27FC236}">
                <a16:creationId xmlns:a16="http://schemas.microsoft.com/office/drawing/2014/main" xmlns="" id="{6515EF54-630A-4FE4-A365-52FE4550C571}"/>
              </a:ext>
            </a:extLst>
          </p:cNvPr>
          <p:cNvSpPr txBox="1"/>
          <p:nvPr/>
        </p:nvSpPr>
        <p:spPr>
          <a:xfrm>
            <a:off x="5874829" y="5481778"/>
            <a:ext cx="1973921" cy="35548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95000"/>
              </a:lnSpc>
            </a:pPr>
            <a:r>
              <a:rPr lang="en-US" b="1" kern="0" dirty="0" err="1">
                <a:solidFill>
                  <a:schemeClr val="bg1"/>
                </a:solidFill>
              </a:rPr>
              <a:t>BoQ</a:t>
            </a:r>
            <a:r>
              <a:rPr lang="en-US" b="1" kern="0" dirty="0">
                <a:solidFill>
                  <a:schemeClr val="bg1"/>
                </a:solidFill>
              </a:rPr>
              <a:t> Bids</a:t>
            </a:r>
          </a:p>
        </p:txBody>
      </p:sp>
      <p:sp>
        <p:nvSpPr>
          <p:cNvPr id="43" name="TextBox 42">
            <a:extLst>
              <a:ext uri="{FF2B5EF4-FFF2-40B4-BE49-F238E27FC236}">
                <a16:creationId xmlns:a16="http://schemas.microsoft.com/office/drawing/2014/main" xmlns="" id="{027A072D-804E-4F50-A04F-7854EB56442E}"/>
              </a:ext>
            </a:extLst>
          </p:cNvPr>
          <p:cNvSpPr txBox="1"/>
          <p:nvPr/>
        </p:nvSpPr>
        <p:spPr>
          <a:xfrm>
            <a:off x="7714987" y="5318477"/>
            <a:ext cx="1973921" cy="618631"/>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95000"/>
              </a:lnSpc>
            </a:pPr>
            <a:r>
              <a:rPr lang="en-US" b="1" kern="0" dirty="0">
                <a:solidFill>
                  <a:schemeClr val="bg1"/>
                </a:solidFill>
              </a:rPr>
              <a:t>Custom </a:t>
            </a:r>
          </a:p>
          <a:p>
            <a:pPr algn="ctr">
              <a:lnSpc>
                <a:spcPct val="95000"/>
              </a:lnSpc>
            </a:pPr>
            <a:r>
              <a:rPr lang="en-US" b="1" kern="0" dirty="0">
                <a:solidFill>
                  <a:schemeClr val="bg1"/>
                </a:solidFill>
              </a:rPr>
              <a:t>Bids</a:t>
            </a:r>
          </a:p>
        </p:txBody>
      </p:sp>
      <p:sp>
        <p:nvSpPr>
          <p:cNvPr id="44" name="TextBox 43">
            <a:extLst>
              <a:ext uri="{FF2B5EF4-FFF2-40B4-BE49-F238E27FC236}">
                <a16:creationId xmlns:a16="http://schemas.microsoft.com/office/drawing/2014/main" xmlns="" id="{1D7BC21C-39BC-4114-858F-2C1B3EB64388}"/>
              </a:ext>
            </a:extLst>
          </p:cNvPr>
          <p:cNvSpPr txBox="1"/>
          <p:nvPr/>
        </p:nvSpPr>
        <p:spPr>
          <a:xfrm>
            <a:off x="9555147" y="5486686"/>
            <a:ext cx="1973921" cy="35548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95000"/>
              </a:lnSpc>
            </a:pPr>
            <a:r>
              <a:rPr lang="en-US" b="1" kern="0" dirty="0">
                <a:solidFill>
                  <a:schemeClr val="bg1"/>
                </a:solidFill>
              </a:rPr>
              <a:t>Buyback</a:t>
            </a:r>
          </a:p>
        </p:txBody>
      </p:sp>
      <p:grpSp>
        <p:nvGrpSpPr>
          <p:cNvPr id="53" name="Group 52">
            <a:extLst>
              <a:ext uri="{FF2B5EF4-FFF2-40B4-BE49-F238E27FC236}">
                <a16:creationId xmlns:a16="http://schemas.microsoft.com/office/drawing/2014/main" xmlns="" id="{EC906164-5CF8-4524-B723-D500040CDC3E}"/>
              </a:ext>
            </a:extLst>
          </p:cNvPr>
          <p:cNvGrpSpPr/>
          <p:nvPr/>
        </p:nvGrpSpPr>
        <p:grpSpPr>
          <a:xfrm rot="16500880">
            <a:off x="458636" y="5039990"/>
            <a:ext cx="1245417" cy="1245418"/>
            <a:chOff x="883571" y="1454133"/>
            <a:chExt cx="1506955" cy="1506956"/>
          </a:xfrm>
        </p:grpSpPr>
        <p:sp>
          <p:nvSpPr>
            <p:cNvPr id="54" name="Oval 53">
              <a:extLst>
                <a:ext uri="{FF2B5EF4-FFF2-40B4-BE49-F238E27FC236}">
                  <a16:creationId xmlns:a16="http://schemas.microsoft.com/office/drawing/2014/main" xmlns="" id="{CA19CF8D-ED2A-4EDA-80EC-6E4A78376534}"/>
                </a:ext>
              </a:extLst>
            </p:cNvPr>
            <p:cNvSpPr/>
            <p:nvPr/>
          </p:nvSpPr>
          <p:spPr>
            <a:xfrm>
              <a:off x="883571" y="1454133"/>
              <a:ext cx="1506955" cy="1506956"/>
            </a:xfrm>
            <a:prstGeom prst="ellipse">
              <a:avLst/>
            </a:prstGeom>
            <a:solidFill>
              <a:srgbClr val="FFFFFF"/>
            </a:solidFill>
            <a:ln w="38100" cap="flat" cmpd="sng" algn="ctr">
              <a:solidFill>
                <a:srgbClr val="8E4B0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de-DE" sz="2000" kern="0" dirty="0">
                <a:solidFill>
                  <a:schemeClr val="bg1">
                    <a:lumMod val="50000"/>
                  </a:schemeClr>
                </a:solidFill>
              </a:endParaRPr>
            </a:p>
          </p:txBody>
        </p:sp>
        <p:sp>
          <p:nvSpPr>
            <p:cNvPr id="55" name="Oval 54">
              <a:extLst>
                <a:ext uri="{FF2B5EF4-FFF2-40B4-BE49-F238E27FC236}">
                  <a16:creationId xmlns:a16="http://schemas.microsoft.com/office/drawing/2014/main" xmlns="" id="{D7E58302-BC61-42C5-A41A-8689A81CFC37}"/>
                </a:ext>
              </a:extLst>
            </p:cNvPr>
            <p:cNvSpPr/>
            <p:nvPr/>
          </p:nvSpPr>
          <p:spPr>
            <a:xfrm rot="5099120">
              <a:off x="987824" y="1558387"/>
              <a:ext cx="1298448" cy="1298448"/>
            </a:xfrm>
            <a:prstGeom prst="ellipse">
              <a:avLst/>
            </a:prstGeom>
            <a:solidFill>
              <a:schemeClr val="tx1">
                <a:lumMod val="60000"/>
                <a:lumOff val="40000"/>
              </a:schemeClr>
            </a:solidFill>
            <a:ln w="19050" cap="flat"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de-DE" b="1" kern="0" dirty="0">
                  <a:solidFill>
                    <a:srgbClr val="FFFFFF"/>
                  </a:solidFill>
                </a:rPr>
                <a:t>Other </a:t>
              </a:r>
            </a:p>
            <a:p>
              <a:pPr algn="ctr">
                <a:lnSpc>
                  <a:spcPct val="95000"/>
                </a:lnSpc>
              </a:pPr>
              <a:r>
                <a:rPr lang="de-DE" b="1" kern="0" dirty="0">
                  <a:solidFill>
                    <a:srgbClr val="FFFFFF"/>
                  </a:solidFill>
                </a:rPr>
                <a:t>features</a:t>
              </a:r>
            </a:p>
          </p:txBody>
        </p:sp>
      </p:grpSp>
    </p:spTree>
    <p:extLst>
      <p:ext uri="{BB962C8B-B14F-4D97-AF65-F5344CB8AC3E}">
        <p14:creationId xmlns:p14="http://schemas.microsoft.com/office/powerpoint/2010/main" val="517109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MASTERWIZARD_DRAFT" val="0"/>
  <p:tag name="EE4P_LANGUAGE_ID" val="1033"/>
  <p:tag name="EE4P_MASTERWIZARD_MARGINS" val="0"/>
  <p:tag name="EE4P_STYLE_ID" val="AAiX9JRl"/>
  <p:tag name="EE4P_STYLE_NAME" val="GeM Grid 16:9"/>
  <p:tag name="THINKCELLPRESENTATIONDONOTDELETE" val="&lt;?xml version=&quot;1.0&quot; encoding=&quot;UTF-16&quot; standalone=&quot;yes&quot;?&gt;&lt;root reqver=&quot;27037&quot;&gt;&lt;version val=&quot;3295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24.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25.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26.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88.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89.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91.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92.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93.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94.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95.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eM Grid 16:9">
  <a:themeElements>
    <a:clrScheme name="GeM">
      <a:dk1>
        <a:srgbClr val="373737"/>
      </a:dk1>
      <a:lt1>
        <a:sysClr val="window" lastClr="FFFFFF"/>
      </a:lt1>
      <a:dk2>
        <a:srgbClr val="263C85"/>
      </a:dk2>
      <a:lt2>
        <a:srgbClr val="F2F2F2"/>
      </a:lt2>
      <a:accent1>
        <a:srgbClr val="121E42"/>
      </a:accent1>
      <a:accent2>
        <a:srgbClr val="40B5EA"/>
      </a:accent2>
      <a:accent3>
        <a:srgbClr val="F2963C"/>
      </a:accent3>
      <a:accent4>
        <a:srgbClr val="F3E854"/>
      </a:accent4>
      <a:accent5>
        <a:srgbClr val="5DA144"/>
      </a:accent5>
      <a:accent6>
        <a:srgbClr val="DF1F26"/>
      </a:accent6>
      <a:hlink>
        <a:srgbClr val="F2963C"/>
      </a:hlink>
      <a:folHlink>
        <a:srgbClr val="40B5EA"/>
      </a:folHlink>
    </a:clrScheme>
    <a:fontScheme name="GeM">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797979"/>
          </a:solidFill>
          <a:prstDash val="solid"/>
          <a:roun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8295</TotalTime>
  <Words>5953</Words>
  <Application>Microsoft Office PowerPoint</Application>
  <PresentationFormat>Widescreen</PresentationFormat>
  <Paragraphs>820</Paragraphs>
  <Slides>52</Slides>
  <Notes>36</Notes>
  <HiddenSlides>0</HiddenSlides>
  <MMClips>0</MMClips>
  <ScaleCrop>false</ScaleCrop>
  <HeadingPairs>
    <vt:vector size="10"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52</vt:i4>
      </vt:variant>
      <vt:variant>
        <vt:lpstr>Custom Shows</vt:lpstr>
      </vt:variant>
      <vt:variant>
        <vt:i4>1</vt:i4>
      </vt:variant>
    </vt:vector>
  </HeadingPairs>
  <TitlesOfParts>
    <vt:vector size="66" baseType="lpstr">
      <vt:lpstr>Arial</vt:lpstr>
      <vt:lpstr>Calibri</vt:lpstr>
      <vt:lpstr>Franklin Gothic Book</vt:lpstr>
      <vt:lpstr>Gill Sans</vt:lpstr>
      <vt:lpstr>Open Sans</vt:lpstr>
      <vt:lpstr>Symbol</vt:lpstr>
      <vt:lpstr>Times New Roman</vt:lpstr>
      <vt:lpstr>Trebuchet MS</vt:lpstr>
      <vt:lpstr>Tw Cen MT</vt:lpstr>
      <vt:lpstr>Verdana</vt:lpstr>
      <vt:lpstr>Wingdings</vt:lpstr>
      <vt:lpstr>GeM Grid 16:9</vt:lpstr>
      <vt:lpstr>think-cell Slide</vt:lpstr>
      <vt:lpstr>PowerPoint Presentation</vt:lpstr>
      <vt:lpstr>Multiple issues existed in Indian public procurement till 2016</vt:lpstr>
      <vt:lpstr>The Genesis: Government e-Marketplace (GeM) setup in 2016</vt:lpstr>
      <vt:lpstr>Business overview | Breaching the ₹ 1.75 lakh crore mark in record time</vt:lpstr>
      <vt:lpstr>Consistent growth in Buyer and Seller ecosystem</vt:lpstr>
      <vt:lpstr>Catalogue Management System | Overview</vt:lpstr>
      <vt:lpstr>Catalogue Management System | Products</vt:lpstr>
      <vt:lpstr>Catalogue Management System | Services</vt:lpstr>
      <vt:lpstr>E-Procurement | Various e-procurement methods offered by GeM</vt:lpstr>
      <vt:lpstr>E-Procurement | Direct Purchase</vt:lpstr>
      <vt:lpstr>E-Procurement | Push Button Procurement</vt:lpstr>
      <vt:lpstr>E-Procurement | L1 Purchase</vt:lpstr>
      <vt:lpstr>E-Procurement | Bids and Reverse Auction</vt:lpstr>
      <vt:lpstr>E-Procurement | Participation methods in Bidding / Reverse Auction</vt:lpstr>
      <vt:lpstr>E-Procurement | Bid Evaluation Methods</vt:lpstr>
      <vt:lpstr>E-Procurement | Bid Participation</vt:lpstr>
      <vt:lpstr>E-Procurement | Ongoing Representations </vt:lpstr>
      <vt:lpstr>E-Procurement | Fulfilment and onwards (I/II)</vt:lpstr>
      <vt:lpstr>E-Procurement | Fulfilment and onwards (II/II)</vt:lpstr>
      <vt:lpstr>E-Procurement | Services on GeM – overview</vt:lpstr>
      <vt:lpstr>E-Procurement | Forward Auction Overview</vt:lpstr>
      <vt:lpstr>E-Procurement | Process of Forward Auction</vt:lpstr>
      <vt:lpstr>Payments |   Multiple Payment modes offered by GeM</vt:lpstr>
      <vt:lpstr>GeM External Integrations</vt:lpstr>
      <vt:lpstr>Services | Key Highlights</vt:lpstr>
      <vt:lpstr>GeM has been reimagining India’s public procurement via technology, analytics &amp; process digitization </vt:lpstr>
      <vt:lpstr>Cost Savings on GeM</vt:lpstr>
      <vt:lpstr>Transparency on GeM</vt:lpstr>
      <vt:lpstr>E-Procurement |   Bid evaluation and awarding - Technical &amp; Financial (I/II)</vt:lpstr>
      <vt:lpstr>E-Procurement |   Bid evaluation and awarding - Technical &amp; Financial (II/II)</vt:lpstr>
      <vt:lpstr>Findings from a study undertaken by BCG (during end 2021) on feedback from stakeholders, cost savings and measures to enhance TRUST on the portal</vt:lpstr>
      <vt:lpstr>Multiple initiatives currently in progress to unlock the next wave of growth at GeM</vt:lpstr>
      <vt:lpstr>PowerPoint Presentation</vt:lpstr>
      <vt:lpstr>Advance Analytics Use Cases (I/III)</vt:lpstr>
      <vt:lpstr>Advance Analytics Use Cases (II/III)</vt:lpstr>
      <vt:lpstr>Advance Analytics Use Cases (III/III)</vt:lpstr>
      <vt:lpstr>Thank You</vt:lpstr>
      <vt:lpstr>Social inclusion on GeM</vt:lpstr>
      <vt:lpstr>Outreach initiatives</vt:lpstr>
      <vt:lpstr>Top Procuring Central Ministries (including respective CPSEs &amp; allied bodies) </vt:lpstr>
      <vt:lpstr>Top Procuring CPSEs</vt:lpstr>
      <vt:lpstr>Top Procuring States</vt:lpstr>
      <vt:lpstr>E-Procurement |   Bid evaluation and awarding - Technical &amp; Financial (I/II)</vt:lpstr>
      <vt:lpstr>E-Procurement |   Bid evaluation and awarding - Technical &amp; Financial (II/II)</vt:lpstr>
      <vt:lpstr>E-Procurement | Services Categories on GeM (I/III)</vt:lpstr>
      <vt:lpstr>E-Procurement | Services Categories on GeM (II/III)</vt:lpstr>
      <vt:lpstr>E-Procurement | Services Categories on GeM (III/III)</vt:lpstr>
      <vt:lpstr>E-Procurement | Service Development Process</vt:lpstr>
      <vt:lpstr>E-Procurement | Bid Creation Process for Services</vt:lpstr>
      <vt:lpstr>Customer Helpdesk | Overview</vt:lpstr>
      <vt:lpstr>Customer Helpdesk | Key interventions in pipeline</vt:lpstr>
      <vt:lpstr>GeM Scale | Transactional &amp; Operational</vt:lpstr>
      <vt:lpstr>Format Guide Workshop</vt:lpstr>
    </vt:vector>
  </TitlesOfParts>
  <Company>The Boston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Nandan Agarwal</dc:creator>
  <cp:lastModifiedBy>GeM</cp:lastModifiedBy>
  <cp:revision>641</cp:revision>
  <cp:lastPrinted>2023-02-17T10:54:17Z</cp:lastPrinted>
  <dcterms:created xsi:type="dcterms:W3CDTF">2022-09-29T08:26:06Z</dcterms:created>
  <dcterms:modified xsi:type="dcterms:W3CDTF">2023-03-23T11:33:43Z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MSIP_Label_b0d5c4f4-7a29-4385-b7a5-afbe2154ae6f_Enabled">
    <vt:lpwstr>true</vt:lpwstr>
  </property>
  <property fmtid="{D5CDD505-2E9C-101B-9397-08002B2CF9AE}" pid="8" name="MSIP_Label_b0d5c4f4-7a29-4385-b7a5-afbe2154ae6f_SetDate">
    <vt:lpwstr>2022-10-12T11:05:04Z</vt:lpwstr>
  </property>
  <property fmtid="{D5CDD505-2E9C-101B-9397-08002B2CF9AE}" pid="9" name="MSIP_Label_b0d5c4f4-7a29-4385-b7a5-afbe2154ae6f_Method">
    <vt:lpwstr>Standard</vt:lpwstr>
  </property>
  <property fmtid="{D5CDD505-2E9C-101B-9397-08002B2CF9AE}" pid="10" name="MSIP_Label_b0d5c4f4-7a29-4385-b7a5-afbe2154ae6f_Name">
    <vt:lpwstr>Confidential</vt:lpwstr>
  </property>
  <property fmtid="{D5CDD505-2E9C-101B-9397-08002B2CF9AE}" pid="11" name="MSIP_Label_b0d5c4f4-7a29-4385-b7a5-afbe2154ae6f_SiteId">
    <vt:lpwstr>2dfb2f0b-4d21-4268-9559-72926144c918</vt:lpwstr>
  </property>
  <property fmtid="{D5CDD505-2E9C-101B-9397-08002B2CF9AE}" pid="12" name="MSIP_Label_b0d5c4f4-7a29-4385-b7a5-afbe2154ae6f_ActionId">
    <vt:lpwstr>2205b1b8-750b-4e50-adec-21fee646c841</vt:lpwstr>
  </property>
  <property fmtid="{D5CDD505-2E9C-101B-9397-08002B2CF9AE}" pid="13" name="MSIP_Label_b0d5c4f4-7a29-4385-b7a5-afbe2154ae6f_ContentBits">
    <vt:lpwstr>0</vt:lpwstr>
  </property>
  <property fmtid="{D5CDD505-2E9C-101B-9397-08002B2CF9AE}" pid="14" name="bcgClassification">
    <vt:lpwstr>bcgConfidential</vt:lpwstr>
  </property>
</Properties>
</file>